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00_png_srz" ContentType="image/pn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101"/>
  </p:notesMasterIdLst>
  <p:sldIdLst>
    <p:sldId id="292" r:id="rId3"/>
    <p:sldId id="293" r:id="rId4"/>
    <p:sldId id="299" r:id="rId5"/>
    <p:sldId id="377" r:id="rId6"/>
    <p:sldId id="297"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4" r:id="rId32"/>
    <p:sldId id="285" r:id="rId33"/>
    <p:sldId id="287" r:id="rId34"/>
    <p:sldId id="288" r:id="rId35"/>
    <p:sldId id="302" r:id="rId36"/>
    <p:sldId id="303" r:id="rId37"/>
    <p:sldId id="304" r:id="rId38"/>
    <p:sldId id="305" r:id="rId39"/>
    <p:sldId id="307" r:id="rId40"/>
    <p:sldId id="308" r:id="rId41"/>
    <p:sldId id="309" r:id="rId42"/>
    <p:sldId id="310" r:id="rId43"/>
    <p:sldId id="311" r:id="rId44"/>
    <p:sldId id="312" r:id="rId45"/>
    <p:sldId id="313" r:id="rId46"/>
    <p:sldId id="316" r:id="rId47"/>
    <p:sldId id="317" r:id="rId48"/>
    <p:sldId id="318" r:id="rId49"/>
    <p:sldId id="319" r:id="rId50"/>
    <p:sldId id="320" r:id="rId51"/>
    <p:sldId id="323" r:id="rId52"/>
    <p:sldId id="324" r:id="rId53"/>
    <p:sldId id="325" r:id="rId54"/>
    <p:sldId id="326" r:id="rId55"/>
    <p:sldId id="327" r:id="rId56"/>
    <p:sldId id="328" r:id="rId57"/>
    <p:sldId id="329" r:id="rId58"/>
    <p:sldId id="330" r:id="rId59"/>
    <p:sldId id="331"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C8758-EB50-4832-8624-680AA9AB89B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tr-TR"/>
        </a:p>
      </dgm:t>
    </dgm:pt>
    <dgm:pt modelId="{2AC7F0E6-B01F-4289-8639-59C93F62E69B}">
      <dgm:prSet phldrT="[Metin]"/>
      <dgm:spPr/>
      <dgm:t>
        <a:bodyPr/>
        <a:lstStyle/>
        <a:p>
          <a:r>
            <a:rPr lang="tr-TR" dirty="0"/>
            <a:t>Mesleki Risklerin Önlenmesi</a:t>
          </a:r>
        </a:p>
      </dgm:t>
    </dgm:pt>
    <dgm:pt modelId="{B1951B09-F65F-4B4D-8D1A-CB89D95902C3}" type="parTrans" cxnId="{DBFCBCB0-1D89-4FA7-B4C8-F810C47D4F1B}">
      <dgm:prSet/>
      <dgm:spPr/>
      <dgm:t>
        <a:bodyPr/>
        <a:lstStyle/>
        <a:p>
          <a:endParaRPr lang="tr-TR"/>
        </a:p>
      </dgm:t>
    </dgm:pt>
    <dgm:pt modelId="{6805FCC5-14DD-4C1C-8584-DD29FAB98AA1}" type="sibTrans" cxnId="{DBFCBCB0-1D89-4FA7-B4C8-F810C47D4F1B}">
      <dgm:prSet/>
      <dgm:spPr/>
      <dgm:t>
        <a:bodyPr/>
        <a:lstStyle/>
        <a:p>
          <a:endParaRPr lang="tr-TR"/>
        </a:p>
      </dgm:t>
    </dgm:pt>
    <dgm:pt modelId="{53D0BBDD-D2BF-413E-8C49-0F78A0A5817E}">
      <dgm:prSet phldrT="[Metin]"/>
      <dgm:spPr/>
      <dgm:t>
        <a:bodyPr/>
        <a:lstStyle/>
        <a:p>
          <a:pPr algn="ctr"/>
          <a:r>
            <a:rPr lang="tr-TR" dirty="0"/>
            <a:t>Eğitim ve bilgi verilmesi</a:t>
          </a:r>
        </a:p>
      </dgm:t>
    </dgm:pt>
    <dgm:pt modelId="{42160AA2-FC89-4551-9A93-5BD69B0CB7A5}" type="parTrans" cxnId="{A6C91E75-4E71-4C12-8E52-1FC480135A14}">
      <dgm:prSet/>
      <dgm:spPr/>
      <dgm:t>
        <a:bodyPr/>
        <a:lstStyle/>
        <a:p>
          <a:endParaRPr lang="tr-TR"/>
        </a:p>
      </dgm:t>
    </dgm:pt>
    <dgm:pt modelId="{A74D1F40-3B3E-4008-8EA8-80B7D8F4AA17}" type="sibTrans" cxnId="{A6C91E75-4E71-4C12-8E52-1FC480135A14}">
      <dgm:prSet/>
      <dgm:spPr/>
      <dgm:t>
        <a:bodyPr/>
        <a:lstStyle/>
        <a:p>
          <a:endParaRPr lang="tr-TR"/>
        </a:p>
      </dgm:t>
    </dgm:pt>
    <dgm:pt modelId="{2ADE0BFB-A071-4432-B1EA-0E991A459EB7}">
      <dgm:prSet phldrT="[Metin]"/>
      <dgm:spPr/>
      <dgm:t>
        <a:bodyPr/>
        <a:lstStyle/>
        <a:p>
          <a:r>
            <a:rPr lang="tr-TR" dirty="0"/>
            <a:t>Gerekli araç ve gereçlerin sağlanması</a:t>
          </a:r>
        </a:p>
      </dgm:t>
    </dgm:pt>
    <dgm:pt modelId="{622C1825-2BBC-47ED-A449-1025441D4545}" type="parTrans" cxnId="{4952DEF4-0C1D-4280-ABBA-0208CD818D7B}">
      <dgm:prSet/>
      <dgm:spPr/>
      <dgm:t>
        <a:bodyPr/>
        <a:lstStyle/>
        <a:p>
          <a:endParaRPr lang="tr-TR"/>
        </a:p>
      </dgm:t>
    </dgm:pt>
    <dgm:pt modelId="{82FD4395-CAB4-4E65-B933-4D78197F2D3C}" type="sibTrans" cxnId="{4952DEF4-0C1D-4280-ABBA-0208CD818D7B}">
      <dgm:prSet/>
      <dgm:spPr/>
      <dgm:t>
        <a:bodyPr/>
        <a:lstStyle/>
        <a:p>
          <a:endParaRPr lang="tr-TR"/>
        </a:p>
      </dgm:t>
    </dgm:pt>
    <dgm:pt modelId="{B6DD254B-3469-44EC-A518-D8EBAF519F50}">
      <dgm:prSet phldrT="[Metin]"/>
      <dgm:spPr/>
      <dgm:t>
        <a:bodyPr/>
        <a:lstStyle/>
        <a:p>
          <a:r>
            <a:rPr lang="tr-TR" dirty="0"/>
            <a:t>Sağlık ve güvenlik alanında tedbir</a:t>
          </a:r>
        </a:p>
      </dgm:t>
    </dgm:pt>
    <dgm:pt modelId="{426A1086-0216-43A3-90EF-489E83E426B0}" type="parTrans" cxnId="{5EBBADA2-6DE1-4B1A-A38C-9BB03D650BB1}">
      <dgm:prSet/>
      <dgm:spPr/>
      <dgm:t>
        <a:bodyPr/>
        <a:lstStyle/>
        <a:p>
          <a:endParaRPr lang="tr-TR"/>
        </a:p>
      </dgm:t>
    </dgm:pt>
    <dgm:pt modelId="{303500D6-5035-441F-A7C7-4B92EE6AFB51}" type="sibTrans" cxnId="{5EBBADA2-6DE1-4B1A-A38C-9BB03D650BB1}">
      <dgm:prSet/>
      <dgm:spPr/>
      <dgm:t>
        <a:bodyPr/>
        <a:lstStyle/>
        <a:p>
          <a:endParaRPr lang="tr-TR"/>
        </a:p>
      </dgm:t>
    </dgm:pt>
    <dgm:pt modelId="{4E7E106E-762E-4238-9CEF-B6F712D06C01}" type="pres">
      <dgm:prSet presAssocID="{CDBC8758-EB50-4832-8624-680AA9AB89BD}" presName="matrix" presStyleCnt="0">
        <dgm:presLayoutVars>
          <dgm:chMax val="1"/>
          <dgm:dir/>
          <dgm:resizeHandles val="exact"/>
        </dgm:presLayoutVars>
      </dgm:prSet>
      <dgm:spPr/>
      <dgm:t>
        <a:bodyPr/>
        <a:lstStyle/>
        <a:p>
          <a:endParaRPr lang="tr-TR"/>
        </a:p>
      </dgm:t>
    </dgm:pt>
    <dgm:pt modelId="{82C955BD-1C8E-449A-80B3-9462E23BDD63}" type="pres">
      <dgm:prSet presAssocID="{CDBC8758-EB50-4832-8624-680AA9AB89BD}" presName="axisShape" presStyleLbl="bgShp" presStyleIdx="0" presStyleCnt="1"/>
      <dgm:spPr/>
    </dgm:pt>
    <dgm:pt modelId="{AD02FD61-EE23-4AC7-8E5E-C264F78722D5}" type="pres">
      <dgm:prSet presAssocID="{CDBC8758-EB50-4832-8624-680AA9AB89BD}" presName="rect1" presStyleLbl="node1" presStyleIdx="0" presStyleCnt="4">
        <dgm:presLayoutVars>
          <dgm:chMax val="0"/>
          <dgm:chPref val="0"/>
          <dgm:bulletEnabled val="1"/>
        </dgm:presLayoutVars>
      </dgm:prSet>
      <dgm:spPr/>
      <dgm:t>
        <a:bodyPr/>
        <a:lstStyle/>
        <a:p>
          <a:endParaRPr lang="tr-TR"/>
        </a:p>
      </dgm:t>
    </dgm:pt>
    <dgm:pt modelId="{27B2CD3D-C056-4302-A720-CE44D840DAF8}" type="pres">
      <dgm:prSet presAssocID="{CDBC8758-EB50-4832-8624-680AA9AB89BD}" presName="rect2" presStyleLbl="node1" presStyleIdx="1" presStyleCnt="4">
        <dgm:presLayoutVars>
          <dgm:chMax val="0"/>
          <dgm:chPref val="0"/>
          <dgm:bulletEnabled val="1"/>
        </dgm:presLayoutVars>
      </dgm:prSet>
      <dgm:spPr/>
      <dgm:t>
        <a:bodyPr/>
        <a:lstStyle/>
        <a:p>
          <a:endParaRPr lang="tr-TR"/>
        </a:p>
      </dgm:t>
    </dgm:pt>
    <dgm:pt modelId="{0AFC8A7C-F194-40E4-B40B-3F6A886F76AF}" type="pres">
      <dgm:prSet presAssocID="{CDBC8758-EB50-4832-8624-680AA9AB89BD}" presName="rect3" presStyleLbl="node1" presStyleIdx="2" presStyleCnt="4">
        <dgm:presLayoutVars>
          <dgm:chMax val="0"/>
          <dgm:chPref val="0"/>
          <dgm:bulletEnabled val="1"/>
        </dgm:presLayoutVars>
      </dgm:prSet>
      <dgm:spPr/>
      <dgm:t>
        <a:bodyPr/>
        <a:lstStyle/>
        <a:p>
          <a:endParaRPr lang="tr-TR"/>
        </a:p>
      </dgm:t>
    </dgm:pt>
    <dgm:pt modelId="{4286C27E-5775-4EC7-B5E8-F789BE5DBC78}" type="pres">
      <dgm:prSet presAssocID="{CDBC8758-EB50-4832-8624-680AA9AB89BD}" presName="rect4" presStyleLbl="node1" presStyleIdx="3" presStyleCnt="4">
        <dgm:presLayoutVars>
          <dgm:chMax val="0"/>
          <dgm:chPref val="0"/>
          <dgm:bulletEnabled val="1"/>
        </dgm:presLayoutVars>
      </dgm:prSet>
      <dgm:spPr/>
      <dgm:t>
        <a:bodyPr/>
        <a:lstStyle/>
        <a:p>
          <a:endParaRPr lang="tr-TR"/>
        </a:p>
      </dgm:t>
    </dgm:pt>
  </dgm:ptLst>
  <dgm:cxnLst>
    <dgm:cxn modelId="{AF835490-FC6D-48A7-8166-B7849EE9087B}" type="presOf" srcId="{2AC7F0E6-B01F-4289-8639-59C93F62E69B}" destId="{AD02FD61-EE23-4AC7-8E5E-C264F78722D5}" srcOrd="0" destOrd="0" presId="urn:microsoft.com/office/officeart/2005/8/layout/matrix2"/>
    <dgm:cxn modelId="{4952DEF4-0C1D-4280-ABBA-0208CD818D7B}" srcId="{CDBC8758-EB50-4832-8624-680AA9AB89BD}" destId="{2ADE0BFB-A071-4432-B1EA-0E991A459EB7}" srcOrd="2" destOrd="0" parTransId="{622C1825-2BBC-47ED-A449-1025441D4545}" sibTransId="{82FD4395-CAB4-4E65-B933-4D78197F2D3C}"/>
    <dgm:cxn modelId="{D9D2ABD0-E914-438C-AB97-97BFE36A00CA}" type="presOf" srcId="{CDBC8758-EB50-4832-8624-680AA9AB89BD}" destId="{4E7E106E-762E-4238-9CEF-B6F712D06C01}" srcOrd="0" destOrd="0" presId="urn:microsoft.com/office/officeart/2005/8/layout/matrix2"/>
    <dgm:cxn modelId="{0B80493E-8724-47B0-ACC7-11F61F1485F5}" type="presOf" srcId="{2ADE0BFB-A071-4432-B1EA-0E991A459EB7}" destId="{0AFC8A7C-F194-40E4-B40B-3F6A886F76AF}" srcOrd="0" destOrd="0" presId="urn:microsoft.com/office/officeart/2005/8/layout/matrix2"/>
    <dgm:cxn modelId="{A6C91E75-4E71-4C12-8E52-1FC480135A14}" srcId="{CDBC8758-EB50-4832-8624-680AA9AB89BD}" destId="{53D0BBDD-D2BF-413E-8C49-0F78A0A5817E}" srcOrd="1" destOrd="0" parTransId="{42160AA2-FC89-4551-9A93-5BD69B0CB7A5}" sibTransId="{A74D1F40-3B3E-4008-8EA8-80B7D8F4AA17}"/>
    <dgm:cxn modelId="{28259E84-5D2C-4CD3-BAF0-6106C385B852}" type="presOf" srcId="{53D0BBDD-D2BF-413E-8C49-0F78A0A5817E}" destId="{27B2CD3D-C056-4302-A720-CE44D840DAF8}" srcOrd="0" destOrd="0" presId="urn:microsoft.com/office/officeart/2005/8/layout/matrix2"/>
    <dgm:cxn modelId="{5EBBADA2-6DE1-4B1A-A38C-9BB03D650BB1}" srcId="{CDBC8758-EB50-4832-8624-680AA9AB89BD}" destId="{B6DD254B-3469-44EC-A518-D8EBAF519F50}" srcOrd="3" destOrd="0" parTransId="{426A1086-0216-43A3-90EF-489E83E426B0}" sibTransId="{303500D6-5035-441F-A7C7-4B92EE6AFB51}"/>
    <dgm:cxn modelId="{9B200F58-FA02-48FA-BB32-0EADF56496B8}" type="presOf" srcId="{B6DD254B-3469-44EC-A518-D8EBAF519F50}" destId="{4286C27E-5775-4EC7-B5E8-F789BE5DBC78}" srcOrd="0" destOrd="0" presId="urn:microsoft.com/office/officeart/2005/8/layout/matrix2"/>
    <dgm:cxn modelId="{DBFCBCB0-1D89-4FA7-B4C8-F810C47D4F1B}" srcId="{CDBC8758-EB50-4832-8624-680AA9AB89BD}" destId="{2AC7F0E6-B01F-4289-8639-59C93F62E69B}" srcOrd="0" destOrd="0" parTransId="{B1951B09-F65F-4B4D-8D1A-CB89D95902C3}" sibTransId="{6805FCC5-14DD-4C1C-8584-DD29FAB98AA1}"/>
    <dgm:cxn modelId="{95AA1487-37A5-45F6-B459-7C527105E220}" type="presParOf" srcId="{4E7E106E-762E-4238-9CEF-B6F712D06C01}" destId="{82C955BD-1C8E-449A-80B3-9462E23BDD63}" srcOrd="0" destOrd="0" presId="urn:microsoft.com/office/officeart/2005/8/layout/matrix2"/>
    <dgm:cxn modelId="{684443DA-961C-4707-B3D8-E7BD952F9807}" type="presParOf" srcId="{4E7E106E-762E-4238-9CEF-B6F712D06C01}" destId="{AD02FD61-EE23-4AC7-8E5E-C264F78722D5}" srcOrd="1" destOrd="0" presId="urn:microsoft.com/office/officeart/2005/8/layout/matrix2"/>
    <dgm:cxn modelId="{2BCF4253-E55A-43D5-8C86-872DA8E8BF0B}" type="presParOf" srcId="{4E7E106E-762E-4238-9CEF-B6F712D06C01}" destId="{27B2CD3D-C056-4302-A720-CE44D840DAF8}" srcOrd="2" destOrd="0" presId="urn:microsoft.com/office/officeart/2005/8/layout/matrix2"/>
    <dgm:cxn modelId="{0BB79FBF-8E27-4374-A332-4F7586473EAA}" type="presParOf" srcId="{4E7E106E-762E-4238-9CEF-B6F712D06C01}" destId="{0AFC8A7C-F194-40E4-B40B-3F6A886F76AF}" srcOrd="3" destOrd="0" presId="urn:microsoft.com/office/officeart/2005/8/layout/matrix2"/>
    <dgm:cxn modelId="{BC3DA342-5EA0-4737-8655-68720F26DDFB}" type="presParOf" srcId="{4E7E106E-762E-4238-9CEF-B6F712D06C01}" destId="{4286C27E-5775-4EC7-B5E8-F789BE5DBC7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3FDDC-F022-4BD7-BCFC-EE7B36C404EC}"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tr-TR"/>
        </a:p>
      </dgm:t>
    </dgm:pt>
    <dgm:pt modelId="{7B522667-2D99-4CAE-91BD-24144A8C2A1F}">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a:t>Tehlikeli Hareket</a:t>
          </a:r>
        </a:p>
      </dgm:t>
    </dgm:pt>
    <dgm:pt modelId="{FF28FF9F-62A4-4ACC-AC42-35C69FC4EB3A}" type="parTrans" cxnId="{7C204250-FAAB-4612-99B2-AC7DACE7AA0E}">
      <dgm:prSet/>
      <dgm:spPr/>
      <dgm:t>
        <a:bodyPr/>
        <a:lstStyle/>
        <a:p>
          <a:endParaRPr lang="tr-TR"/>
        </a:p>
      </dgm:t>
    </dgm:pt>
    <dgm:pt modelId="{810FB980-E9FA-4506-8D11-291F3A62FF31}" type="sibTrans" cxnId="{7C204250-FAAB-4612-99B2-AC7DACE7AA0E}">
      <dgm:prSet/>
      <dgm:spPr/>
      <dgm:t>
        <a:bodyPr/>
        <a:lstStyle/>
        <a:p>
          <a:endParaRPr lang="tr-TR"/>
        </a:p>
      </dgm:t>
    </dgm:pt>
    <dgm:pt modelId="{A307A8E6-0673-4209-8D98-20E284AD4A76}">
      <dgm:prSet phldrT="[Metin]"/>
      <dgm:spPr/>
      <dgm:t>
        <a:bodyPr/>
        <a:lstStyle/>
        <a:p>
          <a:r>
            <a:rPr lang="tr-TR" dirty="0"/>
            <a:t>Dalgınlık</a:t>
          </a:r>
        </a:p>
      </dgm:t>
    </dgm:pt>
    <dgm:pt modelId="{DCFFA76A-A240-49D2-B2A1-F5077AB3D181}" type="parTrans" cxnId="{F6D90F05-831A-418C-99EE-0894367869C3}">
      <dgm:prSet/>
      <dgm:spPr/>
      <dgm:t>
        <a:bodyPr/>
        <a:lstStyle/>
        <a:p>
          <a:endParaRPr lang="tr-TR"/>
        </a:p>
      </dgm:t>
    </dgm:pt>
    <dgm:pt modelId="{F4BA2D95-D1BB-4BE4-B7E4-9C350682D636}" type="sibTrans" cxnId="{F6D90F05-831A-418C-99EE-0894367869C3}">
      <dgm:prSet/>
      <dgm:spPr/>
      <dgm:t>
        <a:bodyPr/>
        <a:lstStyle/>
        <a:p>
          <a:endParaRPr lang="tr-TR"/>
        </a:p>
      </dgm:t>
    </dgm:pt>
    <dgm:pt modelId="{8BA85DE5-F5FE-4024-BC41-80FE2A84BE8F}">
      <dgm:prSet phldrT="[Metin]"/>
      <dgm:spPr/>
      <dgm:t>
        <a:bodyPr/>
        <a:lstStyle/>
        <a:p>
          <a:r>
            <a:rPr lang="tr-TR" dirty="0"/>
            <a:t>Aşırı Hız</a:t>
          </a:r>
        </a:p>
      </dgm:t>
    </dgm:pt>
    <dgm:pt modelId="{0EA07BCB-89F3-4B4F-803F-735F4AA5B1E0}" type="parTrans" cxnId="{94B68166-2E14-47FE-BD96-EBABA0F33F38}">
      <dgm:prSet/>
      <dgm:spPr/>
      <dgm:t>
        <a:bodyPr/>
        <a:lstStyle/>
        <a:p>
          <a:endParaRPr lang="tr-TR"/>
        </a:p>
      </dgm:t>
    </dgm:pt>
    <dgm:pt modelId="{782241EA-818F-4A77-997E-6EB6DB3B94D5}" type="sibTrans" cxnId="{94B68166-2E14-47FE-BD96-EBABA0F33F38}">
      <dgm:prSet/>
      <dgm:spPr/>
      <dgm:t>
        <a:bodyPr/>
        <a:lstStyle/>
        <a:p>
          <a:endParaRPr lang="tr-TR"/>
        </a:p>
      </dgm:t>
    </dgm:pt>
    <dgm:pt modelId="{16D3FCE2-1A1A-49DB-AC6C-2B5FC4F6289A}">
      <dgm:prSet phldrT="[Metin]"/>
      <dgm:spPr/>
      <dgm:t>
        <a:bodyPr/>
        <a:lstStyle/>
        <a:p>
          <a:r>
            <a:rPr lang="tr-TR" dirty="0"/>
            <a:t>Dikkatsizlik</a:t>
          </a:r>
        </a:p>
      </dgm:t>
    </dgm:pt>
    <dgm:pt modelId="{4DE2A7A3-DBFC-48BD-86D5-D17A0638DCCF}" type="parTrans" cxnId="{15952853-F8B1-4291-A049-61CF1CAE4448}">
      <dgm:prSet/>
      <dgm:spPr/>
      <dgm:t>
        <a:bodyPr/>
        <a:lstStyle/>
        <a:p>
          <a:endParaRPr lang="tr-TR"/>
        </a:p>
      </dgm:t>
    </dgm:pt>
    <dgm:pt modelId="{628FD9B8-8A79-4251-9FC8-01DE9C43E98E}" type="sibTrans" cxnId="{15952853-F8B1-4291-A049-61CF1CAE4448}">
      <dgm:prSet/>
      <dgm:spPr/>
      <dgm:t>
        <a:bodyPr/>
        <a:lstStyle/>
        <a:p>
          <a:endParaRPr lang="tr-TR"/>
        </a:p>
      </dgm:t>
    </dgm:pt>
    <dgm:pt modelId="{73ED6479-48A9-4F71-AD5A-B818943B6640}">
      <dgm:prSet phldrT="[Metin]"/>
      <dgm:spPr/>
      <dgm:t>
        <a:bodyPr/>
        <a:lstStyle/>
        <a:p>
          <a:r>
            <a:rPr lang="tr-TR" dirty="0"/>
            <a:t>Tehlikeli Çalışmak</a:t>
          </a:r>
        </a:p>
      </dgm:t>
    </dgm:pt>
    <dgm:pt modelId="{A8AB1E5F-2715-4FBF-A78F-44A55B8FF15A}" type="parTrans" cxnId="{EFF63D52-E93F-4719-A8F7-24759AD21691}">
      <dgm:prSet/>
      <dgm:spPr/>
      <dgm:t>
        <a:bodyPr/>
        <a:lstStyle/>
        <a:p>
          <a:endParaRPr lang="tr-TR"/>
        </a:p>
      </dgm:t>
    </dgm:pt>
    <dgm:pt modelId="{B2322902-B582-4F84-BA17-D902057779EF}" type="sibTrans" cxnId="{EFF63D52-E93F-4719-A8F7-24759AD21691}">
      <dgm:prSet/>
      <dgm:spPr/>
      <dgm:t>
        <a:bodyPr/>
        <a:lstStyle/>
        <a:p>
          <a:endParaRPr lang="tr-TR"/>
        </a:p>
      </dgm:t>
    </dgm:pt>
    <dgm:pt modelId="{293E90BB-F855-441A-8FF0-0F59C0DD5747}">
      <dgm:prSet phldrT="[Metin]"/>
      <dgm:spPr/>
      <dgm:t>
        <a:bodyPr/>
        <a:lstStyle/>
        <a:p>
          <a:r>
            <a:rPr lang="tr-TR" dirty="0"/>
            <a:t>Şakalaşma</a:t>
          </a:r>
        </a:p>
      </dgm:t>
    </dgm:pt>
    <dgm:pt modelId="{0EAF7E44-056B-4BB3-AD05-6F7D9A7CB4B0}" type="parTrans" cxnId="{DE3CD843-D8C2-4933-AD49-39AF65209F6D}">
      <dgm:prSet/>
      <dgm:spPr/>
      <dgm:t>
        <a:bodyPr/>
        <a:lstStyle/>
        <a:p>
          <a:endParaRPr lang="tr-TR"/>
        </a:p>
      </dgm:t>
    </dgm:pt>
    <dgm:pt modelId="{0473FB81-1AF1-4A4E-B4FF-807D369F7BE6}" type="sibTrans" cxnId="{DE3CD843-D8C2-4933-AD49-39AF65209F6D}">
      <dgm:prSet/>
      <dgm:spPr/>
      <dgm:t>
        <a:bodyPr/>
        <a:lstStyle/>
        <a:p>
          <a:endParaRPr lang="tr-TR"/>
        </a:p>
      </dgm:t>
    </dgm:pt>
    <dgm:pt modelId="{FA30DA8D-616A-4643-BD87-F3E60F4F124A}">
      <dgm:prSet phldrT="[Metin]"/>
      <dgm:spPr/>
      <dgm:t>
        <a:bodyPr/>
        <a:lstStyle/>
        <a:p>
          <a:r>
            <a:rPr lang="tr-TR" dirty="0"/>
            <a:t>Acele Davranış</a:t>
          </a:r>
        </a:p>
      </dgm:t>
    </dgm:pt>
    <dgm:pt modelId="{72984685-0291-401C-9EDF-A644F008B835}" type="parTrans" cxnId="{CE1C69EF-FA7A-4025-8E50-8278A129AE71}">
      <dgm:prSet/>
      <dgm:spPr/>
      <dgm:t>
        <a:bodyPr/>
        <a:lstStyle/>
        <a:p>
          <a:endParaRPr lang="tr-TR"/>
        </a:p>
      </dgm:t>
    </dgm:pt>
    <dgm:pt modelId="{F3B90238-C6CC-4FEE-ACEF-3BC3F10F0C4D}" type="sibTrans" cxnId="{CE1C69EF-FA7A-4025-8E50-8278A129AE71}">
      <dgm:prSet/>
      <dgm:spPr/>
      <dgm:t>
        <a:bodyPr/>
        <a:lstStyle/>
        <a:p>
          <a:endParaRPr lang="tr-TR"/>
        </a:p>
      </dgm:t>
    </dgm:pt>
    <dgm:pt modelId="{CAD45367-07CB-4AE1-90E1-A6E59CB39559}" type="pres">
      <dgm:prSet presAssocID="{D153FDDC-F022-4BD7-BCFC-EE7B36C404EC}" presName="Name0" presStyleCnt="0">
        <dgm:presLayoutVars>
          <dgm:chMax val="1"/>
          <dgm:chPref val="1"/>
          <dgm:dir/>
          <dgm:animOne val="branch"/>
          <dgm:animLvl val="lvl"/>
        </dgm:presLayoutVars>
      </dgm:prSet>
      <dgm:spPr/>
      <dgm:t>
        <a:bodyPr/>
        <a:lstStyle/>
        <a:p>
          <a:endParaRPr lang="tr-TR"/>
        </a:p>
      </dgm:t>
    </dgm:pt>
    <dgm:pt modelId="{9F9EAB65-3215-4393-B008-22300A942328}" type="pres">
      <dgm:prSet presAssocID="{7B522667-2D99-4CAE-91BD-24144A8C2A1F}" presName="Parent" presStyleLbl="node0" presStyleIdx="0" presStyleCnt="1">
        <dgm:presLayoutVars>
          <dgm:chMax val="6"/>
          <dgm:chPref val="6"/>
        </dgm:presLayoutVars>
      </dgm:prSet>
      <dgm:spPr/>
      <dgm:t>
        <a:bodyPr/>
        <a:lstStyle/>
        <a:p>
          <a:endParaRPr lang="tr-TR"/>
        </a:p>
      </dgm:t>
    </dgm:pt>
    <dgm:pt modelId="{FBB3B20E-9137-4383-B3BF-2E7B5C970C55}" type="pres">
      <dgm:prSet presAssocID="{A307A8E6-0673-4209-8D98-20E284AD4A76}" presName="Accent1" presStyleCnt="0"/>
      <dgm:spPr/>
    </dgm:pt>
    <dgm:pt modelId="{88EA22D0-969C-47A6-8FC9-DC500D494BC5}" type="pres">
      <dgm:prSet presAssocID="{A307A8E6-0673-4209-8D98-20E284AD4A76}" presName="Accent" presStyleLbl="bgShp" presStyleIdx="0" presStyleCnt="6"/>
      <dgm:spPr/>
    </dgm:pt>
    <dgm:pt modelId="{E9CAE7D7-213D-4818-8A7D-48C2A58B6D9A}" type="pres">
      <dgm:prSet presAssocID="{A307A8E6-0673-4209-8D98-20E284AD4A76}" presName="Child1" presStyleLbl="node1" presStyleIdx="0" presStyleCnt="6">
        <dgm:presLayoutVars>
          <dgm:chMax val="0"/>
          <dgm:chPref val="0"/>
          <dgm:bulletEnabled val="1"/>
        </dgm:presLayoutVars>
      </dgm:prSet>
      <dgm:spPr/>
      <dgm:t>
        <a:bodyPr/>
        <a:lstStyle/>
        <a:p>
          <a:endParaRPr lang="tr-TR"/>
        </a:p>
      </dgm:t>
    </dgm:pt>
    <dgm:pt modelId="{034E64C9-9E32-41C0-9806-CCAF2676BEAA}" type="pres">
      <dgm:prSet presAssocID="{8BA85DE5-F5FE-4024-BC41-80FE2A84BE8F}" presName="Accent2" presStyleCnt="0"/>
      <dgm:spPr/>
    </dgm:pt>
    <dgm:pt modelId="{2059012A-3DEA-44D1-8387-D75CBDD4CBFC}" type="pres">
      <dgm:prSet presAssocID="{8BA85DE5-F5FE-4024-BC41-80FE2A84BE8F}" presName="Accent" presStyleLbl="bgShp" presStyleIdx="1" presStyleCnt="6"/>
      <dgm:spPr/>
    </dgm:pt>
    <dgm:pt modelId="{BE6CC158-BDC3-4EA9-B7ED-55262DDB1E3B}" type="pres">
      <dgm:prSet presAssocID="{8BA85DE5-F5FE-4024-BC41-80FE2A84BE8F}" presName="Child2" presStyleLbl="node1" presStyleIdx="1" presStyleCnt="6">
        <dgm:presLayoutVars>
          <dgm:chMax val="0"/>
          <dgm:chPref val="0"/>
          <dgm:bulletEnabled val="1"/>
        </dgm:presLayoutVars>
      </dgm:prSet>
      <dgm:spPr/>
      <dgm:t>
        <a:bodyPr/>
        <a:lstStyle/>
        <a:p>
          <a:endParaRPr lang="tr-TR"/>
        </a:p>
      </dgm:t>
    </dgm:pt>
    <dgm:pt modelId="{C9D06956-F4E2-4C7D-9CD3-FAC02909D57F}" type="pres">
      <dgm:prSet presAssocID="{16D3FCE2-1A1A-49DB-AC6C-2B5FC4F6289A}" presName="Accent3" presStyleCnt="0"/>
      <dgm:spPr/>
    </dgm:pt>
    <dgm:pt modelId="{64A35B46-ECA9-4548-B999-292A1C9F65F8}" type="pres">
      <dgm:prSet presAssocID="{16D3FCE2-1A1A-49DB-AC6C-2B5FC4F6289A}" presName="Accent" presStyleLbl="bgShp" presStyleIdx="2" presStyleCnt="6"/>
      <dgm:spPr/>
    </dgm:pt>
    <dgm:pt modelId="{0C7E4283-DEE8-4A1A-967B-988C91094E5C}" type="pres">
      <dgm:prSet presAssocID="{16D3FCE2-1A1A-49DB-AC6C-2B5FC4F6289A}" presName="Child3" presStyleLbl="node1" presStyleIdx="2" presStyleCnt="6">
        <dgm:presLayoutVars>
          <dgm:chMax val="0"/>
          <dgm:chPref val="0"/>
          <dgm:bulletEnabled val="1"/>
        </dgm:presLayoutVars>
      </dgm:prSet>
      <dgm:spPr/>
      <dgm:t>
        <a:bodyPr/>
        <a:lstStyle/>
        <a:p>
          <a:endParaRPr lang="tr-TR"/>
        </a:p>
      </dgm:t>
    </dgm:pt>
    <dgm:pt modelId="{04E5547C-616F-4F22-9584-6A9C1FEE0C77}" type="pres">
      <dgm:prSet presAssocID="{73ED6479-48A9-4F71-AD5A-B818943B6640}" presName="Accent4" presStyleCnt="0"/>
      <dgm:spPr/>
    </dgm:pt>
    <dgm:pt modelId="{2B5DBDE7-3FB0-4569-98B4-D351B07A220D}" type="pres">
      <dgm:prSet presAssocID="{73ED6479-48A9-4F71-AD5A-B818943B6640}" presName="Accent" presStyleLbl="bgShp" presStyleIdx="3" presStyleCnt="6"/>
      <dgm:spPr/>
    </dgm:pt>
    <dgm:pt modelId="{02D38379-539C-4124-837F-0837D2A9065D}" type="pres">
      <dgm:prSet presAssocID="{73ED6479-48A9-4F71-AD5A-B818943B6640}" presName="Child4" presStyleLbl="node1" presStyleIdx="3" presStyleCnt="6">
        <dgm:presLayoutVars>
          <dgm:chMax val="0"/>
          <dgm:chPref val="0"/>
          <dgm:bulletEnabled val="1"/>
        </dgm:presLayoutVars>
      </dgm:prSet>
      <dgm:spPr/>
      <dgm:t>
        <a:bodyPr/>
        <a:lstStyle/>
        <a:p>
          <a:endParaRPr lang="tr-TR"/>
        </a:p>
      </dgm:t>
    </dgm:pt>
    <dgm:pt modelId="{D508FC2A-1A17-4B37-9363-907CE35E736E}" type="pres">
      <dgm:prSet presAssocID="{293E90BB-F855-441A-8FF0-0F59C0DD5747}" presName="Accent5" presStyleCnt="0"/>
      <dgm:spPr/>
    </dgm:pt>
    <dgm:pt modelId="{E52F6D40-1C50-4C25-9B56-D9CC6FBE3A26}" type="pres">
      <dgm:prSet presAssocID="{293E90BB-F855-441A-8FF0-0F59C0DD5747}" presName="Accent" presStyleLbl="bgShp" presStyleIdx="4" presStyleCnt="6"/>
      <dgm:spPr/>
    </dgm:pt>
    <dgm:pt modelId="{31CCADF2-FBD9-4993-8B8D-C7510780F1D8}" type="pres">
      <dgm:prSet presAssocID="{293E90BB-F855-441A-8FF0-0F59C0DD5747}" presName="Child5" presStyleLbl="node1" presStyleIdx="4" presStyleCnt="6">
        <dgm:presLayoutVars>
          <dgm:chMax val="0"/>
          <dgm:chPref val="0"/>
          <dgm:bulletEnabled val="1"/>
        </dgm:presLayoutVars>
      </dgm:prSet>
      <dgm:spPr/>
      <dgm:t>
        <a:bodyPr/>
        <a:lstStyle/>
        <a:p>
          <a:endParaRPr lang="tr-TR"/>
        </a:p>
      </dgm:t>
    </dgm:pt>
    <dgm:pt modelId="{EFA2A12D-5508-4692-B2CD-89A51C3CB217}" type="pres">
      <dgm:prSet presAssocID="{FA30DA8D-616A-4643-BD87-F3E60F4F124A}" presName="Accent6" presStyleCnt="0"/>
      <dgm:spPr/>
    </dgm:pt>
    <dgm:pt modelId="{63BC01DD-0018-48BC-9E2D-B07521EA1345}" type="pres">
      <dgm:prSet presAssocID="{FA30DA8D-616A-4643-BD87-F3E60F4F124A}" presName="Accent" presStyleLbl="bgShp" presStyleIdx="5" presStyleCnt="6"/>
      <dgm:spPr/>
    </dgm:pt>
    <dgm:pt modelId="{4DDF2BE1-D85D-4673-B76B-6A22D9B2FE5D}" type="pres">
      <dgm:prSet presAssocID="{FA30DA8D-616A-4643-BD87-F3E60F4F124A}" presName="Child6" presStyleLbl="node1" presStyleIdx="5" presStyleCnt="6">
        <dgm:presLayoutVars>
          <dgm:chMax val="0"/>
          <dgm:chPref val="0"/>
          <dgm:bulletEnabled val="1"/>
        </dgm:presLayoutVars>
      </dgm:prSet>
      <dgm:spPr/>
      <dgm:t>
        <a:bodyPr/>
        <a:lstStyle/>
        <a:p>
          <a:endParaRPr lang="tr-TR"/>
        </a:p>
      </dgm:t>
    </dgm:pt>
  </dgm:ptLst>
  <dgm:cxnLst>
    <dgm:cxn modelId="{15952853-F8B1-4291-A049-61CF1CAE4448}" srcId="{7B522667-2D99-4CAE-91BD-24144A8C2A1F}" destId="{16D3FCE2-1A1A-49DB-AC6C-2B5FC4F6289A}" srcOrd="2" destOrd="0" parTransId="{4DE2A7A3-DBFC-48BD-86D5-D17A0638DCCF}" sibTransId="{628FD9B8-8A79-4251-9FC8-01DE9C43E98E}"/>
    <dgm:cxn modelId="{1BB28EEB-0087-4B2B-84ED-D58F7B9A9C05}" type="presOf" srcId="{D153FDDC-F022-4BD7-BCFC-EE7B36C404EC}" destId="{CAD45367-07CB-4AE1-90E1-A6E59CB39559}" srcOrd="0" destOrd="0" presId="urn:microsoft.com/office/officeart/2011/layout/HexagonRadial"/>
    <dgm:cxn modelId="{668525A1-0B4B-49A7-A825-227E015CB655}" type="presOf" srcId="{293E90BB-F855-441A-8FF0-0F59C0DD5747}" destId="{31CCADF2-FBD9-4993-8B8D-C7510780F1D8}" srcOrd="0" destOrd="0" presId="urn:microsoft.com/office/officeart/2011/layout/HexagonRadial"/>
    <dgm:cxn modelId="{C76BBDB9-31AB-4FFC-B996-8FFC70E0D347}" type="presOf" srcId="{A307A8E6-0673-4209-8D98-20E284AD4A76}" destId="{E9CAE7D7-213D-4818-8A7D-48C2A58B6D9A}" srcOrd="0" destOrd="0" presId="urn:microsoft.com/office/officeart/2011/layout/HexagonRadial"/>
    <dgm:cxn modelId="{EFF63D52-E93F-4719-A8F7-24759AD21691}" srcId="{7B522667-2D99-4CAE-91BD-24144A8C2A1F}" destId="{73ED6479-48A9-4F71-AD5A-B818943B6640}" srcOrd="3" destOrd="0" parTransId="{A8AB1E5F-2715-4FBF-A78F-44A55B8FF15A}" sibTransId="{B2322902-B582-4F84-BA17-D902057779EF}"/>
    <dgm:cxn modelId="{81DBA625-A8AD-4D18-A38F-328668910F17}" type="presOf" srcId="{8BA85DE5-F5FE-4024-BC41-80FE2A84BE8F}" destId="{BE6CC158-BDC3-4EA9-B7ED-55262DDB1E3B}" srcOrd="0" destOrd="0" presId="urn:microsoft.com/office/officeart/2011/layout/HexagonRadial"/>
    <dgm:cxn modelId="{0995B5A3-1698-4F1E-90D7-267CA063CB90}" type="presOf" srcId="{FA30DA8D-616A-4643-BD87-F3E60F4F124A}" destId="{4DDF2BE1-D85D-4673-B76B-6A22D9B2FE5D}" srcOrd="0" destOrd="0" presId="urn:microsoft.com/office/officeart/2011/layout/HexagonRadial"/>
    <dgm:cxn modelId="{0F0DAA02-5C5A-4271-AB4D-F72BB5ACF5D7}" type="presOf" srcId="{16D3FCE2-1A1A-49DB-AC6C-2B5FC4F6289A}" destId="{0C7E4283-DEE8-4A1A-967B-988C91094E5C}" srcOrd="0" destOrd="0" presId="urn:microsoft.com/office/officeart/2011/layout/HexagonRadial"/>
    <dgm:cxn modelId="{7C204250-FAAB-4612-99B2-AC7DACE7AA0E}" srcId="{D153FDDC-F022-4BD7-BCFC-EE7B36C404EC}" destId="{7B522667-2D99-4CAE-91BD-24144A8C2A1F}" srcOrd="0" destOrd="0" parTransId="{FF28FF9F-62A4-4ACC-AC42-35C69FC4EB3A}" sibTransId="{810FB980-E9FA-4506-8D11-291F3A62FF31}"/>
    <dgm:cxn modelId="{94B68166-2E14-47FE-BD96-EBABA0F33F38}" srcId="{7B522667-2D99-4CAE-91BD-24144A8C2A1F}" destId="{8BA85DE5-F5FE-4024-BC41-80FE2A84BE8F}" srcOrd="1" destOrd="0" parTransId="{0EA07BCB-89F3-4B4F-803F-735F4AA5B1E0}" sibTransId="{782241EA-818F-4A77-997E-6EB6DB3B94D5}"/>
    <dgm:cxn modelId="{DE3CD843-D8C2-4933-AD49-39AF65209F6D}" srcId="{7B522667-2D99-4CAE-91BD-24144A8C2A1F}" destId="{293E90BB-F855-441A-8FF0-0F59C0DD5747}" srcOrd="4" destOrd="0" parTransId="{0EAF7E44-056B-4BB3-AD05-6F7D9A7CB4B0}" sibTransId="{0473FB81-1AF1-4A4E-B4FF-807D369F7BE6}"/>
    <dgm:cxn modelId="{0969F052-0E8B-4D77-A982-2FD64502D219}" type="presOf" srcId="{7B522667-2D99-4CAE-91BD-24144A8C2A1F}" destId="{9F9EAB65-3215-4393-B008-22300A942328}" srcOrd="0" destOrd="0" presId="urn:microsoft.com/office/officeart/2011/layout/HexagonRadial"/>
    <dgm:cxn modelId="{F6D90F05-831A-418C-99EE-0894367869C3}" srcId="{7B522667-2D99-4CAE-91BD-24144A8C2A1F}" destId="{A307A8E6-0673-4209-8D98-20E284AD4A76}" srcOrd="0" destOrd="0" parTransId="{DCFFA76A-A240-49D2-B2A1-F5077AB3D181}" sibTransId="{F4BA2D95-D1BB-4BE4-B7E4-9C350682D636}"/>
    <dgm:cxn modelId="{5CD7BBF5-AB7C-4250-9688-C78DE4593941}" type="presOf" srcId="{73ED6479-48A9-4F71-AD5A-B818943B6640}" destId="{02D38379-539C-4124-837F-0837D2A9065D}" srcOrd="0" destOrd="0" presId="urn:microsoft.com/office/officeart/2011/layout/HexagonRadial"/>
    <dgm:cxn modelId="{CE1C69EF-FA7A-4025-8E50-8278A129AE71}" srcId="{7B522667-2D99-4CAE-91BD-24144A8C2A1F}" destId="{FA30DA8D-616A-4643-BD87-F3E60F4F124A}" srcOrd="5" destOrd="0" parTransId="{72984685-0291-401C-9EDF-A644F008B835}" sibTransId="{F3B90238-C6CC-4FEE-ACEF-3BC3F10F0C4D}"/>
    <dgm:cxn modelId="{826CFFE4-E729-4E20-AC4E-91EDFB06A3ED}" type="presParOf" srcId="{CAD45367-07CB-4AE1-90E1-A6E59CB39559}" destId="{9F9EAB65-3215-4393-B008-22300A942328}" srcOrd="0" destOrd="0" presId="urn:microsoft.com/office/officeart/2011/layout/HexagonRadial"/>
    <dgm:cxn modelId="{A244D749-8906-4E82-8001-085291CC6B8F}" type="presParOf" srcId="{CAD45367-07CB-4AE1-90E1-A6E59CB39559}" destId="{FBB3B20E-9137-4383-B3BF-2E7B5C970C55}" srcOrd="1" destOrd="0" presId="urn:microsoft.com/office/officeart/2011/layout/HexagonRadial"/>
    <dgm:cxn modelId="{B1903327-6CA0-4A6E-B825-4466ADD6B5A0}" type="presParOf" srcId="{FBB3B20E-9137-4383-B3BF-2E7B5C970C55}" destId="{88EA22D0-969C-47A6-8FC9-DC500D494BC5}" srcOrd="0" destOrd="0" presId="urn:microsoft.com/office/officeart/2011/layout/HexagonRadial"/>
    <dgm:cxn modelId="{F3F78BF0-0EB8-41A5-A839-1ECB8544AD0B}" type="presParOf" srcId="{CAD45367-07CB-4AE1-90E1-A6E59CB39559}" destId="{E9CAE7D7-213D-4818-8A7D-48C2A58B6D9A}" srcOrd="2" destOrd="0" presId="urn:microsoft.com/office/officeart/2011/layout/HexagonRadial"/>
    <dgm:cxn modelId="{52F70FA6-0B17-45AF-AB93-9072D15FA743}" type="presParOf" srcId="{CAD45367-07CB-4AE1-90E1-A6E59CB39559}" destId="{034E64C9-9E32-41C0-9806-CCAF2676BEAA}" srcOrd="3" destOrd="0" presId="urn:microsoft.com/office/officeart/2011/layout/HexagonRadial"/>
    <dgm:cxn modelId="{58D97C27-5913-4133-90B0-8EE93A955F5C}" type="presParOf" srcId="{034E64C9-9E32-41C0-9806-CCAF2676BEAA}" destId="{2059012A-3DEA-44D1-8387-D75CBDD4CBFC}" srcOrd="0" destOrd="0" presId="urn:microsoft.com/office/officeart/2011/layout/HexagonRadial"/>
    <dgm:cxn modelId="{E5A4D92B-1316-45EE-A8DB-DED7795D9B29}" type="presParOf" srcId="{CAD45367-07CB-4AE1-90E1-A6E59CB39559}" destId="{BE6CC158-BDC3-4EA9-B7ED-55262DDB1E3B}" srcOrd="4" destOrd="0" presId="urn:microsoft.com/office/officeart/2011/layout/HexagonRadial"/>
    <dgm:cxn modelId="{67B742D6-B233-4226-AC06-360B907995A8}" type="presParOf" srcId="{CAD45367-07CB-4AE1-90E1-A6E59CB39559}" destId="{C9D06956-F4E2-4C7D-9CD3-FAC02909D57F}" srcOrd="5" destOrd="0" presId="urn:microsoft.com/office/officeart/2011/layout/HexagonRadial"/>
    <dgm:cxn modelId="{F9AAFB21-997F-4A0D-8F17-6F9E6E8E4D33}" type="presParOf" srcId="{C9D06956-F4E2-4C7D-9CD3-FAC02909D57F}" destId="{64A35B46-ECA9-4548-B999-292A1C9F65F8}" srcOrd="0" destOrd="0" presId="urn:microsoft.com/office/officeart/2011/layout/HexagonRadial"/>
    <dgm:cxn modelId="{37D8A9F9-A10A-4367-ACBF-6DD63FD87239}" type="presParOf" srcId="{CAD45367-07CB-4AE1-90E1-A6E59CB39559}" destId="{0C7E4283-DEE8-4A1A-967B-988C91094E5C}" srcOrd="6" destOrd="0" presId="urn:microsoft.com/office/officeart/2011/layout/HexagonRadial"/>
    <dgm:cxn modelId="{399F2E50-92E8-43D6-AC79-9B344E4145D8}" type="presParOf" srcId="{CAD45367-07CB-4AE1-90E1-A6E59CB39559}" destId="{04E5547C-616F-4F22-9584-6A9C1FEE0C77}" srcOrd="7" destOrd="0" presId="urn:microsoft.com/office/officeart/2011/layout/HexagonRadial"/>
    <dgm:cxn modelId="{320A2361-F8B8-423C-8633-385ED47A1950}" type="presParOf" srcId="{04E5547C-616F-4F22-9584-6A9C1FEE0C77}" destId="{2B5DBDE7-3FB0-4569-98B4-D351B07A220D}" srcOrd="0" destOrd="0" presId="urn:microsoft.com/office/officeart/2011/layout/HexagonRadial"/>
    <dgm:cxn modelId="{3EC43F8A-E38C-41C7-8E4D-24190C85BA25}" type="presParOf" srcId="{CAD45367-07CB-4AE1-90E1-A6E59CB39559}" destId="{02D38379-539C-4124-837F-0837D2A9065D}" srcOrd="8" destOrd="0" presId="urn:microsoft.com/office/officeart/2011/layout/HexagonRadial"/>
    <dgm:cxn modelId="{DF2297CF-BBD6-43F8-AEC7-570A48ED7C10}" type="presParOf" srcId="{CAD45367-07CB-4AE1-90E1-A6E59CB39559}" destId="{D508FC2A-1A17-4B37-9363-907CE35E736E}" srcOrd="9" destOrd="0" presId="urn:microsoft.com/office/officeart/2011/layout/HexagonRadial"/>
    <dgm:cxn modelId="{125D4905-078A-4C7A-A76C-1A00CF579A1F}" type="presParOf" srcId="{D508FC2A-1A17-4B37-9363-907CE35E736E}" destId="{E52F6D40-1C50-4C25-9B56-D9CC6FBE3A26}" srcOrd="0" destOrd="0" presId="urn:microsoft.com/office/officeart/2011/layout/HexagonRadial"/>
    <dgm:cxn modelId="{932FD0CB-8DB8-4E96-BCDB-A6786F70167A}" type="presParOf" srcId="{CAD45367-07CB-4AE1-90E1-A6E59CB39559}" destId="{31CCADF2-FBD9-4993-8B8D-C7510780F1D8}" srcOrd="10" destOrd="0" presId="urn:microsoft.com/office/officeart/2011/layout/HexagonRadial"/>
    <dgm:cxn modelId="{95472D4C-F6EB-4974-A291-9D993B1C35A7}" type="presParOf" srcId="{CAD45367-07CB-4AE1-90E1-A6E59CB39559}" destId="{EFA2A12D-5508-4692-B2CD-89A51C3CB217}" srcOrd="11" destOrd="0" presId="urn:microsoft.com/office/officeart/2011/layout/HexagonRadial"/>
    <dgm:cxn modelId="{F180F39F-E32D-4184-871E-EBEC2B513DCB}" type="presParOf" srcId="{EFA2A12D-5508-4692-B2CD-89A51C3CB217}" destId="{63BC01DD-0018-48BC-9E2D-B07521EA1345}" srcOrd="0" destOrd="0" presId="urn:microsoft.com/office/officeart/2011/layout/HexagonRadial"/>
    <dgm:cxn modelId="{AD0AFD69-2845-4E58-93A2-DEF8D0592F58}" type="presParOf" srcId="{CAD45367-07CB-4AE1-90E1-A6E59CB39559}" destId="{4DDF2BE1-D85D-4673-B76B-6A22D9B2FE5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3FDDC-F022-4BD7-BCFC-EE7B36C404EC}"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tr-TR"/>
        </a:p>
      </dgm:t>
    </dgm:pt>
    <dgm:pt modelId="{7B522667-2D99-4CAE-91BD-24144A8C2A1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a:t>Tehlikeli Durum</a:t>
          </a:r>
        </a:p>
      </dgm:t>
    </dgm:pt>
    <dgm:pt modelId="{FF28FF9F-62A4-4ACC-AC42-35C69FC4EB3A}" type="parTrans" cxnId="{7C204250-FAAB-4612-99B2-AC7DACE7AA0E}">
      <dgm:prSet/>
      <dgm:spPr/>
      <dgm:t>
        <a:bodyPr/>
        <a:lstStyle/>
        <a:p>
          <a:endParaRPr lang="tr-TR"/>
        </a:p>
      </dgm:t>
    </dgm:pt>
    <dgm:pt modelId="{810FB980-E9FA-4506-8D11-291F3A62FF31}" type="sibTrans" cxnId="{7C204250-FAAB-4612-99B2-AC7DACE7AA0E}">
      <dgm:prSet/>
      <dgm:spPr/>
      <dgm:t>
        <a:bodyPr/>
        <a:lstStyle/>
        <a:p>
          <a:endParaRPr lang="tr-TR"/>
        </a:p>
      </dgm:t>
    </dgm:pt>
    <dgm:pt modelId="{A307A8E6-0673-4209-8D98-20E284AD4A76}">
      <dgm:prSet phldrT="[Metin]"/>
      <dgm:spPr/>
      <dgm:t>
        <a:bodyPr/>
        <a:lstStyle/>
        <a:p>
          <a:r>
            <a:rPr lang="tr-TR" dirty="0"/>
            <a:t>Bakımsız Ekipman</a:t>
          </a:r>
        </a:p>
      </dgm:t>
    </dgm:pt>
    <dgm:pt modelId="{DCFFA76A-A240-49D2-B2A1-F5077AB3D181}" type="parTrans" cxnId="{F6D90F05-831A-418C-99EE-0894367869C3}">
      <dgm:prSet/>
      <dgm:spPr/>
      <dgm:t>
        <a:bodyPr/>
        <a:lstStyle/>
        <a:p>
          <a:endParaRPr lang="tr-TR"/>
        </a:p>
      </dgm:t>
    </dgm:pt>
    <dgm:pt modelId="{F4BA2D95-D1BB-4BE4-B7E4-9C350682D636}" type="sibTrans" cxnId="{F6D90F05-831A-418C-99EE-0894367869C3}">
      <dgm:prSet/>
      <dgm:spPr/>
      <dgm:t>
        <a:bodyPr/>
        <a:lstStyle/>
        <a:p>
          <a:endParaRPr lang="tr-TR"/>
        </a:p>
      </dgm:t>
    </dgm:pt>
    <dgm:pt modelId="{8BA85DE5-F5FE-4024-BC41-80FE2A84BE8F}">
      <dgm:prSet phldrT="[Metin]"/>
      <dgm:spPr/>
      <dgm:t>
        <a:bodyPr/>
        <a:lstStyle/>
        <a:p>
          <a:r>
            <a:rPr lang="tr-TR" dirty="0"/>
            <a:t>Yetersiz Uyarı Sistemi</a:t>
          </a:r>
        </a:p>
      </dgm:t>
    </dgm:pt>
    <dgm:pt modelId="{0EA07BCB-89F3-4B4F-803F-735F4AA5B1E0}" type="parTrans" cxnId="{94B68166-2E14-47FE-BD96-EBABA0F33F38}">
      <dgm:prSet/>
      <dgm:spPr/>
      <dgm:t>
        <a:bodyPr/>
        <a:lstStyle/>
        <a:p>
          <a:endParaRPr lang="tr-TR"/>
        </a:p>
      </dgm:t>
    </dgm:pt>
    <dgm:pt modelId="{782241EA-818F-4A77-997E-6EB6DB3B94D5}" type="sibTrans" cxnId="{94B68166-2E14-47FE-BD96-EBABA0F33F38}">
      <dgm:prSet/>
      <dgm:spPr/>
      <dgm:t>
        <a:bodyPr/>
        <a:lstStyle/>
        <a:p>
          <a:endParaRPr lang="tr-TR"/>
        </a:p>
      </dgm:t>
    </dgm:pt>
    <dgm:pt modelId="{16D3FCE2-1A1A-49DB-AC6C-2B5FC4F6289A}">
      <dgm:prSet phldrT="[Metin]"/>
      <dgm:spPr/>
      <dgm:t>
        <a:bodyPr/>
        <a:lstStyle/>
        <a:p>
          <a:r>
            <a:rPr lang="tr-TR" dirty="0"/>
            <a:t>Yetersiz Aydınlatma</a:t>
          </a:r>
        </a:p>
      </dgm:t>
    </dgm:pt>
    <dgm:pt modelId="{4DE2A7A3-DBFC-48BD-86D5-D17A0638DCCF}" type="parTrans" cxnId="{15952853-F8B1-4291-A049-61CF1CAE4448}">
      <dgm:prSet/>
      <dgm:spPr/>
      <dgm:t>
        <a:bodyPr/>
        <a:lstStyle/>
        <a:p>
          <a:endParaRPr lang="tr-TR"/>
        </a:p>
      </dgm:t>
    </dgm:pt>
    <dgm:pt modelId="{628FD9B8-8A79-4251-9FC8-01DE9C43E98E}" type="sibTrans" cxnId="{15952853-F8B1-4291-A049-61CF1CAE4448}">
      <dgm:prSet/>
      <dgm:spPr/>
      <dgm:t>
        <a:bodyPr/>
        <a:lstStyle/>
        <a:p>
          <a:endParaRPr lang="tr-TR"/>
        </a:p>
      </dgm:t>
    </dgm:pt>
    <dgm:pt modelId="{73ED6479-48A9-4F71-AD5A-B818943B6640}">
      <dgm:prSet phldrT="[Metin]"/>
      <dgm:spPr/>
      <dgm:t>
        <a:bodyPr/>
        <a:lstStyle/>
        <a:p>
          <a:r>
            <a:rPr lang="tr-TR" dirty="0"/>
            <a:t>Uygun Olmayan Muhafaza</a:t>
          </a:r>
        </a:p>
      </dgm:t>
    </dgm:pt>
    <dgm:pt modelId="{A8AB1E5F-2715-4FBF-A78F-44A55B8FF15A}" type="parTrans" cxnId="{EFF63D52-E93F-4719-A8F7-24759AD21691}">
      <dgm:prSet/>
      <dgm:spPr/>
      <dgm:t>
        <a:bodyPr/>
        <a:lstStyle/>
        <a:p>
          <a:endParaRPr lang="tr-TR"/>
        </a:p>
      </dgm:t>
    </dgm:pt>
    <dgm:pt modelId="{B2322902-B582-4F84-BA17-D902057779EF}" type="sibTrans" cxnId="{EFF63D52-E93F-4719-A8F7-24759AD21691}">
      <dgm:prSet/>
      <dgm:spPr/>
      <dgm:t>
        <a:bodyPr/>
        <a:lstStyle/>
        <a:p>
          <a:endParaRPr lang="tr-TR"/>
        </a:p>
      </dgm:t>
    </dgm:pt>
    <dgm:pt modelId="{293E90BB-F855-441A-8FF0-0F59C0DD5747}">
      <dgm:prSet phldrT="[Metin]"/>
      <dgm:spPr/>
      <dgm:t>
        <a:bodyPr/>
        <a:lstStyle/>
        <a:p>
          <a:r>
            <a:rPr lang="tr-TR" dirty="0"/>
            <a:t>Yetersiz Koruyucu</a:t>
          </a:r>
        </a:p>
      </dgm:t>
    </dgm:pt>
    <dgm:pt modelId="{0EAF7E44-056B-4BB3-AD05-6F7D9A7CB4B0}" type="parTrans" cxnId="{DE3CD843-D8C2-4933-AD49-39AF65209F6D}">
      <dgm:prSet/>
      <dgm:spPr/>
      <dgm:t>
        <a:bodyPr/>
        <a:lstStyle/>
        <a:p>
          <a:endParaRPr lang="tr-TR"/>
        </a:p>
      </dgm:t>
    </dgm:pt>
    <dgm:pt modelId="{0473FB81-1AF1-4A4E-B4FF-807D369F7BE6}" type="sibTrans" cxnId="{DE3CD843-D8C2-4933-AD49-39AF65209F6D}">
      <dgm:prSet/>
      <dgm:spPr/>
      <dgm:t>
        <a:bodyPr/>
        <a:lstStyle/>
        <a:p>
          <a:endParaRPr lang="tr-TR"/>
        </a:p>
      </dgm:t>
    </dgm:pt>
    <dgm:pt modelId="{FA30DA8D-616A-4643-BD87-F3E60F4F124A}">
      <dgm:prSet phldrT="[Metin]"/>
      <dgm:spPr/>
      <dgm:t>
        <a:bodyPr/>
        <a:lstStyle/>
        <a:p>
          <a:r>
            <a:rPr lang="tr-TR" dirty="0"/>
            <a:t>Hasarlı Ekipman</a:t>
          </a:r>
        </a:p>
      </dgm:t>
    </dgm:pt>
    <dgm:pt modelId="{72984685-0291-401C-9EDF-A644F008B835}" type="parTrans" cxnId="{CE1C69EF-FA7A-4025-8E50-8278A129AE71}">
      <dgm:prSet/>
      <dgm:spPr/>
      <dgm:t>
        <a:bodyPr/>
        <a:lstStyle/>
        <a:p>
          <a:endParaRPr lang="tr-TR"/>
        </a:p>
      </dgm:t>
    </dgm:pt>
    <dgm:pt modelId="{F3B90238-C6CC-4FEE-ACEF-3BC3F10F0C4D}" type="sibTrans" cxnId="{CE1C69EF-FA7A-4025-8E50-8278A129AE71}">
      <dgm:prSet/>
      <dgm:spPr/>
      <dgm:t>
        <a:bodyPr/>
        <a:lstStyle/>
        <a:p>
          <a:endParaRPr lang="tr-TR"/>
        </a:p>
      </dgm:t>
    </dgm:pt>
    <dgm:pt modelId="{CAD45367-07CB-4AE1-90E1-A6E59CB39559}" type="pres">
      <dgm:prSet presAssocID="{D153FDDC-F022-4BD7-BCFC-EE7B36C404EC}" presName="Name0" presStyleCnt="0">
        <dgm:presLayoutVars>
          <dgm:chMax val="1"/>
          <dgm:chPref val="1"/>
          <dgm:dir/>
          <dgm:animOne val="branch"/>
          <dgm:animLvl val="lvl"/>
        </dgm:presLayoutVars>
      </dgm:prSet>
      <dgm:spPr/>
      <dgm:t>
        <a:bodyPr/>
        <a:lstStyle/>
        <a:p>
          <a:endParaRPr lang="tr-TR"/>
        </a:p>
      </dgm:t>
    </dgm:pt>
    <dgm:pt modelId="{9F9EAB65-3215-4393-B008-22300A942328}" type="pres">
      <dgm:prSet presAssocID="{7B522667-2D99-4CAE-91BD-24144A8C2A1F}" presName="Parent" presStyleLbl="node0" presStyleIdx="0" presStyleCnt="1">
        <dgm:presLayoutVars>
          <dgm:chMax val="6"/>
          <dgm:chPref val="6"/>
        </dgm:presLayoutVars>
      </dgm:prSet>
      <dgm:spPr/>
      <dgm:t>
        <a:bodyPr/>
        <a:lstStyle/>
        <a:p>
          <a:endParaRPr lang="tr-TR"/>
        </a:p>
      </dgm:t>
    </dgm:pt>
    <dgm:pt modelId="{FBB3B20E-9137-4383-B3BF-2E7B5C970C55}" type="pres">
      <dgm:prSet presAssocID="{A307A8E6-0673-4209-8D98-20E284AD4A76}" presName="Accent1" presStyleCnt="0"/>
      <dgm:spPr/>
    </dgm:pt>
    <dgm:pt modelId="{88EA22D0-969C-47A6-8FC9-DC500D494BC5}" type="pres">
      <dgm:prSet presAssocID="{A307A8E6-0673-4209-8D98-20E284AD4A76}" presName="Accent" presStyleLbl="bgShp" presStyleIdx="0" presStyleCnt="6"/>
      <dgm:spPr/>
    </dgm:pt>
    <dgm:pt modelId="{E9CAE7D7-213D-4818-8A7D-48C2A58B6D9A}" type="pres">
      <dgm:prSet presAssocID="{A307A8E6-0673-4209-8D98-20E284AD4A76}" presName="Child1" presStyleLbl="node1" presStyleIdx="0" presStyleCnt="6">
        <dgm:presLayoutVars>
          <dgm:chMax val="0"/>
          <dgm:chPref val="0"/>
          <dgm:bulletEnabled val="1"/>
        </dgm:presLayoutVars>
      </dgm:prSet>
      <dgm:spPr/>
      <dgm:t>
        <a:bodyPr/>
        <a:lstStyle/>
        <a:p>
          <a:endParaRPr lang="tr-TR"/>
        </a:p>
      </dgm:t>
    </dgm:pt>
    <dgm:pt modelId="{034E64C9-9E32-41C0-9806-CCAF2676BEAA}" type="pres">
      <dgm:prSet presAssocID="{8BA85DE5-F5FE-4024-BC41-80FE2A84BE8F}" presName="Accent2" presStyleCnt="0"/>
      <dgm:spPr/>
    </dgm:pt>
    <dgm:pt modelId="{2059012A-3DEA-44D1-8387-D75CBDD4CBFC}" type="pres">
      <dgm:prSet presAssocID="{8BA85DE5-F5FE-4024-BC41-80FE2A84BE8F}" presName="Accent" presStyleLbl="bgShp" presStyleIdx="1" presStyleCnt="6"/>
      <dgm:spPr/>
    </dgm:pt>
    <dgm:pt modelId="{BE6CC158-BDC3-4EA9-B7ED-55262DDB1E3B}" type="pres">
      <dgm:prSet presAssocID="{8BA85DE5-F5FE-4024-BC41-80FE2A84BE8F}" presName="Child2" presStyleLbl="node1" presStyleIdx="1" presStyleCnt="6">
        <dgm:presLayoutVars>
          <dgm:chMax val="0"/>
          <dgm:chPref val="0"/>
          <dgm:bulletEnabled val="1"/>
        </dgm:presLayoutVars>
      </dgm:prSet>
      <dgm:spPr/>
      <dgm:t>
        <a:bodyPr/>
        <a:lstStyle/>
        <a:p>
          <a:endParaRPr lang="tr-TR"/>
        </a:p>
      </dgm:t>
    </dgm:pt>
    <dgm:pt modelId="{C9D06956-F4E2-4C7D-9CD3-FAC02909D57F}" type="pres">
      <dgm:prSet presAssocID="{16D3FCE2-1A1A-49DB-AC6C-2B5FC4F6289A}" presName="Accent3" presStyleCnt="0"/>
      <dgm:spPr/>
    </dgm:pt>
    <dgm:pt modelId="{64A35B46-ECA9-4548-B999-292A1C9F65F8}" type="pres">
      <dgm:prSet presAssocID="{16D3FCE2-1A1A-49DB-AC6C-2B5FC4F6289A}" presName="Accent" presStyleLbl="bgShp" presStyleIdx="2" presStyleCnt="6"/>
      <dgm:spPr/>
    </dgm:pt>
    <dgm:pt modelId="{0C7E4283-DEE8-4A1A-967B-988C91094E5C}" type="pres">
      <dgm:prSet presAssocID="{16D3FCE2-1A1A-49DB-AC6C-2B5FC4F6289A}" presName="Child3" presStyleLbl="node1" presStyleIdx="2" presStyleCnt="6">
        <dgm:presLayoutVars>
          <dgm:chMax val="0"/>
          <dgm:chPref val="0"/>
          <dgm:bulletEnabled val="1"/>
        </dgm:presLayoutVars>
      </dgm:prSet>
      <dgm:spPr/>
      <dgm:t>
        <a:bodyPr/>
        <a:lstStyle/>
        <a:p>
          <a:endParaRPr lang="tr-TR"/>
        </a:p>
      </dgm:t>
    </dgm:pt>
    <dgm:pt modelId="{04E5547C-616F-4F22-9584-6A9C1FEE0C77}" type="pres">
      <dgm:prSet presAssocID="{73ED6479-48A9-4F71-AD5A-B818943B6640}" presName="Accent4" presStyleCnt="0"/>
      <dgm:spPr/>
    </dgm:pt>
    <dgm:pt modelId="{2B5DBDE7-3FB0-4569-98B4-D351B07A220D}" type="pres">
      <dgm:prSet presAssocID="{73ED6479-48A9-4F71-AD5A-B818943B6640}" presName="Accent" presStyleLbl="bgShp" presStyleIdx="3" presStyleCnt="6"/>
      <dgm:spPr/>
    </dgm:pt>
    <dgm:pt modelId="{02D38379-539C-4124-837F-0837D2A9065D}" type="pres">
      <dgm:prSet presAssocID="{73ED6479-48A9-4F71-AD5A-B818943B6640}" presName="Child4" presStyleLbl="node1" presStyleIdx="3" presStyleCnt="6">
        <dgm:presLayoutVars>
          <dgm:chMax val="0"/>
          <dgm:chPref val="0"/>
          <dgm:bulletEnabled val="1"/>
        </dgm:presLayoutVars>
      </dgm:prSet>
      <dgm:spPr/>
      <dgm:t>
        <a:bodyPr/>
        <a:lstStyle/>
        <a:p>
          <a:endParaRPr lang="tr-TR"/>
        </a:p>
      </dgm:t>
    </dgm:pt>
    <dgm:pt modelId="{D508FC2A-1A17-4B37-9363-907CE35E736E}" type="pres">
      <dgm:prSet presAssocID="{293E90BB-F855-441A-8FF0-0F59C0DD5747}" presName="Accent5" presStyleCnt="0"/>
      <dgm:spPr/>
    </dgm:pt>
    <dgm:pt modelId="{E52F6D40-1C50-4C25-9B56-D9CC6FBE3A26}" type="pres">
      <dgm:prSet presAssocID="{293E90BB-F855-441A-8FF0-0F59C0DD5747}" presName="Accent" presStyleLbl="bgShp" presStyleIdx="4" presStyleCnt="6"/>
      <dgm:spPr/>
    </dgm:pt>
    <dgm:pt modelId="{31CCADF2-FBD9-4993-8B8D-C7510780F1D8}" type="pres">
      <dgm:prSet presAssocID="{293E90BB-F855-441A-8FF0-0F59C0DD5747}" presName="Child5" presStyleLbl="node1" presStyleIdx="4" presStyleCnt="6">
        <dgm:presLayoutVars>
          <dgm:chMax val="0"/>
          <dgm:chPref val="0"/>
          <dgm:bulletEnabled val="1"/>
        </dgm:presLayoutVars>
      </dgm:prSet>
      <dgm:spPr/>
      <dgm:t>
        <a:bodyPr/>
        <a:lstStyle/>
        <a:p>
          <a:endParaRPr lang="tr-TR"/>
        </a:p>
      </dgm:t>
    </dgm:pt>
    <dgm:pt modelId="{EFA2A12D-5508-4692-B2CD-89A51C3CB217}" type="pres">
      <dgm:prSet presAssocID="{FA30DA8D-616A-4643-BD87-F3E60F4F124A}" presName="Accent6" presStyleCnt="0"/>
      <dgm:spPr/>
    </dgm:pt>
    <dgm:pt modelId="{63BC01DD-0018-48BC-9E2D-B07521EA1345}" type="pres">
      <dgm:prSet presAssocID="{FA30DA8D-616A-4643-BD87-F3E60F4F124A}" presName="Accent" presStyleLbl="bgShp" presStyleIdx="5" presStyleCnt="6"/>
      <dgm:spPr/>
    </dgm:pt>
    <dgm:pt modelId="{4DDF2BE1-D85D-4673-B76B-6A22D9B2FE5D}" type="pres">
      <dgm:prSet presAssocID="{FA30DA8D-616A-4643-BD87-F3E60F4F124A}" presName="Child6" presStyleLbl="node1" presStyleIdx="5" presStyleCnt="6">
        <dgm:presLayoutVars>
          <dgm:chMax val="0"/>
          <dgm:chPref val="0"/>
          <dgm:bulletEnabled val="1"/>
        </dgm:presLayoutVars>
      </dgm:prSet>
      <dgm:spPr/>
      <dgm:t>
        <a:bodyPr/>
        <a:lstStyle/>
        <a:p>
          <a:endParaRPr lang="tr-TR"/>
        </a:p>
      </dgm:t>
    </dgm:pt>
  </dgm:ptLst>
  <dgm:cxnLst>
    <dgm:cxn modelId="{58FD3A7C-07F0-4C37-A277-6662206D76C9}" type="presOf" srcId="{FA30DA8D-616A-4643-BD87-F3E60F4F124A}" destId="{4DDF2BE1-D85D-4673-B76B-6A22D9B2FE5D}" srcOrd="0" destOrd="0" presId="urn:microsoft.com/office/officeart/2011/layout/HexagonRadial"/>
    <dgm:cxn modelId="{7C204250-FAAB-4612-99B2-AC7DACE7AA0E}" srcId="{D153FDDC-F022-4BD7-BCFC-EE7B36C404EC}" destId="{7B522667-2D99-4CAE-91BD-24144A8C2A1F}" srcOrd="0" destOrd="0" parTransId="{FF28FF9F-62A4-4ACC-AC42-35C69FC4EB3A}" sibTransId="{810FB980-E9FA-4506-8D11-291F3A62FF31}"/>
    <dgm:cxn modelId="{53886914-9A0A-4AF0-8D4E-6F7B861615B7}" type="presOf" srcId="{8BA85DE5-F5FE-4024-BC41-80FE2A84BE8F}" destId="{BE6CC158-BDC3-4EA9-B7ED-55262DDB1E3B}" srcOrd="0" destOrd="0" presId="urn:microsoft.com/office/officeart/2011/layout/HexagonRadial"/>
    <dgm:cxn modelId="{83876FE6-6ECF-4431-B902-6A4EE3AEE924}" type="presOf" srcId="{73ED6479-48A9-4F71-AD5A-B818943B6640}" destId="{02D38379-539C-4124-837F-0837D2A9065D}" srcOrd="0" destOrd="0" presId="urn:microsoft.com/office/officeart/2011/layout/HexagonRadial"/>
    <dgm:cxn modelId="{FAF8EF47-4476-4368-9750-647DDF8EE678}" type="presOf" srcId="{16D3FCE2-1A1A-49DB-AC6C-2B5FC4F6289A}" destId="{0C7E4283-DEE8-4A1A-967B-988C91094E5C}" srcOrd="0" destOrd="0" presId="urn:microsoft.com/office/officeart/2011/layout/HexagonRadial"/>
    <dgm:cxn modelId="{E2C4AEEA-2D9B-4EB0-80C8-347FD1C88D6C}" type="presOf" srcId="{7B522667-2D99-4CAE-91BD-24144A8C2A1F}" destId="{9F9EAB65-3215-4393-B008-22300A942328}" srcOrd="0" destOrd="0" presId="urn:microsoft.com/office/officeart/2011/layout/HexagonRadial"/>
    <dgm:cxn modelId="{EFF63D52-E93F-4719-A8F7-24759AD21691}" srcId="{7B522667-2D99-4CAE-91BD-24144A8C2A1F}" destId="{73ED6479-48A9-4F71-AD5A-B818943B6640}" srcOrd="3" destOrd="0" parTransId="{A8AB1E5F-2715-4FBF-A78F-44A55B8FF15A}" sibTransId="{B2322902-B582-4F84-BA17-D902057779EF}"/>
    <dgm:cxn modelId="{C6685728-205B-4206-AF53-FC0DFC79EA58}" type="presOf" srcId="{A307A8E6-0673-4209-8D98-20E284AD4A76}" destId="{E9CAE7D7-213D-4818-8A7D-48C2A58B6D9A}" srcOrd="0" destOrd="0" presId="urn:microsoft.com/office/officeart/2011/layout/HexagonRadial"/>
    <dgm:cxn modelId="{DE3CD843-D8C2-4933-AD49-39AF65209F6D}" srcId="{7B522667-2D99-4CAE-91BD-24144A8C2A1F}" destId="{293E90BB-F855-441A-8FF0-0F59C0DD5747}" srcOrd="4" destOrd="0" parTransId="{0EAF7E44-056B-4BB3-AD05-6F7D9A7CB4B0}" sibTransId="{0473FB81-1AF1-4A4E-B4FF-807D369F7BE6}"/>
    <dgm:cxn modelId="{F6D90F05-831A-418C-99EE-0894367869C3}" srcId="{7B522667-2D99-4CAE-91BD-24144A8C2A1F}" destId="{A307A8E6-0673-4209-8D98-20E284AD4A76}" srcOrd="0" destOrd="0" parTransId="{DCFFA76A-A240-49D2-B2A1-F5077AB3D181}" sibTransId="{F4BA2D95-D1BB-4BE4-B7E4-9C350682D636}"/>
    <dgm:cxn modelId="{CE1C69EF-FA7A-4025-8E50-8278A129AE71}" srcId="{7B522667-2D99-4CAE-91BD-24144A8C2A1F}" destId="{FA30DA8D-616A-4643-BD87-F3E60F4F124A}" srcOrd="5" destOrd="0" parTransId="{72984685-0291-401C-9EDF-A644F008B835}" sibTransId="{F3B90238-C6CC-4FEE-ACEF-3BC3F10F0C4D}"/>
    <dgm:cxn modelId="{16B2A302-EEB9-4926-BBE8-DF4807F4FF90}" type="presOf" srcId="{D153FDDC-F022-4BD7-BCFC-EE7B36C404EC}" destId="{CAD45367-07CB-4AE1-90E1-A6E59CB39559}" srcOrd="0" destOrd="0" presId="urn:microsoft.com/office/officeart/2011/layout/HexagonRadial"/>
    <dgm:cxn modelId="{E57DEDA8-1F6D-4777-9C2A-5F65B8F75E46}" type="presOf" srcId="{293E90BB-F855-441A-8FF0-0F59C0DD5747}" destId="{31CCADF2-FBD9-4993-8B8D-C7510780F1D8}" srcOrd="0" destOrd="0" presId="urn:microsoft.com/office/officeart/2011/layout/HexagonRadial"/>
    <dgm:cxn modelId="{94B68166-2E14-47FE-BD96-EBABA0F33F38}" srcId="{7B522667-2D99-4CAE-91BD-24144A8C2A1F}" destId="{8BA85DE5-F5FE-4024-BC41-80FE2A84BE8F}" srcOrd="1" destOrd="0" parTransId="{0EA07BCB-89F3-4B4F-803F-735F4AA5B1E0}" sibTransId="{782241EA-818F-4A77-997E-6EB6DB3B94D5}"/>
    <dgm:cxn modelId="{15952853-F8B1-4291-A049-61CF1CAE4448}" srcId="{7B522667-2D99-4CAE-91BD-24144A8C2A1F}" destId="{16D3FCE2-1A1A-49DB-AC6C-2B5FC4F6289A}" srcOrd="2" destOrd="0" parTransId="{4DE2A7A3-DBFC-48BD-86D5-D17A0638DCCF}" sibTransId="{628FD9B8-8A79-4251-9FC8-01DE9C43E98E}"/>
    <dgm:cxn modelId="{BE7C4624-F582-48CF-B9EE-968C44073F22}" type="presParOf" srcId="{CAD45367-07CB-4AE1-90E1-A6E59CB39559}" destId="{9F9EAB65-3215-4393-B008-22300A942328}" srcOrd="0" destOrd="0" presId="urn:microsoft.com/office/officeart/2011/layout/HexagonRadial"/>
    <dgm:cxn modelId="{2FA6205C-63A5-4654-9B68-65D00BF87196}" type="presParOf" srcId="{CAD45367-07CB-4AE1-90E1-A6E59CB39559}" destId="{FBB3B20E-9137-4383-B3BF-2E7B5C970C55}" srcOrd="1" destOrd="0" presId="urn:microsoft.com/office/officeart/2011/layout/HexagonRadial"/>
    <dgm:cxn modelId="{2D84E925-45B6-4127-91D5-5BFE4D3A87C1}" type="presParOf" srcId="{FBB3B20E-9137-4383-B3BF-2E7B5C970C55}" destId="{88EA22D0-969C-47A6-8FC9-DC500D494BC5}" srcOrd="0" destOrd="0" presId="urn:microsoft.com/office/officeart/2011/layout/HexagonRadial"/>
    <dgm:cxn modelId="{DB1E4D3D-D871-4D5A-A254-3E232ADCD1D2}" type="presParOf" srcId="{CAD45367-07CB-4AE1-90E1-A6E59CB39559}" destId="{E9CAE7D7-213D-4818-8A7D-48C2A58B6D9A}" srcOrd="2" destOrd="0" presId="urn:microsoft.com/office/officeart/2011/layout/HexagonRadial"/>
    <dgm:cxn modelId="{346DCE4A-8439-4424-AB90-29EFDFDBA8F9}" type="presParOf" srcId="{CAD45367-07CB-4AE1-90E1-A6E59CB39559}" destId="{034E64C9-9E32-41C0-9806-CCAF2676BEAA}" srcOrd="3" destOrd="0" presId="urn:microsoft.com/office/officeart/2011/layout/HexagonRadial"/>
    <dgm:cxn modelId="{4BB310DB-4E78-49DC-8337-EDD6CFF783C1}" type="presParOf" srcId="{034E64C9-9E32-41C0-9806-CCAF2676BEAA}" destId="{2059012A-3DEA-44D1-8387-D75CBDD4CBFC}" srcOrd="0" destOrd="0" presId="urn:microsoft.com/office/officeart/2011/layout/HexagonRadial"/>
    <dgm:cxn modelId="{86B31A73-CF11-44C8-8978-A08D5F7B9342}" type="presParOf" srcId="{CAD45367-07CB-4AE1-90E1-A6E59CB39559}" destId="{BE6CC158-BDC3-4EA9-B7ED-55262DDB1E3B}" srcOrd="4" destOrd="0" presId="urn:microsoft.com/office/officeart/2011/layout/HexagonRadial"/>
    <dgm:cxn modelId="{A8C231B5-B395-4B2E-9558-907C31C1D716}" type="presParOf" srcId="{CAD45367-07CB-4AE1-90E1-A6E59CB39559}" destId="{C9D06956-F4E2-4C7D-9CD3-FAC02909D57F}" srcOrd="5" destOrd="0" presId="urn:microsoft.com/office/officeart/2011/layout/HexagonRadial"/>
    <dgm:cxn modelId="{5B7D3DE6-AA0F-4151-9DF6-319885F0D978}" type="presParOf" srcId="{C9D06956-F4E2-4C7D-9CD3-FAC02909D57F}" destId="{64A35B46-ECA9-4548-B999-292A1C9F65F8}" srcOrd="0" destOrd="0" presId="urn:microsoft.com/office/officeart/2011/layout/HexagonRadial"/>
    <dgm:cxn modelId="{CF23E00E-F99B-4F70-A1F0-A592AF1348A3}" type="presParOf" srcId="{CAD45367-07CB-4AE1-90E1-A6E59CB39559}" destId="{0C7E4283-DEE8-4A1A-967B-988C91094E5C}" srcOrd="6" destOrd="0" presId="urn:microsoft.com/office/officeart/2011/layout/HexagonRadial"/>
    <dgm:cxn modelId="{F2CF2A17-3834-4FCF-BAA0-C05ACC394767}" type="presParOf" srcId="{CAD45367-07CB-4AE1-90E1-A6E59CB39559}" destId="{04E5547C-616F-4F22-9584-6A9C1FEE0C77}" srcOrd="7" destOrd="0" presId="urn:microsoft.com/office/officeart/2011/layout/HexagonRadial"/>
    <dgm:cxn modelId="{ADE460DF-5088-46D3-A0EE-50A0C40F829A}" type="presParOf" srcId="{04E5547C-616F-4F22-9584-6A9C1FEE0C77}" destId="{2B5DBDE7-3FB0-4569-98B4-D351B07A220D}" srcOrd="0" destOrd="0" presId="urn:microsoft.com/office/officeart/2011/layout/HexagonRadial"/>
    <dgm:cxn modelId="{EF71AA45-EB98-4C45-B646-022C015BB26F}" type="presParOf" srcId="{CAD45367-07CB-4AE1-90E1-A6E59CB39559}" destId="{02D38379-539C-4124-837F-0837D2A9065D}" srcOrd="8" destOrd="0" presId="urn:microsoft.com/office/officeart/2011/layout/HexagonRadial"/>
    <dgm:cxn modelId="{3ABF616C-267D-48D9-AC48-0625104798E2}" type="presParOf" srcId="{CAD45367-07CB-4AE1-90E1-A6E59CB39559}" destId="{D508FC2A-1A17-4B37-9363-907CE35E736E}" srcOrd="9" destOrd="0" presId="urn:microsoft.com/office/officeart/2011/layout/HexagonRadial"/>
    <dgm:cxn modelId="{A19FE68F-8C60-43AF-ACA4-89BFB6BA6E74}" type="presParOf" srcId="{D508FC2A-1A17-4B37-9363-907CE35E736E}" destId="{E52F6D40-1C50-4C25-9B56-D9CC6FBE3A26}" srcOrd="0" destOrd="0" presId="urn:microsoft.com/office/officeart/2011/layout/HexagonRadial"/>
    <dgm:cxn modelId="{CA31BBA2-AF0C-47B2-9C17-B2803085ADAB}" type="presParOf" srcId="{CAD45367-07CB-4AE1-90E1-A6E59CB39559}" destId="{31CCADF2-FBD9-4993-8B8D-C7510780F1D8}" srcOrd="10" destOrd="0" presId="urn:microsoft.com/office/officeart/2011/layout/HexagonRadial"/>
    <dgm:cxn modelId="{8572F250-2902-4456-8168-CBC95F08D37B}" type="presParOf" srcId="{CAD45367-07CB-4AE1-90E1-A6E59CB39559}" destId="{EFA2A12D-5508-4692-B2CD-89A51C3CB217}" srcOrd="11" destOrd="0" presId="urn:microsoft.com/office/officeart/2011/layout/HexagonRadial"/>
    <dgm:cxn modelId="{EDAC46EE-1D01-4818-947F-D5F99BE879BA}" type="presParOf" srcId="{EFA2A12D-5508-4692-B2CD-89A51C3CB217}" destId="{63BC01DD-0018-48BC-9E2D-B07521EA1345}" srcOrd="0" destOrd="0" presId="urn:microsoft.com/office/officeart/2011/layout/HexagonRadial"/>
    <dgm:cxn modelId="{4CA22EE5-6EEA-4216-B61A-0560899501C6}" type="presParOf" srcId="{CAD45367-07CB-4AE1-90E1-A6E59CB39559}" destId="{4DDF2BE1-D85D-4673-B76B-6A22D9B2FE5D}"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55BD-1C8E-449A-80B3-9462E23BDD63}">
      <dsp:nvSpPr>
        <dsp:cNvPr id="0" name=""/>
        <dsp:cNvSpPr/>
      </dsp:nvSpPr>
      <dsp:spPr>
        <a:xfrm>
          <a:off x="1124466" y="0"/>
          <a:ext cx="4380468" cy="438046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2FD61-EE23-4AC7-8E5E-C264F78722D5}">
      <dsp:nvSpPr>
        <dsp:cNvPr id="0" name=""/>
        <dsp:cNvSpPr/>
      </dsp:nvSpPr>
      <dsp:spPr>
        <a:xfrm>
          <a:off x="1409196" y="284730"/>
          <a:ext cx="1752187" cy="1752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Mesleki Risklerin Önlenmesi</a:t>
          </a:r>
        </a:p>
      </dsp:txBody>
      <dsp:txXfrm>
        <a:off x="1494731" y="370265"/>
        <a:ext cx="1581117" cy="1581117"/>
      </dsp:txXfrm>
    </dsp:sp>
    <dsp:sp modelId="{27B2CD3D-C056-4302-A720-CE44D840DAF8}">
      <dsp:nvSpPr>
        <dsp:cNvPr id="0" name=""/>
        <dsp:cNvSpPr/>
      </dsp:nvSpPr>
      <dsp:spPr>
        <a:xfrm>
          <a:off x="3468016" y="284730"/>
          <a:ext cx="1752187" cy="1752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Eğitim ve bilgi verilmesi</a:t>
          </a:r>
        </a:p>
      </dsp:txBody>
      <dsp:txXfrm>
        <a:off x="3553551" y="370265"/>
        <a:ext cx="1581117" cy="1581117"/>
      </dsp:txXfrm>
    </dsp:sp>
    <dsp:sp modelId="{0AFC8A7C-F194-40E4-B40B-3F6A886F76AF}">
      <dsp:nvSpPr>
        <dsp:cNvPr id="0" name=""/>
        <dsp:cNvSpPr/>
      </dsp:nvSpPr>
      <dsp:spPr>
        <a:xfrm>
          <a:off x="1409196" y="2343550"/>
          <a:ext cx="1752187" cy="1752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Gerekli araç ve gereçlerin sağlanması</a:t>
          </a:r>
        </a:p>
      </dsp:txBody>
      <dsp:txXfrm>
        <a:off x="1494731" y="2429085"/>
        <a:ext cx="1581117" cy="1581117"/>
      </dsp:txXfrm>
    </dsp:sp>
    <dsp:sp modelId="{4286C27E-5775-4EC7-B5E8-F789BE5DBC78}">
      <dsp:nvSpPr>
        <dsp:cNvPr id="0" name=""/>
        <dsp:cNvSpPr/>
      </dsp:nvSpPr>
      <dsp:spPr>
        <a:xfrm>
          <a:off x="3468016" y="2343550"/>
          <a:ext cx="1752187" cy="1752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Sağlık ve güvenlik alanında tedbir</a:t>
          </a:r>
        </a:p>
      </dsp:txBody>
      <dsp:txXfrm>
        <a:off x="3553551" y="2429085"/>
        <a:ext cx="1581117" cy="1581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AB65-3215-4393-B008-22300A942328}">
      <dsp:nvSpPr>
        <dsp:cNvPr id="0" name=""/>
        <dsp:cNvSpPr/>
      </dsp:nvSpPr>
      <dsp:spPr>
        <a:xfrm>
          <a:off x="1184223" y="1352016"/>
          <a:ext cx="1718471" cy="1486547"/>
        </a:xfrm>
        <a:prstGeom prst="hexagon">
          <a:avLst>
            <a:gd name="adj" fmla="val 28570"/>
            <a:gd name="vf" fmla="val 11547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Hareket</a:t>
          </a:r>
        </a:p>
      </dsp:txBody>
      <dsp:txXfrm>
        <a:off x="1468998" y="1598358"/>
        <a:ext cx="1148921" cy="993863"/>
      </dsp:txXfrm>
    </dsp:sp>
    <dsp:sp modelId="{2059012A-3DEA-44D1-8387-D75CBDD4CBFC}">
      <dsp:nvSpPr>
        <dsp:cNvPr id="0" name=""/>
        <dsp:cNvSpPr/>
      </dsp:nvSpPr>
      <dsp:spPr>
        <a:xfrm>
          <a:off x="2260316" y="640803"/>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CAE7D7-213D-4818-8A7D-48C2A58B6D9A}">
      <dsp:nvSpPr>
        <dsp:cNvPr id="0" name=""/>
        <dsp:cNvSpPr/>
      </dsp:nvSpPr>
      <dsp:spPr>
        <a:xfrm>
          <a:off x="1342519" y="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Dalgınlık</a:t>
          </a:r>
        </a:p>
      </dsp:txBody>
      <dsp:txXfrm>
        <a:off x="1575900" y="201902"/>
        <a:ext cx="941513" cy="814519"/>
      </dsp:txXfrm>
    </dsp:sp>
    <dsp:sp modelId="{64A35B46-ECA9-4548-B999-292A1C9F65F8}">
      <dsp:nvSpPr>
        <dsp:cNvPr id="0" name=""/>
        <dsp:cNvSpPr/>
      </dsp:nvSpPr>
      <dsp:spPr>
        <a:xfrm>
          <a:off x="3017020" y="1685201"/>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6CC158-BDC3-4EA9-B7ED-55262DDB1E3B}">
      <dsp:nvSpPr>
        <dsp:cNvPr id="0" name=""/>
        <dsp:cNvSpPr/>
      </dsp:nvSpPr>
      <dsp:spPr>
        <a:xfrm>
          <a:off x="2634071" y="74935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Aşırı Hız</a:t>
          </a:r>
        </a:p>
      </dsp:txBody>
      <dsp:txXfrm>
        <a:off x="2867452" y="951252"/>
        <a:ext cx="941513" cy="814519"/>
      </dsp:txXfrm>
    </dsp:sp>
    <dsp:sp modelId="{2B5DBDE7-3FB0-4569-98B4-D351B07A220D}">
      <dsp:nvSpPr>
        <dsp:cNvPr id="0" name=""/>
        <dsp:cNvSpPr/>
      </dsp:nvSpPr>
      <dsp:spPr>
        <a:xfrm>
          <a:off x="2491365" y="2864129"/>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7E4283-DEE8-4A1A-967B-988C91094E5C}">
      <dsp:nvSpPr>
        <dsp:cNvPr id="0" name=""/>
        <dsp:cNvSpPr/>
      </dsp:nvSpPr>
      <dsp:spPr>
        <a:xfrm>
          <a:off x="2634071" y="2222487"/>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Dikkatsizlik</a:t>
          </a:r>
        </a:p>
      </dsp:txBody>
      <dsp:txXfrm>
        <a:off x="2867452" y="2424389"/>
        <a:ext cx="941513" cy="814519"/>
      </dsp:txXfrm>
    </dsp:sp>
    <dsp:sp modelId="{E52F6D40-1C50-4C25-9B56-D9CC6FBE3A26}">
      <dsp:nvSpPr>
        <dsp:cNvPr id="0" name=""/>
        <dsp:cNvSpPr/>
      </dsp:nvSpPr>
      <dsp:spPr>
        <a:xfrm>
          <a:off x="1187421" y="2986506"/>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D38379-539C-4124-837F-0837D2A9065D}">
      <dsp:nvSpPr>
        <dsp:cNvPr id="0" name=""/>
        <dsp:cNvSpPr/>
      </dsp:nvSpPr>
      <dsp:spPr>
        <a:xfrm>
          <a:off x="1342519" y="2972676"/>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Çalışmak</a:t>
          </a:r>
        </a:p>
      </dsp:txBody>
      <dsp:txXfrm>
        <a:off x="1575900" y="3174578"/>
        <a:ext cx="941513" cy="814519"/>
      </dsp:txXfrm>
    </dsp:sp>
    <dsp:sp modelId="{63BC01DD-0018-48BC-9E2D-B07521EA1345}">
      <dsp:nvSpPr>
        <dsp:cNvPr id="0" name=""/>
        <dsp:cNvSpPr/>
      </dsp:nvSpPr>
      <dsp:spPr>
        <a:xfrm>
          <a:off x="418325" y="1942528"/>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CADF2-FBD9-4993-8B8D-C7510780F1D8}">
      <dsp:nvSpPr>
        <dsp:cNvPr id="0" name=""/>
        <dsp:cNvSpPr/>
      </dsp:nvSpPr>
      <dsp:spPr>
        <a:xfrm>
          <a:off x="44971" y="2223325"/>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Şakalaşma</a:t>
          </a:r>
        </a:p>
      </dsp:txBody>
      <dsp:txXfrm>
        <a:off x="278352" y="2425227"/>
        <a:ext cx="941513" cy="814519"/>
      </dsp:txXfrm>
    </dsp:sp>
    <dsp:sp modelId="{4DDF2BE1-D85D-4673-B76B-6A22D9B2FE5D}">
      <dsp:nvSpPr>
        <dsp:cNvPr id="0" name=""/>
        <dsp:cNvSpPr/>
      </dsp:nvSpPr>
      <dsp:spPr>
        <a:xfrm>
          <a:off x="44971" y="747674"/>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Acele Davranış</a:t>
          </a:r>
        </a:p>
      </dsp:txBody>
      <dsp:txXfrm>
        <a:off x="278352" y="949576"/>
        <a:ext cx="941513" cy="81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AB65-3215-4393-B008-22300A942328}">
      <dsp:nvSpPr>
        <dsp:cNvPr id="0" name=""/>
        <dsp:cNvSpPr/>
      </dsp:nvSpPr>
      <dsp:spPr>
        <a:xfrm>
          <a:off x="1184223" y="1352016"/>
          <a:ext cx="1718471" cy="1486547"/>
        </a:xfrm>
        <a:prstGeom prst="hexagon">
          <a:avLst>
            <a:gd name="adj" fmla="val 28570"/>
            <a:gd name="vf" fmla="val 11547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Durum</a:t>
          </a:r>
        </a:p>
      </dsp:txBody>
      <dsp:txXfrm>
        <a:off x="1468998" y="1598358"/>
        <a:ext cx="1148921" cy="993863"/>
      </dsp:txXfrm>
    </dsp:sp>
    <dsp:sp modelId="{2059012A-3DEA-44D1-8387-D75CBDD4CBFC}">
      <dsp:nvSpPr>
        <dsp:cNvPr id="0" name=""/>
        <dsp:cNvSpPr/>
      </dsp:nvSpPr>
      <dsp:spPr>
        <a:xfrm>
          <a:off x="2260316" y="640803"/>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CAE7D7-213D-4818-8A7D-48C2A58B6D9A}">
      <dsp:nvSpPr>
        <dsp:cNvPr id="0" name=""/>
        <dsp:cNvSpPr/>
      </dsp:nvSpPr>
      <dsp:spPr>
        <a:xfrm>
          <a:off x="1342519" y="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Bakımsız Ekipman</a:t>
          </a:r>
        </a:p>
      </dsp:txBody>
      <dsp:txXfrm>
        <a:off x="1575900" y="201902"/>
        <a:ext cx="941513" cy="814519"/>
      </dsp:txXfrm>
    </dsp:sp>
    <dsp:sp modelId="{64A35B46-ECA9-4548-B999-292A1C9F65F8}">
      <dsp:nvSpPr>
        <dsp:cNvPr id="0" name=""/>
        <dsp:cNvSpPr/>
      </dsp:nvSpPr>
      <dsp:spPr>
        <a:xfrm>
          <a:off x="3017020" y="1685201"/>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6CC158-BDC3-4EA9-B7ED-55262DDB1E3B}">
      <dsp:nvSpPr>
        <dsp:cNvPr id="0" name=""/>
        <dsp:cNvSpPr/>
      </dsp:nvSpPr>
      <dsp:spPr>
        <a:xfrm>
          <a:off x="2634071" y="74935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Uyarı Sistemi</a:t>
          </a:r>
        </a:p>
      </dsp:txBody>
      <dsp:txXfrm>
        <a:off x="2867452" y="951252"/>
        <a:ext cx="941513" cy="814519"/>
      </dsp:txXfrm>
    </dsp:sp>
    <dsp:sp modelId="{2B5DBDE7-3FB0-4569-98B4-D351B07A220D}">
      <dsp:nvSpPr>
        <dsp:cNvPr id="0" name=""/>
        <dsp:cNvSpPr/>
      </dsp:nvSpPr>
      <dsp:spPr>
        <a:xfrm>
          <a:off x="2491365" y="2864129"/>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7E4283-DEE8-4A1A-967B-988C91094E5C}">
      <dsp:nvSpPr>
        <dsp:cNvPr id="0" name=""/>
        <dsp:cNvSpPr/>
      </dsp:nvSpPr>
      <dsp:spPr>
        <a:xfrm>
          <a:off x="2634071" y="2222487"/>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Aydınlatma</a:t>
          </a:r>
        </a:p>
      </dsp:txBody>
      <dsp:txXfrm>
        <a:off x="2867452" y="2424389"/>
        <a:ext cx="941513" cy="814519"/>
      </dsp:txXfrm>
    </dsp:sp>
    <dsp:sp modelId="{E52F6D40-1C50-4C25-9B56-D9CC6FBE3A26}">
      <dsp:nvSpPr>
        <dsp:cNvPr id="0" name=""/>
        <dsp:cNvSpPr/>
      </dsp:nvSpPr>
      <dsp:spPr>
        <a:xfrm>
          <a:off x="1187421" y="2986506"/>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D38379-539C-4124-837F-0837D2A9065D}">
      <dsp:nvSpPr>
        <dsp:cNvPr id="0" name=""/>
        <dsp:cNvSpPr/>
      </dsp:nvSpPr>
      <dsp:spPr>
        <a:xfrm>
          <a:off x="1342519" y="2972676"/>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Uygun Olmayan Muhafaza</a:t>
          </a:r>
        </a:p>
      </dsp:txBody>
      <dsp:txXfrm>
        <a:off x="1575900" y="3174578"/>
        <a:ext cx="941513" cy="814519"/>
      </dsp:txXfrm>
    </dsp:sp>
    <dsp:sp modelId="{63BC01DD-0018-48BC-9E2D-B07521EA1345}">
      <dsp:nvSpPr>
        <dsp:cNvPr id="0" name=""/>
        <dsp:cNvSpPr/>
      </dsp:nvSpPr>
      <dsp:spPr>
        <a:xfrm>
          <a:off x="418325" y="1942528"/>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CADF2-FBD9-4993-8B8D-C7510780F1D8}">
      <dsp:nvSpPr>
        <dsp:cNvPr id="0" name=""/>
        <dsp:cNvSpPr/>
      </dsp:nvSpPr>
      <dsp:spPr>
        <a:xfrm>
          <a:off x="44971" y="2223325"/>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Koruyucu</a:t>
          </a:r>
        </a:p>
      </dsp:txBody>
      <dsp:txXfrm>
        <a:off x="278352" y="2425227"/>
        <a:ext cx="941513" cy="814519"/>
      </dsp:txXfrm>
    </dsp:sp>
    <dsp:sp modelId="{4DDF2BE1-D85D-4673-B76B-6A22D9B2FE5D}">
      <dsp:nvSpPr>
        <dsp:cNvPr id="0" name=""/>
        <dsp:cNvSpPr/>
      </dsp:nvSpPr>
      <dsp:spPr>
        <a:xfrm>
          <a:off x="44971" y="747674"/>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Hasarlı Ekipman</a:t>
          </a:r>
        </a:p>
      </dsp:txBody>
      <dsp:txXfrm>
        <a:off x="278352" y="949576"/>
        <a:ext cx="941513" cy="81451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A0051-1B56-4ECA-80AA-75A7D7C1E334}" type="datetimeFigureOut">
              <a:rPr lang="tr-TR" smtClean="0"/>
              <a:t>19.10.2021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ECE0F-F16C-4A17-BAD3-7311596A6796}" type="slidenum">
              <a:rPr lang="tr-TR" smtClean="0"/>
              <a:t>‹#›</a:t>
            </a:fld>
            <a:endParaRPr lang="tr-TR"/>
          </a:p>
        </p:txBody>
      </p:sp>
    </p:spTree>
    <p:extLst>
      <p:ext uri="{BB962C8B-B14F-4D97-AF65-F5344CB8AC3E}">
        <p14:creationId xmlns:p14="http://schemas.microsoft.com/office/powerpoint/2010/main" val="174580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60ECE0F-F16C-4A17-BAD3-7311596A6796}" type="slidenum">
              <a:rPr lang="tr-TR" smtClean="0"/>
              <a:t>3</a:t>
            </a:fld>
            <a:endParaRPr lang="tr-TR"/>
          </a:p>
        </p:txBody>
      </p:sp>
    </p:spTree>
    <p:extLst>
      <p:ext uri="{BB962C8B-B14F-4D97-AF65-F5344CB8AC3E}">
        <p14:creationId xmlns:p14="http://schemas.microsoft.com/office/powerpoint/2010/main" val="402220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20</a:t>
            </a:fld>
            <a:endParaRPr lang="tr-TR"/>
          </a:p>
        </p:txBody>
      </p:sp>
    </p:spTree>
    <p:extLst>
      <p:ext uri="{BB962C8B-B14F-4D97-AF65-F5344CB8AC3E}">
        <p14:creationId xmlns:p14="http://schemas.microsoft.com/office/powerpoint/2010/main" val="319920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21</a:t>
            </a:fld>
            <a:endParaRPr lang="tr-TR"/>
          </a:p>
        </p:txBody>
      </p:sp>
    </p:spTree>
    <p:extLst>
      <p:ext uri="{BB962C8B-B14F-4D97-AF65-F5344CB8AC3E}">
        <p14:creationId xmlns:p14="http://schemas.microsoft.com/office/powerpoint/2010/main" val="319920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Msds</a:t>
            </a:r>
            <a:r>
              <a:rPr lang="tr-TR" dirty="0" smtClean="0"/>
              <a:t> :</a:t>
            </a:r>
            <a:r>
              <a:rPr lang="tr-TR" sz="1200" b="0" i="0" kern="1200" dirty="0" smtClean="0">
                <a:solidFill>
                  <a:schemeClr val="tx1"/>
                </a:solidFill>
                <a:effectLst/>
                <a:latin typeface="+mn-lt"/>
                <a:ea typeface="+mn-ea"/>
                <a:cs typeface="+mn-cs"/>
              </a:rPr>
              <a:t>Malzeme Güvenlik Bilgi Formu</a:t>
            </a:r>
            <a:endParaRPr lang="tr-TR" dirty="0"/>
          </a:p>
        </p:txBody>
      </p:sp>
      <p:sp>
        <p:nvSpPr>
          <p:cNvPr id="4" name="Slayt Numarası Yer Tutucusu 3"/>
          <p:cNvSpPr>
            <a:spLocks noGrp="1"/>
          </p:cNvSpPr>
          <p:nvPr>
            <p:ph type="sldNum" sz="quarter" idx="10"/>
          </p:nvPr>
        </p:nvSpPr>
        <p:spPr/>
        <p:txBody>
          <a:bodyPr/>
          <a:lstStyle/>
          <a:p>
            <a:fld id="{560ECE0F-F16C-4A17-BAD3-7311596A6796}" type="slidenum">
              <a:rPr lang="tr-TR" smtClean="0"/>
              <a:t>25</a:t>
            </a:fld>
            <a:endParaRPr lang="tr-TR"/>
          </a:p>
        </p:txBody>
      </p:sp>
    </p:spTree>
    <p:extLst>
      <p:ext uri="{BB962C8B-B14F-4D97-AF65-F5344CB8AC3E}">
        <p14:creationId xmlns:p14="http://schemas.microsoft.com/office/powerpoint/2010/main" val="249972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Kablolarımızı nasıl konumlandıracağız?</a:t>
            </a:r>
            <a:endParaRPr lang="tr-TR" dirty="0"/>
          </a:p>
        </p:txBody>
      </p:sp>
      <p:sp>
        <p:nvSpPr>
          <p:cNvPr id="4" name="Slayt Numarası Yer Tutucusu 3"/>
          <p:cNvSpPr>
            <a:spLocks noGrp="1"/>
          </p:cNvSpPr>
          <p:nvPr>
            <p:ph type="sldNum" sz="quarter" idx="10"/>
          </p:nvPr>
        </p:nvSpPr>
        <p:spPr/>
        <p:txBody>
          <a:bodyPr/>
          <a:lstStyle/>
          <a:p>
            <a:fld id="{560ECE0F-F16C-4A17-BAD3-7311596A6796}" type="slidenum">
              <a:rPr lang="tr-TR" smtClean="0"/>
              <a:t>32</a:t>
            </a:fld>
            <a:endParaRPr lang="tr-TR"/>
          </a:p>
        </p:txBody>
      </p:sp>
    </p:spTree>
    <p:extLst>
      <p:ext uri="{BB962C8B-B14F-4D97-AF65-F5344CB8AC3E}">
        <p14:creationId xmlns:p14="http://schemas.microsoft.com/office/powerpoint/2010/main" val="315008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İnsani</a:t>
            </a:r>
            <a:r>
              <a:rPr lang="tr-TR" baseline="0" dirty="0" smtClean="0"/>
              <a:t> </a:t>
            </a:r>
            <a:r>
              <a:rPr lang="tr-TR" baseline="0" dirty="0" err="1" smtClean="0"/>
              <a:t>Sebepler:Kişilerin</a:t>
            </a:r>
            <a:r>
              <a:rPr lang="tr-TR" baseline="0" dirty="0" smtClean="0"/>
              <a:t> güvensiz hareketlerinden kaynaklanır.</a:t>
            </a:r>
          </a:p>
          <a:p>
            <a:r>
              <a:rPr lang="tr-TR" baseline="0" dirty="0" smtClean="0"/>
              <a:t>Teknik sebepler[Güvensiz durumlar)örneğin </a:t>
            </a:r>
            <a:r>
              <a:rPr lang="tr-TR" baseline="0" dirty="0" err="1" smtClean="0"/>
              <a:t>kkd</a:t>
            </a:r>
            <a:r>
              <a:rPr lang="tr-TR" baseline="0" dirty="0" smtClean="0"/>
              <a:t> çalışılan yerde olmaması veyahut arızalı olması </a:t>
            </a:r>
            <a:endParaRPr lang="tr-TR" dirty="0"/>
          </a:p>
        </p:txBody>
      </p:sp>
      <p:sp>
        <p:nvSpPr>
          <p:cNvPr id="4" name="Slayt Numarası Yer Tutucusu 3"/>
          <p:cNvSpPr>
            <a:spLocks noGrp="1"/>
          </p:cNvSpPr>
          <p:nvPr>
            <p:ph type="sldNum" sz="quarter" idx="10"/>
          </p:nvPr>
        </p:nvSpPr>
        <p:spPr/>
        <p:txBody>
          <a:bodyPr/>
          <a:lstStyle/>
          <a:p>
            <a:fld id="{560ECE0F-F16C-4A17-BAD3-7311596A6796}" type="slidenum">
              <a:rPr lang="tr-TR" smtClean="0"/>
              <a:t>39</a:t>
            </a:fld>
            <a:endParaRPr lang="tr-TR"/>
          </a:p>
        </p:txBody>
      </p:sp>
    </p:spTree>
    <p:extLst>
      <p:ext uri="{BB962C8B-B14F-4D97-AF65-F5344CB8AC3E}">
        <p14:creationId xmlns:p14="http://schemas.microsoft.com/office/powerpoint/2010/main" val="4061460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8446F-B4EF-4715-9156-B6484FA21EE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03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200" dirty="0">
                <a:solidFill>
                  <a:srgbClr val="C00000"/>
                </a:solidFill>
              </a:rPr>
              <a:t>Kasıt:</a:t>
            </a:r>
            <a:r>
              <a:rPr lang="tr-TR" sz="1200" dirty="0"/>
              <a:t> kişinin hukuka aykırı olarak, sonucu bilerek ve isteyerek hareket etmesi.</a:t>
            </a:r>
          </a:p>
          <a:p>
            <a:pPr marL="0" indent="0">
              <a:buNone/>
            </a:pPr>
            <a:r>
              <a:rPr lang="tr-TR" sz="1200" dirty="0">
                <a:solidFill>
                  <a:srgbClr val="C00000"/>
                </a:solidFill>
              </a:rPr>
              <a:t>İhmal:</a:t>
            </a:r>
            <a:r>
              <a:rPr lang="tr-TR" sz="1200" dirty="0"/>
              <a:t> kişinin; hukuka aykırı sonucu istememekle birlikte bu sonucu önlemek için durumun gerektirdiği dikkat ve ihtimamı göstermemesidir.</a:t>
            </a:r>
          </a:p>
          <a:p>
            <a:pPr marL="0" indent="0">
              <a:buNone/>
            </a:pPr>
            <a:endParaRPr lang="tr-TR" sz="1200" dirty="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İşyerinde iş kazası sonucu yaralanma veya ölüm olayı meydana geldiğinde, Cumhuriyet Savcısı kim veya kimlerin olumsuz davranışlarının bu kazaya neden olduğunu araştıracaktır.</a:t>
            </a:r>
          </a:p>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8446F-B4EF-4715-9156-B6484FA21EE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995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İŞ HUKUKU AÇISINDAN İŞ KAZASI SONUCU YARALANAN İŞÇİNİN VEYA ÖLÜMÜ SONUCU YAKINLARININ AÇABİLECEKLERİ TAZMİNAT DAVALARI</a:t>
            </a:r>
          </a:p>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8446F-B4EF-4715-9156-B6484FA21EE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34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8446F-B4EF-4715-9156-B6484FA21EE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31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defRPr/>
            </a:pPr>
            <a:r>
              <a:rPr lang="tr-TR" sz="1200" dirty="0">
                <a:solidFill>
                  <a:schemeClr val="bg1"/>
                </a:solidFill>
                <a:latin typeface="Verdana" pitchFamily="34" charset="0"/>
              </a:rPr>
              <a:t>Güvenlik işaretleri ve sinyalleri, </a:t>
            </a:r>
          </a:p>
          <a:p>
            <a:pPr>
              <a:defRPr/>
            </a:pPr>
            <a:r>
              <a:rPr lang="tr-TR" sz="1200" dirty="0">
                <a:solidFill>
                  <a:schemeClr val="bg1"/>
                </a:solidFill>
                <a:latin typeface="Verdana" pitchFamily="34" charset="0"/>
              </a:rPr>
              <a:t>önceden belirlenmiş risklerin olduğu ama bütün çabalara rağmen kontrol edilemeyen yerlerde sağlanmalıdır.</a:t>
            </a:r>
          </a:p>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8446F-B4EF-4715-9156-B6484FA21EE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58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FF0000"/>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CC18446F-B4EF-4715-9156-B6484FA21EE2}" type="slidenum">
              <a:rPr lang="tr-TR" smtClean="0"/>
              <a:t>6</a:t>
            </a:fld>
            <a:endParaRPr lang="tr-TR"/>
          </a:p>
        </p:txBody>
      </p:sp>
    </p:spTree>
    <p:extLst>
      <p:ext uri="{BB962C8B-B14F-4D97-AF65-F5344CB8AC3E}">
        <p14:creationId xmlns:p14="http://schemas.microsoft.com/office/powerpoint/2010/main" val="1876369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eaLnBrk="0" hangingPunct="0">
              <a:spcBef>
                <a:spcPct val="50000"/>
              </a:spcBef>
            </a:pPr>
            <a:r>
              <a:rPr lang="en-AU" sz="1200" dirty="0" err="1">
                <a:solidFill>
                  <a:schemeClr val="bg1"/>
                </a:solidFill>
                <a:latin typeface="Arial" charset="0"/>
              </a:rPr>
              <a:t>Yangınlarda</a:t>
            </a:r>
            <a:r>
              <a:rPr lang="en-AU" sz="1200" dirty="0">
                <a:solidFill>
                  <a:schemeClr val="bg1"/>
                </a:solidFill>
                <a:latin typeface="Arial" charset="0"/>
              </a:rPr>
              <a:t> en </a:t>
            </a:r>
            <a:r>
              <a:rPr lang="en-AU" sz="1200" dirty="0" err="1">
                <a:solidFill>
                  <a:schemeClr val="bg1"/>
                </a:solidFill>
                <a:latin typeface="Arial" charset="0"/>
              </a:rPr>
              <a:t>büyük</a:t>
            </a:r>
            <a:r>
              <a:rPr lang="en-AU" sz="1200" dirty="0">
                <a:solidFill>
                  <a:schemeClr val="bg1"/>
                </a:solidFill>
                <a:latin typeface="Arial" charset="0"/>
              </a:rPr>
              <a:t> </a:t>
            </a:r>
            <a:r>
              <a:rPr lang="en-AU" sz="1200" dirty="0" err="1">
                <a:solidFill>
                  <a:schemeClr val="bg1"/>
                </a:solidFill>
                <a:latin typeface="Arial" charset="0"/>
              </a:rPr>
              <a:t>sıcaklık</a:t>
            </a:r>
            <a:r>
              <a:rPr lang="en-AU" sz="1200" dirty="0">
                <a:solidFill>
                  <a:schemeClr val="bg1"/>
                </a:solidFill>
                <a:latin typeface="Arial" charset="0"/>
              </a:rPr>
              <a:t> </a:t>
            </a:r>
            <a:r>
              <a:rPr lang="en-AU" sz="1200" dirty="0" err="1">
                <a:solidFill>
                  <a:schemeClr val="bg1"/>
                </a:solidFill>
                <a:latin typeface="Arial" charset="0"/>
              </a:rPr>
              <a:t>artışı</a:t>
            </a:r>
            <a:r>
              <a:rPr lang="tr-TR" sz="1200" dirty="0">
                <a:solidFill>
                  <a:schemeClr val="bg1"/>
                </a:solidFill>
                <a:latin typeface="Arial" charset="0"/>
              </a:rPr>
              <a:t> </a:t>
            </a:r>
            <a:r>
              <a:rPr lang="en-AU" sz="1200" dirty="0" err="1">
                <a:solidFill>
                  <a:schemeClr val="bg1"/>
                </a:solidFill>
                <a:latin typeface="Arial" charset="0"/>
              </a:rPr>
              <a:t>il</a:t>
            </a:r>
            <a:r>
              <a:rPr lang="tr-TR" sz="1200" dirty="0">
                <a:solidFill>
                  <a:schemeClr val="bg1"/>
                </a:solidFill>
                <a:latin typeface="Arial" charset="0"/>
              </a:rPr>
              <a:t>k</a:t>
            </a:r>
            <a:r>
              <a:rPr lang="tr-TR" sz="1200" baseline="0" dirty="0">
                <a:solidFill>
                  <a:schemeClr val="bg1"/>
                </a:solidFill>
                <a:latin typeface="Arial" charset="0"/>
              </a:rPr>
              <a:t> </a:t>
            </a:r>
            <a:r>
              <a:rPr lang="tr-TR" sz="1200" dirty="0">
                <a:solidFill>
                  <a:schemeClr val="bg1"/>
                </a:solidFill>
                <a:latin typeface="Arial" charset="0"/>
              </a:rPr>
              <a:t>üç</a:t>
            </a:r>
            <a:r>
              <a:rPr lang="en-AU" sz="1200" dirty="0">
                <a:solidFill>
                  <a:schemeClr val="bg1"/>
                </a:solidFill>
                <a:latin typeface="Arial" charset="0"/>
              </a:rPr>
              <a:t> </a:t>
            </a:r>
            <a:r>
              <a:rPr lang="en-AU" sz="1200" dirty="0" err="1">
                <a:solidFill>
                  <a:schemeClr val="bg1"/>
                </a:solidFill>
                <a:latin typeface="Arial" charset="0"/>
              </a:rPr>
              <a:t>dakika</a:t>
            </a:r>
            <a:r>
              <a:rPr lang="en-AU" sz="1200" dirty="0">
                <a:solidFill>
                  <a:schemeClr val="bg1"/>
                </a:solidFill>
                <a:latin typeface="Arial" charset="0"/>
              </a:rPr>
              <a:t> </a:t>
            </a:r>
            <a:r>
              <a:rPr lang="en-AU" sz="1200" dirty="0" err="1">
                <a:solidFill>
                  <a:schemeClr val="bg1"/>
                </a:solidFill>
                <a:latin typeface="Arial" charset="0"/>
              </a:rPr>
              <a:t>içinde</a:t>
            </a:r>
            <a:r>
              <a:rPr lang="tr-TR" sz="1200" dirty="0">
                <a:solidFill>
                  <a:schemeClr val="bg1"/>
                </a:solidFill>
                <a:latin typeface="Arial" charset="0"/>
              </a:rPr>
              <a:t> olur.</a:t>
            </a:r>
            <a:endParaRPr lang="en-US" sz="1200" dirty="0">
              <a:solidFill>
                <a:schemeClr val="bg1"/>
              </a:solidFill>
              <a:latin typeface="Arial" charset="0"/>
            </a:endParaRPr>
          </a:p>
          <a:p>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79</a:t>
            </a:fld>
            <a:endParaRPr lang="tr-TR"/>
          </a:p>
        </p:txBody>
      </p:sp>
    </p:spTree>
    <p:extLst>
      <p:ext uri="{BB962C8B-B14F-4D97-AF65-F5344CB8AC3E}">
        <p14:creationId xmlns:p14="http://schemas.microsoft.com/office/powerpoint/2010/main" val="369779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7</a:t>
            </a:fld>
            <a:endParaRPr lang="tr-TR"/>
          </a:p>
        </p:txBody>
      </p:sp>
    </p:spTree>
    <p:extLst>
      <p:ext uri="{BB962C8B-B14F-4D97-AF65-F5344CB8AC3E}">
        <p14:creationId xmlns:p14="http://schemas.microsoft.com/office/powerpoint/2010/main" val="94975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Tehlike:</a:t>
            </a:r>
            <a:r>
              <a:rPr lang="tr-TR" baseline="0" dirty="0"/>
              <a:t> </a:t>
            </a:r>
            <a:r>
              <a:rPr lang="tr-TR" sz="1200" dirty="0"/>
              <a:t>İnsan yaralanması yada hastalığı, malın hasar görmesi, işyeri çevresinin zarar görmesi yada bunların kombinasyonuna neden olabilecek potansiyel bir durum ya da kaynaktır.</a:t>
            </a:r>
          </a:p>
          <a:p>
            <a:r>
              <a:rPr lang="tr-TR" dirty="0"/>
              <a:t>Risk: </a:t>
            </a:r>
            <a:r>
              <a:rPr lang="tr-TR" sz="1200" dirty="0"/>
              <a:t>Belirlenmiş tehlikeli bir olayın oluşma ihtimali ve sonuçlarının kombinasyonudur</a:t>
            </a:r>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10</a:t>
            </a:fld>
            <a:endParaRPr lang="tr-TR"/>
          </a:p>
        </p:txBody>
      </p:sp>
    </p:spTree>
    <p:extLst>
      <p:ext uri="{BB962C8B-B14F-4D97-AF65-F5344CB8AC3E}">
        <p14:creationId xmlns:p14="http://schemas.microsoft.com/office/powerpoint/2010/main" val="419161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Madde 19 a göre Yükümlülüklerimiz</a:t>
            </a:r>
            <a:r>
              <a:rPr lang="tr-TR" baseline="0" dirty="0" smtClean="0"/>
              <a:t> nelerdir?</a:t>
            </a:r>
            <a:endParaRPr lang="tr-TR" dirty="0"/>
          </a:p>
        </p:txBody>
      </p:sp>
      <p:sp>
        <p:nvSpPr>
          <p:cNvPr id="4" name="Slayt Numarası Yer Tutucusu 3"/>
          <p:cNvSpPr>
            <a:spLocks noGrp="1"/>
          </p:cNvSpPr>
          <p:nvPr>
            <p:ph type="sldNum" sz="quarter" idx="10"/>
          </p:nvPr>
        </p:nvSpPr>
        <p:spPr/>
        <p:txBody>
          <a:bodyPr/>
          <a:lstStyle/>
          <a:p>
            <a:fld id="{560ECE0F-F16C-4A17-BAD3-7311596A6796}" type="slidenum">
              <a:rPr lang="tr-TR" smtClean="0"/>
              <a:t>14</a:t>
            </a:fld>
            <a:endParaRPr lang="tr-TR"/>
          </a:p>
        </p:txBody>
      </p:sp>
    </p:spTree>
    <p:extLst>
      <p:ext uri="{BB962C8B-B14F-4D97-AF65-F5344CB8AC3E}">
        <p14:creationId xmlns:p14="http://schemas.microsoft.com/office/powerpoint/2010/main" val="197745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a) Dört saat veya daha kısa süreli işlerde </a:t>
            </a:r>
            <a:r>
              <a:rPr lang="tr-TR" sz="1200" b="0" i="0" kern="1200" dirty="0" err="1">
                <a:solidFill>
                  <a:schemeClr val="tx1"/>
                </a:solidFill>
                <a:effectLst/>
                <a:latin typeface="+mn-lt"/>
                <a:ea typeface="+mn-ea"/>
                <a:cs typeface="+mn-cs"/>
              </a:rPr>
              <a:t>onbeş</a:t>
            </a:r>
            <a:r>
              <a:rPr lang="tr-TR" sz="1200" b="0" i="0" kern="1200" dirty="0">
                <a:solidFill>
                  <a:schemeClr val="tx1"/>
                </a:solidFill>
                <a:effectLst/>
                <a:latin typeface="+mn-lt"/>
                <a:ea typeface="+mn-ea"/>
                <a:cs typeface="+mn-cs"/>
              </a:rPr>
              <a:t> dakika,</a:t>
            </a:r>
          </a:p>
          <a:p>
            <a:r>
              <a:rPr lang="tr-TR" sz="1200" b="0" i="0" kern="1200" dirty="0">
                <a:solidFill>
                  <a:schemeClr val="tx1"/>
                </a:solidFill>
                <a:effectLst/>
                <a:latin typeface="+mn-lt"/>
                <a:ea typeface="+mn-ea"/>
                <a:cs typeface="+mn-cs"/>
              </a:rPr>
              <a:t>b) Dört saatten fazla ve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saate kadar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 dahil) süreli işlerde yarım saat,   </a:t>
            </a:r>
          </a:p>
          <a:p>
            <a:r>
              <a:rPr lang="tr-TR" sz="1200" b="0" i="0" kern="1200" dirty="0">
                <a:solidFill>
                  <a:schemeClr val="tx1"/>
                </a:solidFill>
                <a:effectLst/>
                <a:latin typeface="+mn-lt"/>
                <a:ea typeface="+mn-ea"/>
                <a:cs typeface="+mn-cs"/>
              </a:rPr>
              <a:t>c)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saatten fazla süreli işlerde bir saat,  aralıksız</a:t>
            </a:r>
          </a:p>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Ücreti ödeme gününden itibaren yirmi gün içinde mücbir bir neden dışında ödenmeyen işçi, iş görme borcunu yerine getirmekten kaçınabilir. Bu nedenle kişisel kararlarına dayanarak iş görme borcunu yerine getirmemeleri sayısal olarak toplu bir nitelik kazansa dahi grev olarak nitelendirilemez. Gününde ödenmeyen ücretler için mevduata uygulanan en yüksek faiz oranı uygulanır.</a:t>
            </a:r>
            <a:br>
              <a:rPr lang="tr-TR" sz="1200" b="0" i="0" kern="1200" dirty="0">
                <a:solidFill>
                  <a:schemeClr val="tx1"/>
                </a:solidFill>
                <a:effectLst/>
                <a:latin typeface="+mn-lt"/>
                <a:ea typeface="+mn-ea"/>
                <a:cs typeface="+mn-cs"/>
              </a:rPr>
            </a:br>
            <a:r>
              <a:rPr lang="tr-TR" sz="1200" b="0" i="0" kern="1200" dirty="0">
                <a:solidFill>
                  <a:schemeClr val="tx1"/>
                </a:solidFill>
                <a:effectLst/>
                <a:latin typeface="+mn-lt"/>
                <a:ea typeface="+mn-ea"/>
                <a:cs typeface="+mn-cs"/>
              </a:rPr>
              <a:t>Bu işçilerin bu nedenle iş akitleri çalışmadıkları için feshedilemez ve yerine yeni işçi alınamaz, bu işler başkalarına yaptırılamaz.</a:t>
            </a:r>
            <a:br>
              <a:rPr lang="tr-TR" sz="1200" b="0" i="0" kern="1200" dirty="0">
                <a:solidFill>
                  <a:schemeClr val="tx1"/>
                </a:solidFill>
                <a:effectLst/>
                <a:latin typeface="+mn-lt"/>
                <a:ea typeface="+mn-ea"/>
                <a:cs typeface="+mn-cs"/>
              </a:rPr>
            </a:br>
            <a:r>
              <a:rPr lang="tr-TR" sz="1200" b="0" i="0" kern="1200" dirty="0">
                <a:solidFill>
                  <a:schemeClr val="tx1"/>
                </a:solidFill>
                <a:effectLst/>
                <a:latin typeface="+mn-lt"/>
                <a:ea typeface="+mn-ea"/>
                <a:cs typeface="+mn-cs"/>
              </a:rPr>
              <a:t>Her bir saat fazla çalışma için verilecek ücret normal çalışma ücretinin saat başına düşen miktarının yüzde elli yükseltilmesi suretiyle ödenir.</a:t>
            </a:r>
          </a:p>
        </p:txBody>
      </p:sp>
      <p:sp>
        <p:nvSpPr>
          <p:cNvPr id="4" name="Slayt Numarası Yer Tutucusu 3"/>
          <p:cNvSpPr>
            <a:spLocks noGrp="1"/>
          </p:cNvSpPr>
          <p:nvPr>
            <p:ph type="sldNum" sz="quarter" idx="10"/>
          </p:nvPr>
        </p:nvSpPr>
        <p:spPr/>
        <p:txBody>
          <a:bodyPr/>
          <a:lstStyle/>
          <a:p>
            <a:fld id="{CC18446F-B4EF-4715-9156-B6484FA21EE2}" type="slidenum">
              <a:rPr lang="tr-TR" smtClean="0"/>
              <a:t>15</a:t>
            </a:fld>
            <a:endParaRPr lang="tr-TR"/>
          </a:p>
        </p:txBody>
      </p:sp>
    </p:spTree>
    <p:extLst>
      <p:ext uri="{BB962C8B-B14F-4D97-AF65-F5344CB8AC3E}">
        <p14:creationId xmlns:p14="http://schemas.microsoft.com/office/powerpoint/2010/main" val="168642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İşyerinde işe başladığı günden itibaren, deneme süresi de içinde olmak üzere, en az bir yıl çalışmış olan işçilere yıllık ücretli izin verilir.</a:t>
            </a:r>
          </a:p>
          <a:p>
            <a:r>
              <a:rPr lang="tr-TR" sz="1200" b="0" i="0" kern="1200" dirty="0">
                <a:solidFill>
                  <a:schemeClr val="tx1"/>
                </a:solidFill>
                <a:effectLst/>
                <a:latin typeface="+mn-lt"/>
                <a:ea typeface="+mn-ea"/>
                <a:cs typeface="+mn-cs"/>
              </a:rPr>
              <a:t>Sözleşmelerle arttırılabilir.</a:t>
            </a:r>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16</a:t>
            </a:fld>
            <a:endParaRPr lang="tr-TR"/>
          </a:p>
        </p:txBody>
      </p:sp>
    </p:spTree>
    <p:extLst>
      <p:ext uri="{BB962C8B-B14F-4D97-AF65-F5344CB8AC3E}">
        <p14:creationId xmlns:p14="http://schemas.microsoft.com/office/powerpoint/2010/main" val="268535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Feshedilmiş sayılır.</a:t>
            </a:r>
          </a:p>
          <a:p>
            <a:r>
              <a:rPr lang="tr-TR" sz="1200" b="0" i="0" kern="1200" dirty="0">
                <a:solidFill>
                  <a:schemeClr val="tx1"/>
                </a:solidFill>
                <a:effectLst/>
                <a:latin typeface="+mn-lt"/>
                <a:ea typeface="+mn-ea"/>
                <a:cs typeface="+mn-cs"/>
              </a:rPr>
              <a:t>Bu süreler asgari olup sözleşmeler ile artırılabilir.</a:t>
            </a:r>
          </a:p>
          <a:p>
            <a:r>
              <a:rPr lang="tr-TR" sz="1200" b="0" i="0" kern="1200" dirty="0">
                <a:solidFill>
                  <a:schemeClr val="tx1"/>
                </a:solidFill>
                <a:effectLst/>
                <a:latin typeface="+mn-lt"/>
                <a:ea typeface="+mn-ea"/>
                <a:cs typeface="+mn-cs"/>
              </a:rPr>
              <a:t>Bildirim şartına uymayan taraf, bildirim süresine ilişkin ücret tutarında tazminat ödemek zorundadır.</a:t>
            </a:r>
          </a:p>
          <a:p>
            <a:r>
              <a:rPr lang="tr-TR" sz="1200" b="0" i="0" kern="1200" dirty="0">
                <a:solidFill>
                  <a:schemeClr val="tx1"/>
                </a:solidFill>
                <a:effectLst/>
                <a:latin typeface="+mn-lt"/>
                <a:ea typeface="+mn-ea"/>
                <a:cs typeface="+mn-cs"/>
              </a:rPr>
              <a:t>İşveren bildirim süresine ait ücreti peşin vermek suretiyle iş sözleşmesini feshedebilir</a:t>
            </a:r>
            <a:r>
              <a:rPr lang="tr-TR" sz="1200" b="0" i="0" kern="1200" dirty="0" smtClean="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C18446F-B4EF-4715-9156-B6484FA21EE2}" type="slidenum">
              <a:rPr lang="tr-TR" smtClean="0"/>
              <a:t>17</a:t>
            </a:fld>
            <a:endParaRPr lang="tr-TR"/>
          </a:p>
        </p:txBody>
      </p:sp>
    </p:spTree>
    <p:extLst>
      <p:ext uri="{BB962C8B-B14F-4D97-AF65-F5344CB8AC3E}">
        <p14:creationId xmlns:p14="http://schemas.microsoft.com/office/powerpoint/2010/main" val="95744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19</a:t>
            </a:fld>
            <a:endParaRPr lang="tr-TR"/>
          </a:p>
        </p:txBody>
      </p:sp>
    </p:spTree>
    <p:extLst>
      <p:ext uri="{BB962C8B-B14F-4D97-AF65-F5344CB8AC3E}">
        <p14:creationId xmlns:p14="http://schemas.microsoft.com/office/powerpoint/2010/main" val="319920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2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8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4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24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676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72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81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21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66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89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6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245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0085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3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0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2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7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1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7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4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9340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10/19/2021</a:t>
            </a:fld>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6974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NUL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4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49.emf"/></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00_png_srz"/><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png"/></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85.wmf"/></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4" Type="http://schemas.openxmlformats.org/officeDocument/2006/relationships/image" Target="../media/image88.jpeg"/></Relationships>
</file>

<file path=ppt/slides/_rels/slide79.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95.wmf"/></Relationships>
</file>

<file path=ppt/slides/_rels/slide8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97.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http://www.kurtarir.com/images/dy_yanlis1.gif" TargetMode="External"/><Relationship Id="rId2" Type="http://schemas.openxmlformats.org/officeDocument/2006/relationships/image" Target="../media/image99.png"/><Relationship Id="rId1" Type="http://schemas.openxmlformats.org/officeDocument/2006/relationships/slideLayout" Target="../slideLayouts/slideLayout13.xml"/><Relationship Id="rId5" Type="http://schemas.openxmlformats.org/officeDocument/2006/relationships/image" Target="http://www.kurtarir.com/images/dy_dogru1.gif" TargetMode="External"/><Relationship Id="rId4" Type="http://schemas.openxmlformats.org/officeDocument/2006/relationships/image" Target="../media/image100.png"/></Relationships>
</file>

<file path=ppt/slides/_rels/slide92.xml.rels><?xml version="1.0" encoding="UTF-8" standalone="yes"?>
<Relationships xmlns="http://schemas.openxmlformats.org/package/2006/relationships"><Relationship Id="rId3" Type="http://schemas.openxmlformats.org/officeDocument/2006/relationships/image" Target="http://www.kurtarir.com/images/dy_yanlis2.gif" TargetMode="External"/><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image" Target="http://www.kurtarir.com/images/dy_dogru2.gif" TargetMode="External"/><Relationship Id="rId4" Type="http://schemas.openxmlformats.org/officeDocument/2006/relationships/image" Target="../media/image102.png"/></Relationships>
</file>

<file path=ppt/slides/_rels/slide93.xml.rels><?xml version="1.0" encoding="UTF-8" standalone="yes"?>
<Relationships xmlns="http://schemas.openxmlformats.org/package/2006/relationships"><Relationship Id="rId3" Type="http://schemas.openxmlformats.org/officeDocument/2006/relationships/image" Target="http://www.kurtarir.com/images/dy_yanlis5.gif" TargetMode="External"/><Relationship Id="rId2" Type="http://schemas.openxmlformats.org/officeDocument/2006/relationships/image" Target="../media/image103.png"/><Relationship Id="rId1" Type="http://schemas.openxmlformats.org/officeDocument/2006/relationships/slideLayout" Target="../slideLayouts/slideLayout13.xml"/><Relationship Id="rId5" Type="http://schemas.openxmlformats.org/officeDocument/2006/relationships/image" Target="http://www.kurtarir.com/images/dy_dogru5.gif" TargetMode="External"/><Relationship Id="rId4" Type="http://schemas.openxmlformats.org/officeDocument/2006/relationships/image" Target="../media/image104.png"/></Relationships>
</file>

<file path=ppt/slides/_rels/slide94.xml.rels><?xml version="1.0" encoding="UTF-8" standalone="yes"?>
<Relationships xmlns="http://schemas.openxmlformats.org/package/2006/relationships"><Relationship Id="rId3" Type="http://schemas.openxmlformats.org/officeDocument/2006/relationships/image" Target="http://www.kurtarir.com/images/dy_yanlis3.gif" TargetMode="External"/><Relationship Id="rId2" Type="http://schemas.openxmlformats.org/officeDocument/2006/relationships/image" Target="../media/image105.png"/><Relationship Id="rId1" Type="http://schemas.openxmlformats.org/officeDocument/2006/relationships/slideLayout" Target="../slideLayouts/slideLayout13.xml"/><Relationship Id="rId5" Type="http://schemas.openxmlformats.org/officeDocument/2006/relationships/image" Target="http://www.kurtarir.com/images/dy_dogru3.gif" TargetMode="External"/><Relationship Id="rId4" Type="http://schemas.openxmlformats.org/officeDocument/2006/relationships/image" Target="../media/image10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10.png"/><Relationship Id="rId4" Type="http://schemas.openxmlformats.org/officeDocument/2006/relationships/image" Target="../media/image109.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9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5935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noGrp="1"/>
          </p:cNvSpPr>
          <p:nvPr>
            <p:ph type="title"/>
          </p:nvPr>
        </p:nvSpPr>
        <p:spPr>
          <a:xfrm>
            <a:off x="571472" y="214290"/>
            <a:ext cx="3897066" cy="1214446"/>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  TEHLİKE</a:t>
            </a:r>
          </a:p>
        </p:txBody>
      </p:sp>
      <p:sp>
        <p:nvSpPr>
          <p:cNvPr id="5" name="Başlık 1"/>
          <p:cNvSpPr txBox="1">
            <a:spLocks/>
          </p:cNvSpPr>
          <p:nvPr/>
        </p:nvSpPr>
        <p:spPr>
          <a:xfrm>
            <a:off x="4659204" y="228600"/>
            <a:ext cx="3913324" cy="121444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RİSK</a:t>
            </a:r>
          </a:p>
        </p:txBody>
      </p:sp>
      <p:graphicFrame>
        <p:nvGraphicFramePr>
          <p:cNvPr id="6" name="7 Tablo"/>
          <p:cNvGraphicFramePr>
            <a:graphicFrameLocks noGrp="1"/>
          </p:cNvGraphicFramePr>
          <p:nvPr>
            <p:extLst>
              <p:ext uri="{D42A27DB-BD31-4B8C-83A1-F6EECF244321}">
                <p14:modId xmlns:p14="http://schemas.microsoft.com/office/powerpoint/2010/main" val="720567887"/>
              </p:ext>
            </p:extLst>
          </p:nvPr>
        </p:nvGraphicFramePr>
        <p:xfrm>
          <a:off x="533400" y="1752600"/>
          <a:ext cx="8039128" cy="4693224"/>
        </p:xfrm>
        <a:graphic>
          <a:graphicData uri="http://schemas.openxmlformats.org/drawingml/2006/table">
            <a:tbl>
              <a:tblPr>
                <a:tableStyleId>{3C2FFA5D-87B4-456A-9821-1D502468CF0F}</a:tableStyleId>
              </a:tblPr>
              <a:tblGrid>
                <a:gridCol w="4019564">
                  <a:extLst>
                    <a:ext uri="{9D8B030D-6E8A-4147-A177-3AD203B41FA5}">
                      <a16:colId xmlns:a16="http://schemas.microsoft.com/office/drawing/2014/main" val="20000"/>
                    </a:ext>
                  </a:extLst>
                </a:gridCol>
                <a:gridCol w="4019564">
                  <a:extLst>
                    <a:ext uri="{9D8B030D-6E8A-4147-A177-3AD203B41FA5}">
                      <a16:colId xmlns:a16="http://schemas.microsoft.com/office/drawing/2014/main" val="20001"/>
                    </a:ext>
                  </a:extLst>
                </a:gridCol>
              </a:tblGrid>
              <a:tr h="4693224">
                <a:tc>
                  <a:txBody>
                    <a:bodyPr/>
                    <a:lstStyle/>
                    <a:p>
                      <a:pPr algn="l"/>
                      <a:r>
                        <a:rPr lang="tr-TR" sz="4400" dirty="0"/>
                        <a:t>        </a:t>
                      </a:r>
                      <a:endParaRPr lang="tr-TR" sz="4400" dirty="0">
                        <a:solidFill>
                          <a:srgbClr val="FF0000"/>
                        </a:solidFill>
                      </a:endParaRPr>
                    </a:p>
                  </a:txBody>
                  <a:tcPr/>
                </a:tc>
                <a:tc>
                  <a:txBody>
                    <a:bodyPr/>
                    <a:lstStyle/>
                    <a:p>
                      <a:pPr algn="l"/>
                      <a:endParaRPr lang="tr-TR" sz="44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7" name="14 Metin kutusu"/>
          <p:cNvSpPr txBox="1"/>
          <p:nvPr/>
        </p:nvSpPr>
        <p:spPr>
          <a:xfrm>
            <a:off x="674441" y="2024381"/>
            <a:ext cx="3643338" cy="584775"/>
          </a:xfrm>
          <a:prstGeom prst="rect">
            <a:avLst/>
          </a:prstGeom>
          <a:noFill/>
        </p:spPr>
        <p:txBody>
          <a:bodyPr wrap="square" rtlCol="0">
            <a:spAutoFit/>
          </a:bodyPr>
          <a:lstStyle/>
          <a:p>
            <a:pPr algn="just"/>
            <a:r>
              <a:rPr lang="tr-TR" sz="3200" b="1" dirty="0"/>
              <a:t>KAYGAN ZEMİN </a:t>
            </a:r>
          </a:p>
        </p:txBody>
      </p:sp>
      <p:sp>
        <p:nvSpPr>
          <p:cNvPr id="8" name="26 Metin kutusu"/>
          <p:cNvSpPr txBox="1"/>
          <p:nvPr/>
        </p:nvSpPr>
        <p:spPr>
          <a:xfrm>
            <a:off x="674441" y="3031149"/>
            <a:ext cx="3643338" cy="523220"/>
          </a:xfrm>
          <a:prstGeom prst="rect">
            <a:avLst/>
          </a:prstGeom>
          <a:noFill/>
        </p:spPr>
        <p:txBody>
          <a:bodyPr wrap="square" rtlCol="0">
            <a:spAutoFit/>
          </a:bodyPr>
          <a:lstStyle/>
          <a:p>
            <a:r>
              <a:rPr lang="tr-TR" sz="2800" b="1" dirty="0"/>
              <a:t>ELEKTRİK</a:t>
            </a:r>
            <a:endParaRPr lang="tr-TR" sz="3600" b="1" dirty="0"/>
          </a:p>
        </p:txBody>
      </p:sp>
      <p:sp>
        <p:nvSpPr>
          <p:cNvPr id="9" name="28 Metin kutusu"/>
          <p:cNvSpPr txBox="1"/>
          <p:nvPr/>
        </p:nvSpPr>
        <p:spPr>
          <a:xfrm>
            <a:off x="674441" y="4029534"/>
            <a:ext cx="3786214" cy="523220"/>
          </a:xfrm>
          <a:prstGeom prst="rect">
            <a:avLst/>
          </a:prstGeom>
          <a:noFill/>
        </p:spPr>
        <p:txBody>
          <a:bodyPr wrap="square" rtlCol="0">
            <a:spAutoFit/>
          </a:bodyPr>
          <a:lstStyle/>
          <a:p>
            <a:pPr>
              <a:buFont typeface="Wingdings" pitchFamily="2" charset="2"/>
              <a:buNone/>
            </a:pPr>
            <a:r>
              <a:rPr lang="tr-TR" sz="2800" b="1" dirty="0"/>
              <a:t>HAŞERE VE BÖCEKLER</a:t>
            </a:r>
          </a:p>
        </p:txBody>
      </p:sp>
      <p:sp>
        <p:nvSpPr>
          <p:cNvPr id="10" name="30 Metin kutusu"/>
          <p:cNvSpPr txBox="1"/>
          <p:nvPr/>
        </p:nvSpPr>
        <p:spPr>
          <a:xfrm>
            <a:off x="674441" y="4952863"/>
            <a:ext cx="3643338" cy="800219"/>
          </a:xfrm>
          <a:prstGeom prst="rect">
            <a:avLst/>
          </a:prstGeom>
          <a:noFill/>
        </p:spPr>
        <p:txBody>
          <a:bodyPr wrap="square" rtlCol="0">
            <a:spAutoFit/>
          </a:bodyPr>
          <a:lstStyle/>
          <a:p>
            <a:r>
              <a:rPr lang="tr-TR" sz="2800" b="1" dirty="0"/>
              <a:t>SICAK YÜZEYLER</a:t>
            </a:r>
          </a:p>
          <a:p>
            <a:endParaRPr lang="tr-TR" dirty="0"/>
          </a:p>
        </p:txBody>
      </p:sp>
      <p:sp>
        <p:nvSpPr>
          <p:cNvPr id="11" name="15 Metin kutusu"/>
          <p:cNvSpPr txBox="1"/>
          <p:nvPr/>
        </p:nvSpPr>
        <p:spPr>
          <a:xfrm>
            <a:off x="4659204" y="2052118"/>
            <a:ext cx="3627572" cy="584775"/>
          </a:xfrm>
          <a:prstGeom prst="rect">
            <a:avLst/>
          </a:prstGeom>
          <a:noFill/>
        </p:spPr>
        <p:txBody>
          <a:bodyPr wrap="square" rtlCol="0">
            <a:spAutoFit/>
          </a:bodyPr>
          <a:lstStyle/>
          <a:p>
            <a:pPr algn="just"/>
            <a:r>
              <a:rPr lang="tr-TR" sz="3200" b="1" dirty="0">
                <a:solidFill>
                  <a:srgbClr val="7030A0"/>
                </a:solidFill>
              </a:rPr>
              <a:t>KAYMA-DÜŞME</a:t>
            </a:r>
          </a:p>
        </p:txBody>
      </p:sp>
      <p:sp>
        <p:nvSpPr>
          <p:cNvPr id="12" name="27 Metin kutusu"/>
          <p:cNvSpPr txBox="1"/>
          <p:nvPr/>
        </p:nvSpPr>
        <p:spPr>
          <a:xfrm>
            <a:off x="4659204" y="3031149"/>
            <a:ext cx="3929090" cy="461665"/>
          </a:xfrm>
          <a:prstGeom prst="rect">
            <a:avLst/>
          </a:prstGeom>
          <a:noFill/>
        </p:spPr>
        <p:txBody>
          <a:bodyPr wrap="square" rtlCol="0">
            <a:spAutoFit/>
          </a:bodyPr>
          <a:lstStyle/>
          <a:p>
            <a:r>
              <a:rPr lang="tr-TR" sz="2400" b="1" dirty="0">
                <a:solidFill>
                  <a:srgbClr val="7030A0"/>
                </a:solidFill>
              </a:rPr>
              <a:t>ELEKTİK ÇARPMASI-YANGIN</a:t>
            </a:r>
          </a:p>
        </p:txBody>
      </p:sp>
      <p:sp>
        <p:nvSpPr>
          <p:cNvPr id="13" name="29 Metin kutusu"/>
          <p:cNvSpPr txBox="1"/>
          <p:nvPr/>
        </p:nvSpPr>
        <p:spPr>
          <a:xfrm>
            <a:off x="4659204" y="4029534"/>
            <a:ext cx="3913324" cy="461665"/>
          </a:xfrm>
          <a:prstGeom prst="rect">
            <a:avLst/>
          </a:prstGeom>
          <a:noFill/>
        </p:spPr>
        <p:txBody>
          <a:bodyPr wrap="square" rtlCol="0">
            <a:spAutoFit/>
          </a:bodyPr>
          <a:lstStyle/>
          <a:p>
            <a:pPr>
              <a:buFont typeface="Wingdings" pitchFamily="2" charset="2"/>
              <a:buNone/>
            </a:pPr>
            <a:r>
              <a:rPr lang="tr-TR" sz="2400" b="1" dirty="0">
                <a:solidFill>
                  <a:srgbClr val="7030A0"/>
                </a:solidFill>
              </a:rPr>
              <a:t>SAĞLIK BOZULMASI-HİJYEN</a:t>
            </a:r>
          </a:p>
        </p:txBody>
      </p:sp>
      <p:sp>
        <p:nvSpPr>
          <p:cNvPr id="14" name="31 Metin kutusu"/>
          <p:cNvSpPr txBox="1"/>
          <p:nvPr/>
        </p:nvSpPr>
        <p:spPr>
          <a:xfrm>
            <a:off x="4659204" y="4951963"/>
            <a:ext cx="3423768" cy="523220"/>
          </a:xfrm>
          <a:prstGeom prst="rect">
            <a:avLst/>
          </a:prstGeom>
          <a:noFill/>
        </p:spPr>
        <p:txBody>
          <a:bodyPr wrap="square" rtlCol="0">
            <a:spAutoFit/>
          </a:bodyPr>
          <a:lstStyle/>
          <a:p>
            <a:r>
              <a:rPr lang="tr-TR" sz="2800" b="1" dirty="0">
                <a:solidFill>
                  <a:srgbClr val="7030A0"/>
                </a:solidFill>
              </a:rPr>
              <a:t>YANMA VE YANIK</a:t>
            </a:r>
            <a:endParaRPr lang="tr-TR" dirty="0">
              <a:solidFill>
                <a:srgbClr val="7030A0"/>
              </a:solidFill>
            </a:endParaRPr>
          </a:p>
        </p:txBody>
      </p:sp>
      <p:sp>
        <p:nvSpPr>
          <p:cNvPr id="15" name="Sağ Ok 14"/>
          <p:cNvSpPr/>
          <p:nvPr/>
        </p:nvSpPr>
        <p:spPr>
          <a:xfrm>
            <a:off x="3589283" y="2198311"/>
            <a:ext cx="879255"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362200" y="3097787"/>
            <a:ext cx="2098455"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4317779" y="4114172"/>
            <a:ext cx="150759"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a:off x="3438524" y="5060584"/>
            <a:ext cx="879255"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26198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smtClean="0"/>
              <a:t>ANAYASAMIZ (4857 İŞ KANUNU)</a:t>
            </a:r>
            <a:endParaRPr lang="tr-TR" dirty="0"/>
          </a:p>
        </p:txBody>
      </p:sp>
      <p:sp>
        <p:nvSpPr>
          <p:cNvPr id="4" name="Metin kutusu 3"/>
          <p:cNvSpPr txBox="1"/>
          <p:nvPr/>
        </p:nvSpPr>
        <p:spPr>
          <a:xfrm>
            <a:off x="533400" y="1752600"/>
            <a:ext cx="8077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t>Çalışmak herkesin hakkı ve ödevidir.</a:t>
            </a:r>
          </a:p>
        </p:txBody>
      </p:sp>
      <p:sp>
        <p:nvSpPr>
          <p:cNvPr id="5" name="Metin kutusu 4"/>
          <p:cNvSpPr txBox="1"/>
          <p:nvPr/>
        </p:nvSpPr>
        <p:spPr>
          <a:xfrm>
            <a:off x="533400" y="2338968"/>
            <a:ext cx="8077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t>Hiç kimse zorla çalıştırılamaz.</a:t>
            </a:r>
          </a:p>
        </p:txBody>
      </p:sp>
      <p:sp>
        <p:nvSpPr>
          <p:cNvPr id="6" name="Metin kutusu 5"/>
          <p:cNvSpPr txBox="1"/>
          <p:nvPr/>
        </p:nvSpPr>
        <p:spPr>
          <a:xfrm>
            <a:off x="496529" y="2895600"/>
            <a:ext cx="8077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t>Kimse yaşına, cinsiyetine ve gücüne uymayan işlerde çalıştırılamaz.</a:t>
            </a:r>
          </a:p>
        </p:txBody>
      </p:sp>
      <p:sp>
        <p:nvSpPr>
          <p:cNvPr id="7" name="Metin kutusu 6"/>
          <p:cNvSpPr txBox="1"/>
          <p:nvPr/>
        </p:nvSpPr>
        <p:spPr>
          <a:xfrm>
            <a:off x="491613" y="3487439"/>
            <a:ext cx="8077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t>Dinlenmek çalışanların hakkıdır.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947" y="3887549"/>
            <a:ext cx="3810532" cy="2857899"/>
          </a:xfrm>
          <a:prstGeom prst="rect">
            <a:avLst/>
          </a:prstGeom>
        </p:spPr>
      </p:pic>
    </p:spTree>
    <p:extLst>
      <p:ext uri="{BB962C8B-B14F-4D97-AF65-F5344CB8AC3E}">
        <p14:creationId xmlns:p14="http://schemas.microsoft.com/office/powerpoint/2010/main" val="27320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2787" y="152400"/>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Peki Nasıl Çalışmalıyız?</a:t>
            </a:r>
          </a:p>
        </p:txBody>
      </p:sp>
      <p:sp>
        <p:nvSpPr>
          <p:cNvPr id="5" name="Şeritli Sağ Ok 4"/>
          <p:cNvSpPr/>
          <p:nvPr/>
        </p:nvSpPr>
        <p:spPr>
          <a:xfrm>
            <a:off x="565355" y="1194222"/>
            <a:ext cx="1295400" cy="1200329"/>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Metin kutusu 5"/>
          <p:cNvSpPr txBox="1"/>
          <p:nvPr/>
        </p:nvSpPr>
        <p:spPr>
          <a:xfrm>
            <a:off x="1981200" y="1194222"/>
            <a:ext cx="66294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3600" dirty="0"/>
              <a:t>Sağlıklı, fiziksel ve sosyal yönden tam bir iyilik hali içerisinde…</a:t>
            </a:r>
          </a:p>
        </p:txBody>
      </p:sp>
      <p:sp>
        <p:nvSpPr>
          <p:cNvPr id="9" name="Metin kutusu 8"/>
          <p:cNvSpPr txBox="1"/>
          <p:nvPr/>
        </p:nvSpPr>
        <p:spPr>
          <a:xfrm>
            <a:off x="0" y="2667000"/>
            <a:ext cx="9144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a:t>10 Temel Güvenlik Kuralı</a:t>
            </a:r>
          </a:p>
        </p:txBody>
      </p:sp>
      <p:sp>
        <p:nvSpPr>
          <p:cNvPr id="10" name="Metin kutusu 9"/>
          <p:cNvSpPr txBox="1"/>
          <p:nvPr/>
        </p:nvSpPr>
        <p:spPr>
          <a:xfrm>
            <a:off x="260555" y="3352800"/>
            <a:ext cx="1905000" cy="38100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Uyanık ol</a:t>
            </a:r>
          </a:p>
        </p:txBody>
      </p:sp>
      <p:sp>
        <p:nvSpPr>
          <p:cNvPr id="11" name="Metin kutusu 10"/>
          <p:cNvSpPr txBox="1"/>
          <p:nvPr/>
        </p:nvSpPr>
        <p:spPr>
          <a:xfrm>
            <a:off x="2320413" y="3352800"/>
            <a:ext cx="242611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Doğru giysilerini giy</a:t>
            </a:r>
          </a:p>
        </p:txBody>
      </p:sp>
      <p:sp>
        <p:nvSpPr>
          <p:cNvPr id="14" name="Metin kutusu 13"/>
          <p:cNvSpPr txBox="1"/>
          <p:nvPr/>
        </p:nvSpPr>
        <p:spPr>
          <a:xfrm>
            <a:off x="4876800" y="3364468"/>
            <a:ext cx="2133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Doğru alet kullan</a:t>
            </a:r>
          </a:p>
        </p:txBody>
      </p:sp>
      <p:sp>
        <p:nvSpPr>
          <p:cNvPr id="15" name="Metin kutusu 14"/>
          <p:cNvSpPr txBox="1"/>
          <p:nvPr/>
        </p:nvSpPr>
        <p:spPr>
          <a:xfrm>
            <a:off x="260555" y="3962400"/>
            <a:ext cx="303571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Doğru yük kaldırmayı öğren</a:t>
            </a:r>
          </a:p>
        </p:txBody>
      </p:sp>
      <p:sp>
        <p:nvSpPr>
          <p:cNvPr id="16" name="Metin kutusu 15"/>
          <p:cNvSpPr txBox="1"/>
          <p:nvPr/>
        </p:nvSpPr>
        <p:spPr>
          <a:xfrm>
            <a:off x="4554179" y="5222832"/>
            <a:ext cx="207214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sz="2400" dirty="0"/>
              <a:t>Şaka yapma</a:t>
            </a:r>
          </a:p>
        </p:txBody>
      </p:sp>
      <p:sp>
        <p:nvSpPr>
          <p:cNvPr id="17" name="Metin kutusu 16"/>
          <p:cNvSpPr txBox="1"/>
          <p:nvPr/>
        </p:nvSpPr>
        <p:spPr>
          <a:xfrm>
            <a:off x="3533468" y="3962400"/>
            <a:ext cx="152277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Düzenli ol</a:t>
            </a:r>
          </a:p>
        </p:txBody>
      </p:sp>
      <p:sp>
        <p:nvSpPr>
          <p:cNvPr id="18" name="Metin kutusu 17"/>
          <p:cNvSpPr txBox="1"/>
          <p:nvPr/>
        </p:nvSpPr>
        <p:spPr>
          <a:xfrm>
            <a:off x="5295900" y="3962400"/>
            <a:ext cx="152277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Raporla</a:t>
            </a:r>
          </a:p>
        </p:txBody>
      </p:sp>
      <p:sp>
        <p:nvSpPr>
          <p:cNvPr id="19" name="Metin kutusu 18"/>
          <p:cNvSpPr txBox="1"/>
          <p:nvPr/>
        </p:nvSpPr>
        <p:spPr>
          <a:xfrm>
            <a:off x="4019550" y="4572000"/>
            <a:ext cx="17145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İlkyardım bil</a:t>
            </a:r>
          </a:p>
        </p:txBody>
      </p:sp>
      <p:sp>
        <p:nvSpPr>
          <p:cNvPr id="20" name="Metin kutusu 19"/>
          <p:cNvSpPr txBox="1"/>
          <p:nvPr/>
        </p:nvSpPr>
        <p:spPr>
          <a:xfrm>
            <a:off x="260552" y="4572000"/>
            <a:ext cx="347324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dirty="0"/>
              <a:t>İSG Programının arkasında dur</a:t>
            </a:r>
          </a:p>
        </p:txBody>
      </p:sp>
      <p:sp>
        <p:nvSpPr>
          <p:cNvPr id="21" name="Metin kutusu 20"/>
          <p:cNvSpPr txBox="1"/>
          <p:nvPr/>
        </p:nvSpPr>
        <p:spPr>
          <a:xfrm>
            <a:off x="260555" y="5222832"/>
            <a:ext cx="4159045"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tr-TR" sz="2400" dirty="0"/>
              <a:t>İŞİNİ ASLA ŞANSA BIRAKMA</a:t>
            </a:r>
          </a:p>
        </p:txBody>
      </p:sp>
      <p:pic>
        <p:nvPicPr>
          <p:cNvPr id="22" name="Resi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509" y="3352800"/>
            <a:ext cx="2502091" cy="3437386"/>
          </a:xfrm>
          <a:prstGeom prst="rect">
            <a:avLst/>
          </a:prstGeom>
        </p:spPr>
      </p:pic>
    </p:spTree>
    <p:extLst>
      <p:ext uri="{BB962C8B-B14F-4D97-AF65-F5344CB8AC3E}">
        <p14:creationId xmlns:p14="http://schemas.microsoft.com/office/powerpoint/2010/main" val="2511399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533400" y="304800"/>
            <a:ext cx="8229600" cy="8683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İŞ SAĞLIĞI VE GÜVENLİĞİ KANUNU (6331)</a:t>
            </a:r>
          </a:p>
        </p:txBody>
      </p:sp>
      <p:sp>
        <p:nvSpPr>
          <p:cNvPr id="4" name="Metin kutusu 3"/>
          <p:cNvSpPr txBox="1"/>
          <p:nvPr/>
        </p:nvSpPr>
        <p:spPr>
          <a:xfrm>
            <a:off x="685800" y="1447800"/>
            <a:ext cx="80772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lvl="0" indent="-285750">
              <a:buClr>
                <a:schemeClr val="bg1"/>
              </a:buClr>
              <a:buFont typeface="Wingdings" panose="05000000000000000000" pitchFamily="2" charset="2"/>
              <a:buChar char="Ø"/>
            </a:pPr>
            <a:r>
              <a:rPr lang="tr-TR" b="1" dirty="0">
                <a:solidFill>
                  <a:schemeClr val="bg1"/>
                </a:solidFill>
              </a:rPr>
              <a:t>İşveren çalışanların işle ilgili sağlık ve güvenliğini sağlamakla yükümlüdür.</a:t>
            </a:r>
          </a:p>
        </p:txBody>
      </p:sp>
      <p:graphicFrame>
        <p:nvGraphicFramePr>
          <p:cNvPr id="7" name="Diyagram 6"/>
          <p:cNvGraphicFramePr/>
          <p:nvPr>
            <p:extLst>
              <p:ext uri="{D42A27DB-BD31-4B8C-83A1-F6EECF244321}">
                <p14:modId xmlns:p14="http://schemas.microsoft.com/office/powerpoint/2010/main" val="2229911419"/>
              </p:ext>
            </p:extLst>
          </p:nvPr>
        </p:nvGraphicFramePr>
        <p:xfrm>
          <a:off x="1333500" y="2057400"/>
          <a:ext cx="6629400" cy="438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7391400" y="6172200"/>
            <a:ext cx="1524000" cy="4191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t>Madde:4</a:t>
            </a:r>
          </a:p>
        </p:txBody>
      </p:sp>
    </p:spTree>
    <p:extLst>
      <p:ext uri="{BB962C8B-B14F-4D97-AF65-F5344CB8AC3E}">
        <p14:creationId xmlns:p14="http://schemas.microsoft.com/office/powerpoint/2010/main" val="20247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1000" y="228600"/>
            <a:ext cx="84582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000" b="1" dirty="0">
                <a:latin typeface="Arial" panose="020B0604020202020204" pitchFamily="34" charset="0"/>
                <a:cs typeface="Arial" panose="020B0604020202020204" pitchFamily="34" charset="0"/>
              </a:rPr>
              <a:t>Çalışanların işveren tarafından verilecek eğitimler ve talimatlar doğrultusunda yükümlülükleri nelerdir?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53" y="4546080"/>
            <a:ext cx="4516093" cy="1999312"/>
          </a:xfrm>
          <a:prstGeom prst="rect">
            <a:avLst/>
          </a:prstGeom>
        </p:spPr>
      </p:pic>
      <p:sp>
        <p:nvSpPr>
          <p:cNvPr id="6" name="Metin kutusu 5"/>
          <p:cNvSpPr txBox="1"/>
          <p:nvPr/>
        </p:nvSpPr>
        <p:spPr>
          <a:xfrm>
            <a:off x="685800" y="1219200"/>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İşyerinde ki makine, cihaz, araç, gereç, tehlikeli madde, taşıma ekipmanı ve diğer üretim araçlarını kurallara uygun bir şekilde kullanmalıyız.</a:t>
            </a:r>
          </a:p>
        </p:txBody>
      </p:sp>
      <p:sp>
        <p:nvSpPr>
          <p:cNvPr id="8" name="Metin kutusu 7"/>
          <p:cNvSpPr txBox="1"/>
          <p:nvPr/>
        </p:nvSpPr>
        <p:spPr>
          <a:xfrm>
            <a:off x="685800" y="19812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Sağlık ve güvenlik işaretlerine kesinlikle eksiksiz olarak uymalıyız.</a:t>
            </a:r>
          </a:p>
        </p:txBody>
      </p:sp>
      <p:sp>
        <p:nvSpPr>
          <p:cNvPr id="9" name="Metin kutusu 8"/>
          <p:cNvSpPr txBox="1"/>
          <p:nvPr/>
        </p:nvSpPr>
        <p:spPr>
          <a:xfrm>
            <a:off x="685800" y="2461096"/>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Hiçbir şekilde herhangi bir makine yada teçhizatın yerini ve şeklini keyfi olarak çıkarmamalıyız ve yerini değiştirmemeliyiz. </a:t>
            </a:r>
          </a:p>
        </p:txBody>
      </p:sp>
      <p:sp>
        <p:nvSpPr>
          <p:cNvPr id="11" name="Oval 10"/>
          <p:cNvSpPr/>
          <p:nvPr/>
        </p:nvSpPr>
        <p:spPr>
          <a:xfrm>
            <a:off x="7377929" y="6335842"/>
            <a:ext cx="1637404" cy="4191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t>Madde:19</a:t>
            </a:r>
          </a:p>
        </p:txBody>
      </p:sp>
      <p:sp>
        <p:nvSpPr>
          <p:cNvPr id="12" name="Metin kutusu 11"/>
          <p:cNvSpPr txBox="1"/>
          <p:nvPr/>
        </p:nvSpPr>
        <p:spPr>
          <a:xfrm>
            <a:off x="685800" y="32004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Şahsımıza sağlanan kişisel koruyucuları doğru </a:t>
            </a:r>
            <a:r>
              <a:rPr lang="tr-TR" dirty="0" smtClean="0"/>
              <a:t>kullanmalıyız ve korumalıyız.</a:t>
            </a:r>
            <a:endParaRPr lang="tr-TR" dirty="0"/>
          </a:p>
        </p:txBody>
      </p:sp>
      <p:sp>
        <p:nvSpPr>
          <p:cNvPr id="13" name="Metin kutusu 12"/>
          <p:cNvSpPr txBox="1"/>
          <p:nvPr/>
        </p:nvSpPr>
        <p:spPr>
          <a:xfrm>
            <a:off x="692046" y="3711713"/>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Herhangi bir tehlike ile karşılaştığımızda derhal işverene veya çalışan temsilcisine haber vermeliyiz .</a:t>
            </a:r>
          </a:p>
        </p:txBody>
      </p:sp>
    </p:spTree>
    <p:extLst>
      <p:ext uri="{BB962C8B-B14F-4D97-AF65-F5344CB8AC3E}">
        <p14:creationId xmlns:p14="http://schemas.microsoft.com/office/powerpoint/2010/main" val="25345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a:t>Çalışma Süresi ve Ücret</a:t>
            </a:r>
          </a:p>
        </p:txBody>
      </p:sp>
      <p:sp>
        <p:nvSpPr>
          <p:cNvPr id="4" name="Metin kutusu 3"/>
          <p:cNvSpPr txBox="1"/>
          <p:nvPr/>
        </p:nvSpPr>
        <p:spPr>
          <a:xfrm>
            <a:off x="533400" y="2286000"/>
            <a:ext cx="7848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Günde en fazla 7,5 saat</a:t>
            </a:r>
          </a:p>
        </p:txBody>
      </p:sp>
      <p:sp>
        <p:nvSpPr>
          <p:cNvPr id="5" name="Metin kutusu 4"/>
          <p:cNvSpPr txBox="1"/>
          <p:nvPr/>
        </p:nvSpPr>
        <p:spPr>
          <a:xfrm>
            <a:off x="533400" y="2933700"/>
            <a:ext cx="74676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a:t>Günde en fazla 3 saat mesai</a:t>
            </a:r>
          </a:p>
        </p:txBody>
      </p:sp>
      <p:sp>
        <p:nvSpPr>
          <p:cNvPr id="6" name="Metin kutusu 5"/>
          <p:cNvSpPr txBox="1"/>
          <p:nvPr/>
        </p:nvSpPr>
        <p:spPr>
          <a:xfrm>
            <a:off x="533400" y="1676400"/>
            <a:ext cx="81534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Haftada 45 saat</a:t>
            </a:r>
          </a:p>
        </p:txBody>
      </p:sp>
      <p:sp>
        <p:nvSpPr>
          <p:cNvPr id="7" name="Metin kutusu 6"/>
          <p:cNvSpPr txBox="1"/>
          <p:nvPr/>
        </p:nvSpPr>
        <p:spPr>
          <a:xfrm>
            <a:off x="533400" y="3581400"/>
            <a:ext cx="7086600" cy="3810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t>Posta değişiminde 11 saat dinlenme</a:t>
            </a:r>
          </a:p>
        </p:txBody>
      </p:sp>
      <p:sp>
        <p:nvSpPr>
          <p:cNvPr id="10" name="Metin kutusu 9"/>
          <p:cNvSpPr txBox="1"/>
          <p:nvPr/>
        </p:nvSpPr>
        <p:spPr>
          <a:xfrm>
            <a:off x="533400" y="4267200"/>
            <a:ext cx="7848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Fazla çalışma %50</a:t>
            </a:r>
          </a:p>
        </p:txBody>
      </p:sp>
      <p:sp>
        <p:nvSpPr>
          <p:cNvPr id="12" name="Metin kutusu 11"/>
          <p:cNvSpPr txBox="1"/>
          <p:nvPr/>
        </p:nvSpPr>
        <p:spPr>
          <a:xfrm>
            <a:off x="533400" y="4876800"/>
            <a:ext cx="74676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a:t>Fazla sürelerle çalışma %25</a:t>
            </a:r>
          </a:p>
        </p:txBody>
      </p:sp>
    </p:spTree>
    <p:extLst>
      <p:ext uri="{BB962C8B-B14F-4D97-AF65-F5344CB8AC3E}">
        <p14:creationId xmlns:p14="http://schemas.microsoft.com/office/powerpoint/2010/main" val="354887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sz="3200" b="1" dirty="0"/>
              <a:t>Yıllık Ücretli İzin Hakkı ve İzin Süreleri</a:t>
            </a:r>
            <a:endParaRPr lang="tr-TR" sz="3200" dirty="0"/>
          </a:p>
        </p:txBody>
      </p:sp>
      <p:sp>
        <p:nvSpPr>
          <p:cNvPr id="5" name="Metin kutusu 4"/>
          <p:cNvSpPr txBox="1"/>
          <p:nvPr/>
        </p:nvSpPr>
        <p:spPr>
          <a:xfrm>
            <a:off x="762000" y="1676400"/>
            <a:ext cx="7696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dirty="0"/>
              <a:t>Bir yıldan beş yıla kadar (beş yıl dahil) olanlara on dört günden,</a:t>
            </a:r>
          </a:p>
        </p:txBody>
      </p:sp>
      <p:sp>
        <p:nvSpPr>
          <p:cNvPr id="6" name="Metin kutusu 5"/>
          <p:cNvSpPr txBox="1"/>
          <p:nvPr/>
        </p:nvSpPr>
        <p:spPr>
          <a:xfrm>
            <a:off x="762000" y="2198132"/>
            <a:ext cx="7696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dirty="0"/>
              <a:t>Beş yıldan fazla on beş yıldan az olanlara yirmi günden,</a:t>
            </a:r>
          </a:p>
        </p:txBody>
      </p:sp>
      <p:sp>
        <p:nvSpPr>
          <p:cNvPr id="7" name="Dikdörtgen 6"/>
          <p:cNvSpPr/>
          <p:nvPr/>
        </p:nvSpPr>
        <p:spPr>
          <a:xfrm>
            <a:off x="746760" y="2684026"/>
            <a:ext cx="768096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000" dirty="0"/>
              <a:t>On beş yıl (dahil) ve daha fazla olanlara yirmi altı günden,</a:t>
            </a:r>
          </a:p>
        </p:txBody>
      </p:sp>
      <p:sp>
        <p:nvSpPr>
          <p:cNvPr id="8" name="Dikdörtgen 7"/>
          <p:cNvSpPr/>
          <p:nvPr/>
        </p:nvSpPr>
        <p:spPr>
          <a:xfrm>
            <a:off x="746760" y="3226356"/>
            <a:ext cx="76809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b="1" dirty="0"/>
              <a:t>AZ OLAMAZ</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163" y="3886200"/>
            <a:ext cx="4215873" cy="2539683"/>
          </a:xfrm>
          <a:prstGeom prst="rect">
            <a:avLst/>
          </a:prstGeom>
          <a:ln>
            <a:noFill/>
          </a:ln>
          <a:effectLst>
            <a:softEdge rad="112500"/>
          </a:effectLst>
        </p:spPr>
      </p:pic>
    </p:spTree>
    <p:extLst>
      <p:ext uri="{BB962C8B-B14F-4D97-AF65-F5344CB8AC3E}">
        <p14:creationId xmlns:p14="http://schemas.microsoft.com/office/powerpoint/2010/main" val="421625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a:t>FESİH</a:t>
            </a:r>
          </a:p>
        </p:txBody>
      </p:sp>
      <p:sp>
        <p:nvSpPr>
          <p:cNvPr id="4" name="Metin kutusu 3"/>
          <p:cNvSpPr txBox="1"/>
          <p:nvPr/>
        </p:nvSpPr>
        <p:spPr>
          <a:xfrm>
            <a:off x="685800" y="160020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6 Aydan az ise;</a:t>
            </a:r>
          </a:p>
        </p:txBody>
      </p:sp>
      <p:sp>
        <p:nvSpPr>
          <p:cNvPr id="5" name="Metin kutusu 4"/>
          <p:cNvSpPr txBox="1"/>
          <p:nvPr/>
        </p:nvSpPr>
        <p:spPr>
          <a:xfrm>
            <a:off x="685800" y="223397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6 Aydan 1.5 yıla kadar;</a:t>
            </a:r>
          </a:p>
        </p:txBody>
      </p:sp>
      <p:sp>
        <p:nvSpPr>
          <p:cNvPr id="6" name="Metin kutusu 5"/>
          <p:cNvSpPr txBox="1"/>
          <p:nvPr/>
        </p:nvSpPr>
        <p:spPr>
          <a:xfrm>
            <a:off x="685800" y="290715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1.5 yıldan 3 yıla kadar;</a:t>
            </a:r>
          </a:p>
        </p:txBody>
      </p:sp>
      <p:sp>
        <p:nvSpPr>
          <p:cNvPr id="7" name="Metin kutusu 6"/>
          <p:cNvSpPr txBox="1"/>
          <p:nvPr/>
        </p:nvSpPr>
        <p:spPr>
          <a:xfrm>
            <a:off x="685800" y="356771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3 yıldan fazla ise;</a:t>
            </a:r>
          </a:p>
        </p:txBody>
      </p:sp>
      <p:sp>
        <p:nvSpPr>
          <p:cNvPr id="9" name="Metin kutusu 8"/>
          <p:cNvSpPr txBox="1"/>
          <p:nvPr/>
        </p:nvSpPr>
        <p:spPr>
          <a:xfrm>
            <a:off x="5273040" y="1640532"/>
            <a:ext cx="31242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000" b="1" dirty="0"/>
              <a:t>2 Hafta</a:t>
            </a:r>
          </a:p>
        </p:txBody>
      </p:sp>
      <p:sp>
        <p:nvSpPr>
          <p:cNvPr id="10" name="Metin kutusu 9"/>
          <p:cNvSpPr txBox="1"/>
          <p:nvPr/>
        </p:nvSpPr>
        <p:spPr>
          <a:xfrm>
            <a:off x="5273040" y="2264747"/>
            <a:ext cx="31242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b="1" dirty="0"/>
              <a:t>4 Hafta</a:t>
            </a:r>
          </a:p>
        </p:txBody>
      </p:sp>
      <p:sp>
        <p:nvSpPr>
          <p:cNvPr id="11" name="Metin kutusu 10"/>
          <p:cNvSpPr txBox="1"/>
          <p:nvPr/>
        </p:nvSpPr>
        <p:spPr>
          <a:xfrm>
            <a:off x="5273040" y="2937927"/>
            <a:ext cx="31242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sz="2000" b="1" dirty="0"/>
              <a:t>6 Hafta</a:t>
            </a:r>
          </a:p>
        </p:txBody>
      </p:sp>
      <p:sp>
        <p:nvSpPr>
          <p:cNvPr id="12" name="Metin kutusu 11"/>
          <p:cNvSpPr txBox="1"/>
          <p:nvPr/>
        </p:nvSpPr>
        <p:spPr>
          <a:xfrm>
            <a:off x="5273040" y="3598487"/>
            <a:ext cx="31242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000" b="1" dirty="0"/>
              <a:t>8 Hafta</a:t>
            </a: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4123672"/>
            <a:ext cx="3482340" cy="2611755"/>
          </a:xfrm>
          <a:prstGeom prst="ellipse">
            <a:avLst/>
          </a:prstGeom>
          <a:ln>
            <a:noFill/>
          </a:ln>
          <a:effectLst>
            <a:softEdge rad="112500"/>
          </a:effectLst>
        </p:spPr>
      </p:pic>
    </p:spTree>
    <p:extLst>
      <p:ext uri="{BB962C8B-B14F-4D97-AF65-F5344CB8AC3E}">
        <p14:creationId xmlns:p14="http://schemas.microsoft.com/office/powerpoint/2010/main" val="273454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04800" y="380999"/>
            <a:ext cx="54102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buFont typeface="Wingdings" panose="05000000000000000000" pitchFamily="2" charset="2"/>
              <a:buChar char="Ø"/>
            </a:pPr>
            <a:r>
              <a:rPr lang="tr-TR" sz="2000" b="1" dirty="0">
                <a:solidFill>
                  <a:schemeClr val="bg1"/>
                </a:solidFill>
                <a:latin typeface="Arial" panose="020B0604020202020204" pitchFamily="34" charset="0"/>
                <a:cs typeface="Arial" panose="020B0604020202020204" pitchFamily="34" charset="0"/>
              </a:rPr>
              <a:t>Çalışan, ciddi ve yakın tehlikeyle karşı karşıya kaldığında çalışmaktan kaçınma hakkını kullanabilecek.</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072" y="380999"/>
            <a:ext cx="2933700" cy="2111458"/>
          </a:xfrm>
          <a:prstGeom prst="rect">
            <a:avLst/>
          </a:prstGeom>
        </p:spPr>
      </p:pic>
      <p:sp>
        <p:nvSpPr>
          <p:cNvPr id="7" name="Metin kutusu 6"/>
          <p:cNvSpPr txBox="1"/>
          <p:nvPr/>
        </p:nvSpPr>
        <p:spPr>
          <a:xfrm>
            <a:off x="304800" y="1569127"/>
            <a:ext cx="54102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lvl="0" indent="-342900">
              <a:buFont typeface="Wingdings" panose="05000000000000000000" pitchFamily="2" charset="2"/>
              <a:buChar char="Ø"/>
            </a:pPr>
            <a:r>
              <a:rPr lang="tr-TR" b="1" dirty="0">
                <a:solidFill>
                  <a:schemeClr val="bg1"/>
                </a:solidFill>
                <a:latin typeface="Arial" panose="020B0604020202020204" pitchFamily="34" charset="0"/>
                <a:cs typeface="Arial" panose="020B0604020202020204" pitchFamily="34" charset="0"/>
              </a:rPr>
              <a:t>Çalışanlar iş yerindeki iş sağlığı ve güvenliği faaliyetlerine aktif olarak katılım sağlamalıdırlar.</a:t>
            </a:r>
          </a:p>
        </p:txBody>
      </p:sp>
      <p:sp>
        <p:nvSpPr>
          <p:cNvPr id="8" name="Metin kutusu 7"/>
          <p:cNvSpPr txBox="1"/>
          <p:nvPr/>
        </p:nvSpPr>
        <p:spPr>
          <a:xfrm>
            <a:off x="304800" y="2819400"/>
            <a:ext cx="861497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anose="05000000000000000000" pitchFamily="2" charset="2"/>
              <a:buChar char="Ø"/>
            </a:pPr>
            <a:r>
              <a:rPr lang="tr-TR" sz="2000" b="1" dirty="0">
                <a:latin typeface="Arial" panose="020B0604020202020204" pitchFamily="34" charset="0"/>
                <a:cs typeface="Arial" panose="020B0604020202020204" pitchFamily="34" charset="0"/>
              </a:rPr>
              <a:t>Herhangi bir tehlike hissettiği durumda bile derhal işverene ve ya işyeri temsilcisine haber vermelidir.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01"/>
            <a:ext cx="9144000" cy="3124200"/>
          </a:xfrm>
          <a:prstGeom prst="rect">
            <a:avLst/>
          </a:prstGeom>
        </p:spPr>
      </p:pic>
    </p:spTree>
    <p:extLst>
      <p:ext uri="{BB962C8B-B14F-4D97-AF65-F5344CB8AC3E}">
        <p14:creationId xmlns:p14="http://schemas.microsoft.com/office/powerpoint/2010/main" val="61065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68362"/>
          </a:xfrm>
        </p:spPr>
        <p:style>
          <a:lnRef idx="0">
            <a:schemeClr val="accent2"/>
          </a:lnRef>
          <a:fillRef idx="3">
            <a:schemeClr val="accent2"/>
          </a:fillRef>
          <a:effectRef idx="3">
            <a:schemeClr val="accent2"/>
          </a:effectRef>
          <a:fontRef idx="minor">
            <a:schemeClr val="lt1"/>
          </a:fontRef>
        </p:style>
        <p:txBody>
          <a:bodyPr/>
          <a:lstStyle/>
          <a:p>
            <a:r>
              <a:rPr lang="tr-TR" dirty="0"/>
              <a:t>KAZA NEDİR?</a:t>
            </a:r>
          </a:p>
        </p:txBody>
      </p:sp>
      <p:sp>
        <p:nvSpPr>
          <p:cNvPr id="4" name="Metin kutusu 3"/>
          <p:cNvSpPr txBox="1"/>
          <p:nvPr/>
        </p:nvSpPr>
        <p:spPr>
          <a:xfrm>
            <a:off x="457200" y="1371600"/>
            <a:ext cx="8077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tr-TR" b="1" dirty="0">
                <a:solidFill>
                  <a:schemeClr val="tx1">
                    <a:lumMod val="95000"/>
                    <a:lumOff val="5000"/>
                  </a:schemeClr>
                </a:solidFill>
                <a:latin typeface="Arial" panose="020B0604020202020204" pitchFamily="34" charset="0"/>
                <a:cs typeface="Arial" panose="020B0604020202020204" pitchFamily="34" charset="0"/>
              </a:rPr>
              <a:t>Önceden Planlanmayan</a:t>
            </a:r>
          </a:p>
        </p:txBody>
      </p:sp>
      <p:sp>
        <p:nvSpPr>
          <p:cNvPr id="5" name="Metin kutusu 4"/>
          <p:cNvSpPr txBox="1"/>
          <p:nvPr/>
        </p:nvSpPr>
        <p:spPr>
          <a:xfrm>
            <a:off x="469692" y="1893332"/>
            <a:ext cx="760750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tr-TR" b="1" dirty="0">
                <a:solidFill>
                  <a:schemeClr val="tx1">
                    <a:lumMod val="95000"/>
                    <a:lumOff val="5000"/>
                  </a:schemeClr>
                </a:solidFill>
                <a:latin typeface="Arial" panose="020B0604020202020204" pitchFamily="34" charset="0"/>
                <a:cs typeface="Arial" panose="020B0604020202020204" pitchFamily="34" charset="0"/>
              </a:rPr>
              <a:t>Bilinmeyen</a:t>
            </a:r>
          </a:p>
        </p:txBody>
      </p:sp>
      <p:sp>
        <p:nvSpPr>
          <p:cNvPr id="6" name="Metin kutusu 5"/>
          <p:cNvSpPr txBox="1"/>
          <p:nvPr/>
        </p:nvSpPr>
        <p:spPr>
          <a:xfrm>
            <a:off x="469692" y="2415064"/>
            <a:ext cx="707410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tr-TR" b="1" dirty="0">
                <a:solidFill>
                  <a:schemeClr val="tx1">
                    <a:lumMod val="95000"/>
                    <a:lumOff val="5000"/>
                  </a:schemeClr>
                </a:solidFill>
                <a:latin typeface="Arial" panose="020B0604020202020204" pitchFamily="34" charset="0"/>
                <a:cs typeface="Arial" panose="020B0604020202020204" pitchFamily="34" charset="0"/>
              </a:rPr>
              <a:t>Kontrol dışına çıkan</a:t>
            </a:r>
          </a:p>
        </p:txBody>
      </p:sp>
      <p:sp>
        <p:nvSpPr>
          <p:cNvPr id="7" name="Metin kutusu 6"/>
          <p:cNvSpPr txBox="1"/>
          <p:nvPr/>
        </p:nvSpPr>
        <p:spPr>
          <a:xfrm>
            <a:off x="469692" y="2936796"/>
            <a:ext cx="654070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tr-TR" b="1" dirty="0">
                <a:solidFill>
                  <a:schemeClr val="tx1">
                    <a:lumMod val="95000"/>
                    <a:lumOff val="5000"/>
                  </a:schemeClr>
                </a:solidFill>
                <a:latin typeface="Arial" panose="020B0604020202020204" pitchFamily="34" charset="0"/>
                <a:cs typeface="Arial" panose="020B0604020202020204" pitchFamily="34" charset="0"/>
              </a:rPr>
              <a:t>Zarar verebilecek niteliği bulunan</a:t>
            </a:r>
          </a:p>
        </p:txBody>
      </p:sp>
      <p:sp>
        <p:nvSpPr>
          <p:cNvPr id="8" name="Metin kutusu 7"/>
          <p:cNvSpPr txBox="1"/>
          <p:nvPr/>
        </p:nvSpPr>
        <p:spPr>
          <a:xfrm>
            <a:off x="455951" y="3514289"/>
            <a:ext cx="6019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tr-TR" b="1" dirty="0">
                <a:solidFill>
                  <a:schemeClr val="tx1">
                    <a:lumMod val="95000"/>
                    <a:lumOff val="5000"/>
                  </a:schemeClr>
                </a:solidFill>
                <a:latin typeface="Arial" panose="020B0604020202020204" pitchFamily="34" charset="0"/>
                <a:cs typeface="Arial" panose="020B0604020202020204" pitchFamily="34" charset="0"/>
              </a:rPr>
              <a:t>Her türlü olaya KAZA denir.</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273" y="4112221"/>
            <a:ext cx="3092346" cy="2580606"/>
          </a:xfrm>
          <a:prstGeom prst="rect">
            <a:avLst/>
          </a:prstGeom>
        </p:spPr>
      </p:pic>
    </p:spTree>
    <p:extLst>
      <p:ext uri="{BB962C8B-B14F-4D97-AF65-F5344CB8AC3E}">
        <p14:creationId xmlns:p14="http://schemas.microsoft.com/office/powerpoint/2010/main" val="228141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Metin kutusu 8"/>
          <p:cNvSpPr txBox="1"/>
          <p:nvPr/>
        </p:nvSpPr>
        <p:spPr>
          <a:xfrm>
            <a:off x="3319600" y="5135335"/>
            <a:ext cx="4826726" cy="300082"/>
          </a:xfrm>
          <a:prstGeom prst="rect">
            <a:avLst/>
          </a:prstGeom>
          <a:noFill/>
        </p:spPr>
        <p:txBody>
          <a:bodyPr wrap="square" rtlCol="0">
            <a:spAutoFit/>
          </a:bodyPr>
          <a:lstStyle/>
          <a:p>
            <a:r>
              <a:rPr lang="tr-TR" sz="1350" dirty="0">
                <a:solidFill>
                  <a:schemeClr val="bg1"/>
                </a:solidFill>
              </a:rPr>
              <a:t>İŞ SAĞLIĞI VE GÜVENLİĞİ BİRİMİ</a:t>
            </a:r>
          </a:p>
        </p:txBody>
      </p:sp>
      <p:sp>
        <p:nvSpPr>
          <p:cNvPr id="7" name="Metin kutusu 6"/>
          <p:cNvSpPr txBox="1"/>
          <p:nvPr/>
        </p:nvSpPr>
        <p:spPr>
          <a:xfrm>
            <a:off x="2923874" y="2564904"/>
            <a:ext cx="2971800" cy="623248"/>
          </a:xfrm>
          <a:prstGeom prst="rect">
            <a:avLst/>
          </a:prstGeom>
          <a:noFill/>
        </p:spPr>
        <p:txBody>
          <a:bodyPr wrap="square" rtlCol="0">
            <a:spAutoFit/>
          </a:bodyPr>
          <a:lstStyle/>
          <a:p>
            <a:r>
              <a:rPr lang="tr-TR" sz="2250" dirty="0">
                <a:solidFill>
                  <a:srgbClr val="681D44"/>
                </a:solidFill>
              </a:rPr>
              <a:t>MERYEM </a:t>
            </a:r>
            <a:r>
              <a:rPr lang="tr-TR" sz="2250" dirty="0" smtClean="0">
                <a:solidFill>
                  <a:srgbClr val="681D44"/>
                </a:solidFill>
              </a:rPr>
              <a:t>KÜÇÜK</a:t>
            </a:r>
          </a:p>
          <a:p>
            <a:r>
              <a:rPr lang="tr-TR" sz="1200" b="1" dirty="0" smtClean="0">
                <a:solidFill>
                  <a:srgbClr val="681D44"/>
                </a:solidFill>
              </a:rPr>
              <a:t> İSG </a:t>
            </a:r>
            <a:r>
              <a:rPr lang="tr-TR" sz="1200" b="1" dirty="0">
                <a:solidFill>
                  <a:srgbClr val="681D44"/>
                </a:solidFill>
              </a:rPr>
              <a:t>UZMANI</a:t>
            </a:r>
          </a:p>
        </p:txBody>
      </p:sp>
      <p:sp>
        <p:nvSpPr>
          <p:cNvPr id="5" name="Metin kutusu 4"/>
          <p:cNvSpPr txBox="1"/>
          <p:nvPr/>
        </p:nvSpPr>
        <p:spPr>
          <a:xfrm>
            <a:off x="381000" y="1000942"/>
            <a:ext cx="4267200" cy="1569660"/>
          </a:xfrm>
          <a:prstGeom prst="rect">
            <a:avLst/>
          </a:prstGeom>
          <a:noFill/>
        </p:spPr>
        <p:txBody>
          <a:bodyPr wrap="square" rtlCol="0">
            <a:spAutoFit/>
          </a:bodyPr>
          <a:lstStyle/>
          <a:p>
            <a:r>
              <a:rPr lang="tr-TR" sz="3200" b="1" dirty="0" smtClean="0">
                <a:solidFill>
                  <a:srgbClr val="681D44"/>
                </a:solidFill>
              </a:rPr>
              <a:t>İŞ SAĞLIĞI VE GÜVENLİĞİ TEMEL EĞİTİMİ  </a:t>
            </a:r>
            <a:endParaRPr lang="tr-TR" sz="3200" b="1" dirty="0">
              <a:solidFill>
                <a:srgbClr val="681D44"/>
              </a:solidFill>
            </a:endParaRPr>
          </a:p>
        </p:txBody>
      </p:sp>
    </p:spTree>
    <p:extLst>
      <p:ext uri="{BB962C8B-B14F-4D97-AF65-F5344CB8AC3E}">
        <p14:creationId xmlns:p14="http://schemas.microsoft.com/office/powerpoint/2010/main" val="2524586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68362"/>
          </a:xfrm>
        </p:spPr>
        <p:style>
          <a:lnRef idx="0">
            <a:schemeClr val="accent1"/>
          </a:lnRef>
          <a:fillRef idx="3">
            <a:schemeClr val="accent1"/>
          </a:fillRef>
          <a:effectRef idx="3">
            <a:schemeClr val="accent1"/>
          </a:effectRef>
          <a:fontRef idx="minor">
            <a:schemeClr val="lt1"/>
          </a:fontRef>
        </p:style>
        <p:txBody>
          <a:bodyPr>
            <a:noAutofit/>
          </a:bodyPr>
          <a:lstStyle/>
          <a:p>
            <a:r>
              <a:rPr lang="tr-TR" sz="3200" dirty="0"/>
              <a:t>HANGİ OLAYLAR İŞ KAZASI KAPSAMINA GİRER</a:t>
            </a:r>
          </a:p>
        </p:txBody>
      </p:sp>
      <p:sp>
        <p:nvSpPr>
          <p:cNvPr id="3" name="Metin kutusu 2"/>
          <p:cNvSpPr txBox="1"/>
          <p:nvPr/>
        </p:nvSpPr>
        <p:spPr>
          <a:xfrm>
            <a:off x="457200" y="1295400"/>
            <a:ext cx="8229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latin typeface="Arial" panose="020B0604020202020204" pitchFamily="34" charset="0"/>
                <a:cs typeface="Arial" panose="020B0604020202020204" pitchFamily="34" charset="0"/>
              </a:rPr>
              <a:t>5510 sayılı Sosyal Sigortalar ve Genel Sağlık Sigortası Kanunu’nun 13.maddesine göre</a:t>
            </a:r>
          </a:p>
        </p:txBody>
      </p:sp>
      <p:graphicFrame>
        <p:nvGraphicFramePr>
          <p:cNvPr id="4" name="Nesne 3"/>
          <p:cNvGraphicFramePr>
            <a:graphicFrameLocks/>
          </p:cNvGraphicFramePr>
          <p:nvPr>
            <p:extLst>
              <p:ext uri="{D42A27DB-BD31-4B8C-83A1-F6EECF244321}">
                <p14:modId xmlns:p14="http://schemas.microsoft.com/office/powerpoint/2010/main" val="559705083"/>
              </p:ext>
            </p:extLst>
          </p:nvPr>
        </p:nvGraphicFramePr>
        <p:xfrm>
          <a:off x="1464468" y="2057400"/>
          <a:ext cx="6215063" cy="3365500"/>
        </p:xfrm>
        <a:graphic>
          <a:graphicData uri="http://schemas.openxmlformats.org/presentationml/2006/ole">
            <mc:AlternateContent xmlns:mc="http://schemas.openxmlformats.org/markup-compatibility/2006">
              <mc:Choice xmlns:v="urn:schemas-microsoft-com:vml" Requires="v">
                <p:oleObj spid="_x0000_s1112" name="Clip" r:id="rId4" imgW="2146300" imgH="1751013" progId="">
                  <p:embed/>
                </p:oleObj>
              </mc:Choice>
              <mc:Fallback>
                <p:oleObj name="Clip" r:id="rId4" imgW="2146300" imgH="1751013"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468" y="2057400"/>
                        <a:ext cx="6215063" cy="3365500"/>
                      </a:xfrm>
                      <a:prstGeom prst="rect">
                        <a:avLst/>
                      </a:prstGeom>
                      <a:noFill/>
                      <a:ln>
                        <a:noFill/>
                      </a:ln>
                      <a:effectLst>
                        <a:outerShdw dist="107763" dir="2700000" algn="ctr" rotWithShape="0">
                          <a:srgbClr val="CBCB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Metin kutusu 8"/>
          <p:cNvSpPr txBox="1"/>
          <p:nvPr/>
        </p:nvSpPr>
        <p:spPr>
          <a:xfrm>
            <a:off x="457200" y="6072205"/>
            <a:ext cx="8229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tr-TR" sz="2800" dirty="0"/>
              <a:t>S</a:t>
            </a:r>
            <a:r>
              <a:rPr lang="tr-TR" sz="3200" dirty="0"/>
              <a:t>igortalının iş yerinde bulunduğu sırada,</a:t>
            </a:r>
          </a:p>
        </p:txBody>
      </p:sp>
    </p:spTree>
    <p:extLst>
      <p:ext uri="{BB962C8B-B14F-4D97-AF65-F5344CB8AC3E}">
        <p14:creationId xmlns:p14="http://schemas.microsoft.com/office/powerpoint/2010/main" val="40645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68362"/>
          </a:xfrm>
        </p:spPr>
        <p:style>
          <a:lnRef idx="0">
            <a:schemeClr val="accent1"/>
          </a:lnRef>
          <a:fillRef idx="3">
            <a:schemeClr val="accent1"/>
          </a:fillRef>
          <a:effectRef idx="3">
            <a:schemeClr val="accent1"/>
          </a:effectRef>
          <a:fontRef idx="minor">
            <a:schemeClr val="lt1"/>
          </a:fontRef>
        </p:style>
        <p:txBody>
          <a:bodyPr>
            <a:noAutofit/>
          </a:bodyPr>
          <a:lstStyle/>
          <a:p>
            <a:r>
              <a:rPr lang="tr-TR" sz="3200" dirty="0"/>
              <a:t>HANGİ OLAYLAR İŞ KAZASI KAPSAMINA GİRER</a:t>
            </a:r>
          </a:p>
        </p:txBody>
      </p:sp>
      <p:graphicFrame>
        <p:nvGraphicFramePr>
          <p:cNvPr id="5" name="Nesne 4"/>
          <p:cNvGraphicFramePr>
            <a:graphicFrameLocks/>
          </p:cNvGraphicFramePr>
          <p:nvPr>
            <p:extLst>
              <p:ext uri="{D42A27DB-BD31-4B8C-83A1-F6EECF244321}">
                <p14:modId xmlns:p14="http://schemas.microsoft.com/office/powerpoint/2010/main" val="1773559061"/>
              </p:ext>
            </p:extLst>
          </p:nvPr>
        </p:nvGraphicFramePr>
        <p:xfrm>
          <a:off x="1066800" y="1295400"/>
          <a:ext cx="7143750" cy="3357563"/>
        </p:xfrm>
        <a:graphic>
          <a:graphicData uri="http://schemas.openxmlformats.org/presentationml/2006/ole">
            <mc:AlternateContent xmlns:mc="http://schemas.openxmlformats.org/markup-compatibility/2006">
              <mc:Choice xmlns:v="urn:schemas-microsoft-com:vml" Requires="v">
                <p:oleObj spid="_x0000_s2136" name="Clip" r:id="rId4" imgW="3657600" imgH="3089265" progId="">
                  <p:embed/>
                </p:oleObj>
              </mc:Choice>
              <mc:Fallback>
                <p:oleObj name="Clip" r:id="rId4" imgW="3657600" imgH="308926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7143750" cy="33575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Metin kutusu 6"/>
          <p:cNvSpPr txBox="1"/>
          <p:nvPr/>
        </p:nvSpPr>
        <p:spPr>
          <a:xfrm>
            <a:off x="683172" y="5056542"/>
            <a:ext cx="8229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tr-TR" sz="2400" dirty="0"/>
              <a:t>İşveren tarafından yürütülmekte olan iş nedeniyle veya görevi nedeniyle, görevli olarak iş yeri dışında başka bir yere gönderilmesi nedeniyle asıl işini yapmaksızın geçen zamanlarda</a:t>
            </a:r>
          </a:p>
        </p:txBody>
      </p:sp>
    </p:spTree>
    <p:extLst>
      <p:ext uri="{BB962C8B-B14F-4D97-AF65-F5344CB8AC3E}">
        <p14:creationId xmlns:p14="http://schemas.microsoft.com/office/powerpoint/2010/main" val="98867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868362"/>
          </a:xfrm>
        </p:spPr>
        <p:style>
          <a:lnRef idx="0">
            <a:schemeClr val="accent1"/>
          </a:lnRef>
          <a:fillRef idx="3">
            <a:schemeClr val="accent1"/>
          </a:fillRef>
          <a:effectRef idx="3">
            <a:schemeClr val="accent1"/>
          </a:effectRef>
          <a:fontRef idx="minor">
            <a:schemeClr val="lt1"/>
          </a:fontRef>
        </p:style>
        <p:txBody>
          <a:bodyPr>
            <a:noAutofit/>
          </a:bodyPr>
          <a:lstStyle/>
          <a:p>
            <a:r>
              <a:rPr lang="tr-TR" sz="3200" dirty="0"/>
              <a:t>HANGİ OLAYLAR İŞ KAZASI KAPSAMINA GİRER</a:t>
            </a:r>
          </a:p>
        </p:txBody>
      </p:sp>
      <p:sp>
        <p:nvSpPr>
          <p:cNvPr id="214" name="Metin kutusu 15"/>
          <p:cNvSpPr txBox="1">
            <a:spLocks noGrp="1"/>
          </p:cNvSpPr>
          <p:nvPr>
            <p:ph idx="1"/>
          </p:nvPr>
        </p:nvSpPr>
        <p:spPr>
          <a:xfrm>
            <a:off x="500034" y="5572140"/>
            <a:ext cx="8229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tr-TR" dirty="0"/>
              <a:t>Emziren kadın sigortalının, çocuğuna süt vermek için ayrılan zamanlarda,</a:t>
            </a:r>
          </a:p>
        </p:txBody>
      </p:sp>
      <p:grpSp>
        <p:nvGrpSpPr>
          <p:cNvPr id="5" name="Group 4"/>
          <p:cNvGrpSpPr>
            <a:grpSpLocks/>
          </p:cNvGrpSpPr>
          <p:nvPr/>
        </p:nvGrpSpPr>
        <p:grpSpPr bwMode="auto">
          <a:xfrm>
            <a:off x="838200" y="1317152"/>
            <a:ext cx="7333798" cy="3788247"/>
            <a:chOff x="1533" y="1666"/>
            <a:chExt cx="2646" cy="1703"/>
          </a:xfrm>
        </p:grpSpPr>
        <p:sp>
          <p:nvSpPr>
            <p:cNvPr id="6" name="Freeform 5"/>
            <p:cNvSpPr>
              <a:spLocks/>
            </p:cNvSpPr>
            <p:nvPr/>
          </p:nvSpPr>
          <p:spPr bwMode="auto">
            <a:xfrm>
              <a:off x="1705" y="2008"/>
              <a:ext cx="324" cy="772"/>
            </a:xfrm>
            <a:custGeom>
              <a:avLst/>
              <a:gdLst>
                <a:gd name="T0" fmla="*/ 76 w 324"/>
                <a:gd name="T1" fmla="*/ 57 h 772"/>
                <a:gd name="T2" fmla="*/ 82 w 324"/>
                <a:gd name="T3" fmla="*/ 48 h 772"/>
                <a:gd name="T4" fmla="*/ 86 w 324"/>
                <a:gd name="T5" fmla="*/ 39 h 772"/>
                <a:gd name="T6" fmla="*/ 92 w 324"/>
                <a:gd name="T7" fmla="*/ 30 h 772"/>
                <a:gd name="T8" fmla="*/ 98 w 324"/>
                <a:gd name="T9" fmla="*/ 23 h 772"/>
                <a:gd name="T10" fmla="*/ 105 w 324"/>
                <a:gd name="T11" fmla="*/ 17 h 772"/>
                <a:gd name="T12" fmla="*/ 112 w 324"/>
                <a:gd name="T13" fmla="*/ 10 h 772"/>
                <a:gd name="T14" fmla="*/ 118 w 324"/>
                <a:gd name="T15" fmla="*/ 6 h 772"/>
                <a:gd name="T16" fmla="*/ 124 w 324"/>
                <a:gd name="T17" fmla="*/ 2 h 772"/>
                <a:gd name="T18" fmla="*/ 128 w 324"/>
                <a:gd name="T19" fmla="*/ 1 h 772"/>
                <a:gd name="T20" fmla="*/ 134 w 324"/>
                <a:gd name="T21" fmla="*/ 0 h 772"/>
                <a:gd name="T22" fmla="*/ 140 w 324"/>
                <a:gd name="T23" fmla="*/ 0 h 772"/>
                <a:gd name="T24" fmla="*/ 147 w 324"/>
                <a:gd name="T25" fmla="*/ 0 h 772"/>
                <a:gd name="T26" fmla="*/ 153 w 324"/>
                <a:gd name="T27" fmla="*/ 1 h 772"/>
                <a:gd name="T28" fmla="*/ 158 w 324"/>
                <a:gd name="T29" fmla="*/ 4 h 772"/>
                <a:gd name="T30" fmla="*/ 165 w 324"/>
                <a:gd name="T31" fmla="*/ 11 h 772"/>
                <a:gd name="T32" fmla="*/ 168 w 324"/>
                <a:gd name="T33" fmla="*/ 15 h 772"/>
                <a:gd name="T34" fmla="*/ 171 w 324"/>
                <a:gd name="T35" fmla="*/ 19 h 772"/>
                <a:gd name="T36" fmla="*/ 178 w 324"/>
                <a:gd name="T37" fmla="*/ 26 h 772"/>
                <a:gd name="T38" fmla="*/ 183 w 324"/>
                <a:gd name="T39" fmla="*/ 33 h 772"/>
                <a:gd name="T40" fmla="*/ 189 w 324"/>
                <a:gd name="T41" fmla="*/ 40 h 772"/>
                <a:gd name="T42" fmla="*/ 196 w 324"/>
                <a:gd name="T43" fmla="*/ 46 h 772"/>
                <a:gd name="T44" fmla="*/ 202 w 324"/>
                <a:gd name="T45" fmla="*/ 47 h 772"/>
                <a:gd name="T46" fmla="*/ 208 w 324"/>
                <a:gd name="T47" fmla="*/ 48 h 772"/>
                <a:gd name="T48" fmla="*/ 214 w 324"/>
                <a:gd name="T49" fmla="*/ 47 h 772"/>
                <a:gd name="T50" fmla="*/ 219 w 324"/>
                <a:gd name="T51" fmla="*/ 46 h 772"/>
                <a:gd name="T52" fmla="*/ 228 w 324"/>
                <a:gd name="T53" fmla="*/ 40 h 772"/>
                <a:gd name="T54" fmla="*/ 245 w 324"/>
                <a:gd name="T55" fmla="*/ 30 h 772"/>
                <a:gd name="T56" fmla="*/ 254 w 324"/>
                <a:gd name="T57" fmla="*/ 25 h 772"/>
                <a:gd name="T58" fmla="*/ 259 w 324"/>
                <a:gd name="T59" fmla="*/ 25 h 772"/>
                <a:gd name="T60" fmla="*/ 264 w 324"/>
                <a:gd name="T61" fmla="*/ 24 h 772"/>
                <a:gd name="T62" fmla="*/ 268 w 324"/>
                <a:gd name="T63" fmla="*/ 25 h 772"/>
                <a:gd name="T64" fmla="*/ 272 w 324"/>
                <a:gd name="T65" fmla="*/ 26 h 772"/>
                <a:gd name="T66" fmla="*/ 278 w 324"/>
                <a:gd name="T67" fmla="*/ 33 h 772"/>
                <a:gd name="T68" fmla="*/ 277 w 324"/>
                <a:gd name="T69" fmla="*/ 37 h 772"/>
                <a:gd name="T70" fmla="*/ 277 w 324"/>
                <a:gd name="T71" fmla="*/ 42 h 772"/>
                <a:gd name="T72" fmla="*/ 276 w 324"/>
                <a:gd name="T73" fmla="*/ 46 h 772"/>
                <a:gd name="T74" fmla="*/ 274 w 324"/>
                <a:gd name="T75" fmla="*/ 49 h 772"/>
                <a:gd name="T76" fmla="*/ 231 w 324"/>
                <a:gd name="T77" fmla="*/ 130 h 772"/>
                <a:gd name="T78" fmla="*/ 218 w 324"/>
                <a:gd name="T79" fmla="*/ 155 h 772"/>
                <a:gd name="T80" fmla="*/ 214 w 324"/>
                <a:gd name="T81" fmla="*/ 176 h 772"/>
                <a:gd name="T82" fmla="*/ 323 w 324"/>
                <a:gd name="T83" fmla="*/ 361 h 772"/>
                <a:gd name="T84" fmla="*/ 245 w 324"/>
                <a:gd name="T85" fmla="*/ 771 h 772"/>
                <a:gd name="T86" fmla="*/ 0 w 324"/>
                <a:gd name="T87" fmla="*/ 124 h 772"/>
                <a:gd name="T88" fmla="*/ 39 w 324"/>
                <a:gd name="T89" fmla="*/ 91 h 772"/>
                <a:gd name="T90" fmla="*/ 58 w 324"/>
                <a:gd name="T91" fmla="*/ 74 h 772"/>
                <a:gd name="T92" fmla="*/ 76 w 324"/>
                <a:gd name="T93" fmla="*/ 57 h 7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4"/>
                <a:gd name="T142" fmla="*/ 0 h 772"/>
                <a:gd name="T143" fmla="*/ 324 w 324"/>
                <a:gd name="T144" fmla="*/ 772 h 7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4" h="772">
                  <a:moveTo>
                    <a:pt x="76" y="57"/>
                  </a:moveTo>
                  <a:lnTo>
                    <a:pt x="82" y="48"/>
                  </a:lnTo>
                  <a:lnTo>
                    <a:pt x="86" y="39"/>
                  </a:lnTo>
                  <a:lnTo>
                    <a:pt x="92" y="30"/>
                  </a:lnTo>
                  <a:lnTo>
                    <a:pt x="98" y="23"/>
                  </a:lnTo>
                  <a:lnTo>
                    <a:pt x="105" y="17"/>
                  </a:lnTo>
                  <a:lnTo>
                    <a:pt x="112" y="10"/>
                  </a:lnTo>
                  <a:lnTo>
                    <a:pt x="118" y="6"/>
                  </a:lnTo>
                  <a:lnTo>
                    <a:pt x="124" y="2"/>
                  </a:lnTo>
                  <a:lnTo>
                    <a:pt x="128" y="1"/>
                  </a:lnTo>
                  <a:lnTo>
                    <a:pt x="134" y="0"/>
                  </a:lnTo>
                  <a:lnTo>
                    <a:pt x="140" y="0"/>
                  </a:lnTo>
                  <a:lnTo>
                    <a:pt x="147" y="0"/>
                  </a:lnTo>
                  <a:lnTo>
                    <a:pt x="153" y="1"/>
                  </a:lnTo>
                  <a:lnTo>
                    <a:pt x="158" y="4"/>
                  </a:lnTo>
                  <a:lnTo>
                    <a:pt x="165" y="11"/>
                  </a:lnTo>
                  <a:lnTo>
                    <a:pt x="168" y="15"/>
                  </a:lnTo>
                  <a:lnTo>
                    <a:pt x="171" y="19"/>
                  </a:lnTo>
                  <a:lnTo>
                    <a:pt x="178" y="26"/>
                  </a:lnTo>
                  <a:lnTo>
                    <a:pt x="183" y="33"/>
                  </a:lnTo>
                  <a:lnTo>
                    <a:pt x="189" y="40"/>
                  </a:lnTo>
                  <a:lnTo>
                    <a:pt x="196" y="46"/>
                  </a:lnTo>
                  <a:lnTo>
                    <a:pt x="202" y="47"/>
                  </a:lnTo>
                  <a:lnTo>
                    <a:pt x="208" y="48"/>
                  </a:lnTo>
                  <a:lnTo>
                    <a:pt x="214" y="47"/>
                  </a:lnTo>
                  <a:lnTo>
                    <a:pt x="219" y="46"/>
                  </a:lnTo>
                  <a:lnTo>
                    <a:pt x="228" y="40"/>
                  </a:lnTo>
                  <a:lnTo>
                    <a:pt x="245" y="30"/>
                  </a:lnTo>
                  <a:lnTo>
                    <a:pt x="254" y="25"/>
                  </a:lnTo>
                  <a:lnTo>
                    <a:pt x="259" y="25"/>
                  </a:lnTo>
                  <a:lnTo>
                    <a:pt x="264" y="24"/>
                  </a:lnTo>
                  <a:lnTo>
                    <a:pt x="268" y="25"/>
                  </a:lnTo>
                  <a:lnTo>
                    <a:pt x="272" y="26"/>
                  </a:lnTo>
                  <a:lnTo>
                    <a:pt x="278" y="33"/>
                  </a:lnTo>
                  <a:lnTo>
                    <a:pt x="277" y="37"/>
                  </a:lnTo>
                  <a:lnTo>
                    <a:pt x="277" y="42"/>
                  </a:lnTo>
                  <a:lnTo>
                    <a:pt x="276" y="46"/>
                  </a:lnTo>
                  <a:lnTo>
                    <a:pt x="274" y="49"/>
                  </a:lnTo>
                  <a:lnTo>
                    <a:pt x="231" y="130"/>
                  </a:lnTo>
                  <a:lnTo>
                    <a:pt x="218" y="155"/>
                  </a:lnTo>
                  <a:lnTo>
                    <a:pt x="214" y="176"/>
                  </a:lnTo>
                  <a:lnTo>
                    <a:pt x="323" y="361"/>
                  </a:lnTo>
                  <a:lnTo>
                    <a:pt x="245" y="771"/>
                  </a:lnTo>
                  <a:lnTo>
                    <a:pt x="0" y="124"/>
                  </a:lnTo>
                  <a:lnTo>
                    <a:pt x="39" y="91"/>
                  </a:lnTo>
                  <a:lnTo>
                    <a:pt x="58" y="74"/>
                  </a:lnTo>
                  <a:lnTo>
                    <a:pt x="76" y="57"/>
                  </a:lnTo>
                </a:path>
              </a:pathLst>
            </a:custGeom>
            <a:solidFill>
              <a:srgbClr val="FFFFFF"/>
            </a:solidFill>
            <a:ln w="12700" cap="rnd">
              <a:solidFill>
                <a:srgbClr val="000000"/>
              </a:solidFill>
              <a:round/>
              <a:headEnd/>
              <a:tailEnd/>
            </a:ln>
          </p:spPr>
          <p:txBody>
            <a:bodyPr/>
            <a:lstStyle/>
            <a:p>
              <a:endParaRPr lang="tr-TR"/>
            </a:p>
          </p:txBody>
        </p:sp>
        <p:sp>
          <p:nvSpPr>
            <p:cNvPr id="7" name="Freeform 6"/>
            <p:cNvSpPr>
              <a:spLocks/>
            </p:cNvSpPr>
            <p:nvPr/>
          </p:nvSpPr>
          <p:spPr bwMode="auto">
            <a:xfrm>
              <a:off x="2124" y="2595"/>
              <a:ext cx="30" cy="68"/>
            </a:xfrm>
            <a:custGeom>
              <a:avLst/>
              <a:gdLst>
                <a:gd name="T0" fmla="*/ 29 w 30"/>
                <a:gd name="T1" fmla="*/ 67 h 68"/>
                <a:gd name="T2" fmla="*/ 20 w 30"/>
                <a:gd name="T3" fmla="*/ 60 h 68"/>
                <a:gd name="T4" fmla="*/ 15 w 30"/>
                <a:gd name="T5" fmla="*/ 53 h 68"/>
                <a:gd name="T6" fmla="*/ 12 w 30"/>
                <a:gd name="T7" fmla="*/ 47 h 68"/>
                <a:gd name="T8" fmla="*/ 8 w 30"/>
                <a:gd name="T9" fmla="*/ 39 h 68"/>
                <a:gd name="T10" fmla="*/ 6 w 30"/>
                <a:gd name="T11" fmla="*/ 32 h 68"/>
                <a:gd name="T12" fmla="*/ 4 w 30"/>
                <a:gd name="T13" fmla="*/ 23 h 68"/>
                <a:gd name="T14" fmla="*/ 1 w 30"/>
                <a:gd name="T15" fmla="*/ 13 h 68"/>
                <a:gd name="T16" fmla="*/ 0 w 30"/>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68"/>
                <a:gd name="T29" fmla="*/ 30 w 3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68">
                  <a:moveTo>
                    <a:pt x="29" y="67"/>
                  </a:moveTo>
                  <a:lnTo>
                    <a:pt x="20" y="60"/>
                  </a:lnTo>
                  <a:lnTo>
                    <a:pt x="15" y="53"/>
                  </a:lnTo>
                  <a:lnTo>
                    <a:pt x="12" y="47"/>
                  </a:lnTo>
                  <a:lnTo>
                    <a:pt x="8" y="39"/>
                  </a:lnTo>
                  <a:lnTo>
                    <a:pt x="6" y="32"/>
                  </a:lnTo>
                  <a:lnTo>
                    <a:pt x="4" y="23"/>
                  </a:lnTo>
                  <a:lnTo>
                    <a:pt x="1" y="13"/>
                  </a:lnTo>
                  <a:lnTo>
                    <a:pt x="0" y="0"/>
                  </a:lnTo>
                </a:path>
              </a:pathLst>
            </a:custGeom>
            <a:noFill/>
            <a:ln w="12700" cap="rnd">
              <a:solidFill>
                <a:srgbClr val="000000"/>
              </a:solidFill>
              <a:round/>
              <a:headEnd type="none" w="sm" len="sm"/>
              <a:tailEnd type="none" w="sm" len="sm"/>
            </a:ln>
          </p:spPr>
          <p:txBody>
            <a:bodyPr/>
            <a:lstStyle/>
            <a:p>
              <a:endParaRPr lang="tr-TR"/>
            </a:p>
          </p:txBody>
        </p:sp>
        <p:sp>
          <p:nvSpPr>
            <p:cNvPr id="8" name="Freeform 7"/>
            <p:cNvSpPr>
              <a:spLocks/>
            </p:cNvSpPr>
            <p:nvPr/>
          </p:nvSpPr>
          <p:spPr bwMode="auto">
            <a:xfrm>
              <a:off x="1533" y="2024"/>
              <a:ext cx="583" cy="1333"/>
            </a:xfrm>
            <a:custGeom>
              <a:avLst/>
              <a:gdLst/>
              <a:ahLst/>
              <a:cxnLst>
                <a:cxn ang="0">
                  <a:pos x="0" y="32"/>
                </a:cxn>
                <a:cxn ang="0">
                  <a:pos x="59" y="13"/>
                </a:cxn>
                <a:cxn ang="0">
                  <a:pos x="100" y="4"/>
                </a:cxn>
                <a:cxn ang="0">
                  <a:pos x="124" y="1"/>
                </a:cxn>
                <a:cxn ang="0">
                  <a:pos x="147" y="0"/>
                </a:cxn>
                <a:cxn ang="0">
                  <a:pos x="157" y="2"/>
                </a:cxn>
                <a:cxn ang="0">
                  <a:pos x="163" y="9"/>
                </a:cxn>
                <a:cxn ang="0">
                  <a:pos x="174" y="20"/>
                </a:cxn>
                <a:cxn ang="0">
                  <a:pos x="186" y="42"/>
                </a:cxn>
                <a:cxn ang="0">
                  <a:pos x="190" y="53"/>
                </a:cxn>
                <a:cxn ang="0">
                  <a:pos x="193" y="64"/>
                </a:cxn>
                <a:cxn ang="0">
                  <a:pos x="207" y="125"/>
                </a:cxn>
                <a:cxn ang="0">
                  <a:pos x="219" y="194"/>
                </a:cxn>
                <a:cxn ang="0">
                  <a:pos x="229" y="268"/>
                </a:cxn>
                <a:cxn ang="0">
                  <a:pos x="239" y="339"/>
                </a:cxn>
                <a:cxn ang="0">
                  <a:pos x="252" y="402"/>
                </a:cxn>
                <a:cxn ang="0">
                  <a:pos x="269" y="449"/>
                </a:cxn>
                <a:cxn ang="0">
                  <a:pos x="316" y="623"/>
                </a:cxn>
                <a:cxn ang="0">
                  <a:pos x="392" y="835"/>
                </a:cxn>
                <a:cxn ang="0">
                  <a:pos x="582" y="1332"/>
                </a:cxn>
                <a:cxn ang="0">
                  <a:pos x="345" y="1332"/>
                </a:cxn>
                <a:cxn ang="0">
                  <a:pos x="223" y="1009"/>
                </a:cxn>
                <a:cxn ang="0">
                  <a:pos x="117" y="735"/>
                </a:cxn>
                <a:cxn ang="0">
                  <a:pos x="0" y="353"/>
                </a:cxn>
                <a:cxn ang="0">
                  <a:pos x="0" y="32"/>
                </a:cxn>
              </a:cxnLst>
              <a:rect l="0" t="0" r="r" b="b"/>
              <a:pathLst>
                <a:path w="583" h="1333">
                  <a:moveTo>
                    <a:pt x="0" y="32"/>
                  </a:moveTo>
                  <a:lnTo>
                    <a:pt x="59" y="13"/>
                  </a:lnTo>
                  <a:lnTo>
                    <a:pt x="100" y="4"/>
                  </a:lnTo>
                  <a:lnTo>
                    <a:pt x="124" y="1"/>
                  </a:lnTo>
                  <a:lnTo>
                    <a:pt x="147" y="0"/>
                  </a:lnTo>
                  <a:lnTo>
                    <a:pt x="157" y="2"/>
                  </a:lnTo>
                  <a:lnTo>
                    <a:pt x="163" y="9"/>
                  </a:lnTo>
                  <a:lnTo>
                    <a:pt x="174" y="20"/>
                  </a:lnTo>
                  <a:lnTo>
                    <a:pt x="186" y="42"/>
                  </a:lnTo>
                  <a:lnTo>
                    <a:pt x="190" y="53"/>
                  </a:lnTo>
                  <a:lnTo>
                    <a:pt x="193" y="64"/>
                  </a:lnTo>
                  <a:lnTo>
                    <a:pt x="207" y="125"/>
                  </a:lnTo>
                  <a:lnTo>
                    <a:pt x="219" y="194"/>
                  </a:lnTo>
                  <a:lnTo>
                    <a:pt x="229" y="268"/>
                  </a:lnTo>
                  <a:lnTo>
                    <a:pt x="239" y="339"/>
                  </a:lnTo>
                  <a:lnTo>
                    <a:pt x="252" y="402"/>
                  </a:lnTo>
                  <a:lnTo>
                    <a:pt x="269" y="449"/>
                  </a:lnTo>
                  <a:lnTo>
                    <a:pt x="316" y="623"/>
                  </a:lnTo>
                  <a:lnTo>
                    <a:pt x="392" y="835"/>
                  </a:lnTo>
                  <a:lnTo>
                    <a:pt x="582" y="1332"/>
                  </a:lnTo>
                  <a:lnTo>
                    <a:pt x="345" y="1332"/>
                  </a:lnTo>
                  <a:lnTo>
                    <a:pt x="223" y="1009"/>
                  </a:lnTo>
                  <a:lnTo>
                    <a:pt x="117" y="735"/>
                  </a:lnTo>
                  <a:lnTo>
                    <a:pt x="0" y="353"/>
                  </a:lnTo>
                  <a:lnTo>
                    <a:pt x="0" y="32"/>
                  </a:lnTo>
                </a:path>
              </a:pathLst>
            </a:custGeom>
            <a:solidFill>
              <a:srgbClr val="996532"/>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9" name="Freeform 8"/>
            <p:cNvSpPr>
              <a:spLocks/>
            </p:cNvSpPr>
            <p:nvPr/>
          </p:nvSpPr>
          <p:spPr bwMode="auto">
            <a:xfrm>
              <a:off x="1687" y="1991"/>
              <a:ext cx="71" cy="49"/>
            </a:xfrm>
            <a:custGeom>
              <a:avLst/>
              <a:gdLst>
                <a:gd name="T0" fmla="*/ 0 w 71"/>
                <a:gd name="T1" fmla="*/ 6 h 49"/>
                <a:gd name="T2" fmla="*/ 18 w 71"/>
                <a:gd name="T3" fmla="*/ 4 h 49"/>
                <a:gd name="T4" fmla="*/ 34 w 71"/>
                <a:gd name="T5" fmla="*/ 0 h 49"/>
                <a:gd name="T6" fmla="*/ 48 w 71"/>
                <a:gd name="T7" fmla="*/ 2 h 49"/>
                <a:gd name="T8" fmla="*/ 57 w 71"/>
                <a:gd name="T9" fmla="*/ 12 h 49"/>
                <a:gd name="T10" fmla="*/ 63 w 71"/>
                <a:gd name="T11" fmla="*/ 30 h 49"/>
                <a:gd name="T12" fmla="*/ 70 w 71"/>
                <a:gd name="T13" fmla="*/ 48 h 49"/>
                <a:gd name="T14" fmla="*/ 59 w 71"/>
                <a:gd name="T15" fmla="*/ 36 h 49"/>
                <a:gd name="T16" fmla="*/ 52 w 71"/>
                <a:gd name="T17" fmla="*/ 27 h 49"/>
                <a:gd name="T18" fmla="*/ 43 w 71"/>
                <a:gd name="T19" fmla="*/ 19 h 49"/>
                <a:gd name="T20" fmla="*/ 34 w 71"/>
                <a:gd name="T21" fmla="*/ 13 h 49"/>
                <a:gd name="T22" fmla="*/ 22 w 71"/>
                <a:gd name="T23" fmla="*/ 11 h 49"/>
                <a:gd name="T24" fmla="*/ 0 w 71"/>
                <a:gd name="T25" fmla="*/ 6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49"/>
                <a:gd name="T41" fmla="*/ 71 w 7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49">
                  <a:moveTo>
                    <a:pt x="0" y="6"/>
                  </a:moveTo>
                  <a:lnTo>
                    <a:pt x="18" y="4"/>
                  </a:lnTo>
                  <a:lnTo>
                    <a:pt x="34" y="0"/>
                  </a:lnTo>
                  <a:lnTo>
                    <a:pt x="48" y="2"/>
                  </a:lnTo>
                  <a:lnTo>
                    <a:pt x="57" y="12"/>
                  </a:lnTo>
                  <a:lnTo>
                    <a:pt x="63" y="30"/>
                  </a:lnTo>
                  <a:lnTo>
                    <a:pt x="70" y="48"/>
                  </a:lnTo>
                  <a:lnTo>
                    <a:pt x="59" y="36"/>
                  </a:lnTo>
                  <a:lnTo>
                    <a:pt x="52" y="27"/>
                  </a:lnTo>
                  <a:lnTo>
                    <a:pt x="43" y="19"/>
                  </a:lnTo>
                  <a:lnTo>
                    <a:pt x="34" y="13"/>
                  </a:lnTo>
                  <a:lnTo>
                    <a:pt x="22" y="11"/>
                  </a:lnTo>
                  <a:lnTo>
                    <a:pt x="0" y="6"/>
                  </a:lnTo>
                </a:path>
              </a:pathLst>
            </a:custGeom>
            <a:solidFill>
              <a:srgbClr val="FFFFFF"/>
            </a:solidFill>
            <a:ln w="12700" cap="rnd">
              <a:solidFill>
                <a:srgbClr val="000000"/>
              </a:solidFill>
              <a:round/>
              <a:headEnd/>
              <a:tailEnd/>
            </a:ln>
          </p:spPr>
          <p:txBody>
            <a:bodyPr/>
            <a:lstStyle/>
            <a:p>
              <a:endParaRPr lang="tr-TR"/>
            </a:p>
          </p:txBody>
        </p:sp>
        <p:sp>
          <p:nvSpPr>
            <p:cNvPr id="10" name="Freeform 9"/>
            <p:cNvSpPr>
              <a:spLocks/>
            </p:cNvSpPr>
            <p:nvPr/>
          </p:nvSpPr>
          <p:spPr bwMode="auto">
            <a:xfrm>
              <a:off x="1852" y="2020"/>
              <a:ext cx="112" cy="61"/>
            </a:xfrm>
            <a:custGeom>
              <a:avLst/>
              <a:gdLst>
                <a:gd name="T0" fmla="*/ 13 w 112"/>
                <a:gd name="T1" fmla="*/ 4 h 61"/>
                <a:gd name="T2" fmla="*/ 15 w 112"/>
                <a:gd name="T3" fmla="*/ 13 h 61"/>
                <a:gd name="T4" fmla="*/ 17 w 112"/>
                <a:gd name="T5" fmla="*/ 18 h 61"/>
                <a:gd name="T6" fmla="*/ 19 w 112"/>
                <a:gd name="T7" fmla="*/ 24 h 61"/>
                <a:gd name="T8" fmla="*/ 22 w 112"/>
                <a:gd name="T9" fmla="*/ 30 h 61"/>
                <a:gd name="T10" fmla="*/ 28 w 112"/>
                <a:gd name="T11" fmla="*/ 35 h 61"/>
                <a:gd name="T12" fmla="*/ 43 w 112"/>
                <a:gd name="T13" fmla="*/ 44 h 61"/>
                <a:gd name="T14" fmla="*/ 54 w 112"/>
                <a:gd name="T15" fmla="*/ 47 h 61"/>
                <a:gd name="T16" fmla="*/ 64 w 112"/>
                <a:gd name="T17" fmla="*/ 45 h 61"/>
                <a:gd name="T18" fmla="*/ 73 w 112"/>
                <a:gd name="T19" fmla="*/ 42 h 61"/>
                <a:gd name="T20" fmla="*/ 83 w 112"/>
                <a:gd name="T21" fmla="*/ 36 h 61"/>
                <a:gd name="T22" fmla="*/ 91 w 112"/>
                <a:gd name="T23" fmla="*/ 31 h 61"/>
                <a:gd name="T24" fmla="*/ 101 w 112"/>
                <a:gd name="T25" fmla="*/ 28 h 61"/>
                <a:gd name="T26" fmla="*/ 111 w 112"/>
                <a:gd name="T27" fmla="*/ 26 h 61"/>
                <a:gd name="T28" fmla="*/ 105 w 112"/>
                <a:gd name="T29" fmla="*/ 27 h 61"/>
                <a:gd name="T30" fmla="*/ 97 w 112"/>
                <a:gd name="T31" fmla="*/ 33 h 61"/>
                <a:gd name="T32" fmla="*/ 88 w 112"/>
                <a:gd name="T33" fmla="*/ 40 h 61"/>
                <a:gd name="T34" fmla="*/ 81 w 112"/>
                <a:gd name="T35" fmla="*/ 48 h 61"/>
                <a:gd name="T36" fmla="*/ 77 w 112"/>
                <a:gd name="T37" fmla="*/ 53 h 61"/>
                <a:gd name="T38" fmla="*/ 72 w 112"/>
                <a:gd name="T39" fmla="*/ 56 h 61"/>
                <a:gd name="T40" fmla="*/ 66 w 112"/>
                <a:gd name="T41" fmla="*/ 59 h 61"/>
                <a:gd name="T42" fmla="*/ 60 w 112"/>
                <a:gd name="T43" fmla="*/ 60 h 61"/>
                <a:gd name="T44" fmla="*/ 53 w 112"/>
                <a:gd name="T45" fmla="*/ 60 h 61"/>
                <a:gd name="T46" fmla="*/ 46 w 112"/>
                <a:gd name="T47" fmla="*/ 60 h 61"/>
                <a:gd name="T48" fmla="*/ 39 w 112"/>
                <a:gd name="T49" fmla="*/ 59 h 61"/>
                <a:gd name="T50" fmla="*/ 32 w 112"/>
                <a:gd name="T51" fmla="*/ 56 h 61"/>
                <a:gd name="T52" fmla="*/ 25 w 112"/>
                <a:gd name="T53" fmla="*/ 53 h 61"/>
                <a:gd name="T54" fmla="*/ 20 w 112"/>
                <a:gd name="T55" fmla="*/ 48 h 61"/>
                <a:gd name="T56" fmla="*/ 14 w 112"/>
                <a:gd name="T57" fmla="*/ 44 h 61"/>
                <a:gd name="T58" fmla="*/ 10 w 112"/>
                <a:gd name="T59" fmla="*/ 39 h 61"/>
                <a:gd name="T60" fmla="*/ 6 w 112"/>
                <a:gd name="T61" fmla="*/ 33 h 61"/>
                <a:gd name="T62" fmla="*/ 3 w 112"/>
                <a:gd name="T63" fmla="*/ 26 h 61"/>
                <a:gd name="T64" fmla="*/ 1 w 112"/>
                <a:gd name="T65" fmla="*/ 19 h 61"/>
                <a:gd name="T66" fmla="*/ 0 w 112"/>
                <a:gd name="T67" fmla="*/ 12 h 61"/>
                <a:gd name="T68" fmla="*/ 1 w 112"/>
                <a:gd name="T69" fmla="*/ 6 h 61"/>
                <a:gd name="T70" fmla="*/ 7 w 112"/>
                <a:gd name="T71" fmla="*/ 1 h 61"/>
                <a:gd name="T72" fmla="*/ 12 w 112"/>
                <a:gd name="T73" fmla="*/ 0 h 61"/>
                <a:gd name="T74" fmla="*/ 13 w 112"/>
                <a:gd name="T75" fmla="*/ 4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61"/>
                <a:gd name="T116" fmla="*/ 112 w 112"/>
                <a:gd name="T117" fmla="*/ 61 h 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61">
                  <a:moveTo>
                    <a:pt x="13" y="4"/>
                  </a:moveTo>
                  <a:lnTo>
                    <a:pt x="15" y="13"/>
                  </a:lnTo>
                  <a:lnTo>
                    <a:pt x="17" y="18"/>
                  </a:lnTo>
                  <a:lnTo>
                    <a:pt x="19" y="24"/>
                  </a:lnTo>
                  <a:lnTo>
                    <a:pt x="22" y="30"/>
                  </a:lnTo>
                  <a:lnTo>
                    <a:pt x="28" y="35"/>
                  </a:lnTo>
                  <a:lnTo>
                    <a:pt x="43" y="44"/>
                  </a:lnTo>
                  <a:lnTo>
                    <a:pt x="54" y="47"/>
                  </a:lnTo>
                  <a:lnTo>
                    <a:pt x="64" y="45"/>
                  </a:lnTo>
                  <a:lnTo>
                    <a:pt x="73" y="42"/>
                  </a:lnTo>
                  <a:lnTo>
                    <a:pt x="83" y="36"/>
                  </a:lnTo>
                  <a:lnTo>
                    <a:pt x="91" y="31"/>
                  </a:lnTo>
                  <a:lnTo>
                    <a:pt x="101" y="28"/>
                  </a:lnTo>
                  <a:lnTo>
                    <a:pt x="111" y="26"/>
                  </a:lnTo>
                  <a:lnTo>
                    <a:pt x="105" y="27"/>
                  </a:lnTo>
                  <a:lnTo>
                    <a:pt x="97" y="33"/>
                  </a:lnTo>
                  <a:lnTo>
                    <a:pt x="88" y="40"/>
                  </a:lnTo>
                  <a:lnTo>
                    <a:pt x="81" y="48"/>
                  </a:lnTo>
                  <a:lnTo>
                    <a:pt x="77" y="53"/>
                  </a:lnTo>
                  <a:lnTo>
                    <a:pt x="72" y="56"/>
                  </a:lnTo>
                  <a:lnTo>
                    <a:pt x="66" y="59"/>
                  </a:lnTo>
                  <a:lnTo>
                    <a:pt x="60" y="60"/>
                  </a:lnTo>
                  <a:lnTo>
                    <a:pt x="53" y="60"/>
                  </a:lnTo>
                  <a:lnTo>
                    <a:pt x="46" y="60"/>
                  </a:lnTo>
                  <a:lnTo>
                    <a:pt x="39" y="59"/>
                  </a:lnTo>
                  <a:lnTo>
                    <a:pt x="32" y="56"/>
                  </a:lnTo>
                  <a:lnTo>
                    <a:pt x="25" y="53"/>
                  </a:lnTo>
                  <a:lnTo>
                    <a:pt x="20" y="48"/>
                  </a:lnTo>
                  <a:lnTo>
                    <a:pt x="14" y="44"/>
                  </a:lnTo>
                  <a:lnTo>
                    <a:pt x="10" y="39"/>
                  </a:lnTo>
                  <a:lnTo>
                    <a:pt x="6" y="33"/>
                  </a:lnTo>
                  <a:lnTo>
                    <a:pt x="3" y="26"/>
                  </a:lnTo>
                  <a:lnTo>
                    <a:pt x="1" y="19"/>
                  </a:lnTo>
                  <a:lnTo>
                    <a:pt x="0" y="12"/>
                  </a:lnTo>
                  <a:lnTo>
                    <a:pt x="1" y="6"/>
                  </a:lnTo>
                  <a:lnTo>
                    <a:pt x="7" y="1"/>
                  </a:lnTo>
                  <a:lnTo>
                    <a:pt x="12" y="0"/>
                  </a:lnTo>
                  <a:lnTo>
                    <a:pt x="13" y="4"/>
                  </a:lnTo>
                </a:path>
              </a:pathLst>
            </a:custGeom>
            <a:solidFill>
              <a:srgbClr val="ABABAB"/>
            </a:solidFill>
            <a:ln w="12700" cap="rnd">
              <a:solidFill>
                <a:srgbClr val="000000"/>
              </a:solidFill>
              <a:round/>
              <a:headEnd/>
              <a:tailEnd/>
            </a:ln>
          </p:spPr>
          <p:txBody>
            <a:bodyPr/>
            <a:lstStyle/>
            <a:p>
              <a:endParaRPr lang="tr-TR"/>
            </a:p>
          </p:txBody>
        </p:sp>
        <p:sp>
          <p:nvSpPr>
            <p:cNvPr id="11" name="Freeform 10"/>
            <p:cNvSpPr>
              <a:spLocks/>
            </p:cNvSpPr>
            <p:nvPr/>
          </p:nvSpPr>
          <p:spPr bwMode="auto">
            <a:xfrm>
              <a:off x="1977" y="2479"/>
              <a:ext cx="19" cy="79"/>
            </a:xfrm>
            <a:custGeom>
              <a:avLst/>
              <a:gdLst>
                <a:gd name="T0" fmla="*/ 18 w 19"/>
                <a:gd name="T1" fmla="*/ 0 h 79"/>
                <a:gd name="T2" fmla="*/ 18 w 19"/>
                <a:gd name="T3" fmla="*/ 5 h 79"/>
                <a:gd name="T4" fmla="*/ 17 w 19"/>
                <a:gd name="T5" fmla="*/ 10 h 79"/>
                <a:gd name="T6" fmla="*/ 16 w 19"/>
                <a:gd name="T7" fmla="*/ 14 h 79"/>
                <a:gd name="T8" fmla="*/ 15 w 19"/>
                <a:gd name="T9" fmla="*/ 18 h 79"/>
                <a:gd name="T10" fmla="*/ 14 w 19"/>
                <a:gd name="T11" fmla="*/ 22 h 79"/>
                <a:gd name="T12" fmla="*/ 13 w 19"/>
                <a:gd name="T13" fmla="*/ 25 h 79"/>
                <a:gd name="T14" fmla="*/ 12 w 19"/>
                <a:gd name="T15" fmla="*/ 29 h 79"/>
                <a:gd name="T16" fmla="*/ 12 w 19"/>
                <a:gd name="T17" fmla="*/ 31 h 79"/>
                <a:gd name="T18" fmla="*/ 11 w 19"/>
                <a:gd name="T19" fmla="*/ 34 h 79"/>
                <a:gd name="T20" fmla="*/ 10 w 19"/>
                <a:gd name="T21" fmla="*/ 37 h 79"/>
                <a:gd name="T22" fmla="*/ 9 w 19"/>
                <a:gd name="T23" fmla="*/ 41 h 79"/>
                <a:gd name="T24" fmla="*/ 9 w 19"/>
                <a:gd name="T25" fmla="*/ 43 h 79"/>
                <a:gd name="T26" fmla="*/ 8 w 19"/>
                <a:gd name="T27" fmla="*/ 46 h 79"/>
                <a:gd name="T28" fmla="*/ 7 w 19"/>
                <a:gd name="T29" fmla="*/ 47 h 79"/>
                <a:gd name="T30" fmla="*/ 7 w 19"/>
                <a:gd name="T31" fmla="*/ 50 h 79"/>
                <a:gd name="T32" fmla="*/ 6 w 19"/>
                <a:gd name="T33" fmla="*/ 52 h 79"/>
                <a:gd name="T34" fmla="*/ 6 w 19"/>
                <a:gd name="T35" fmla="*/ 54 h 79"/>
                <a:gd name="T36" fmla="*/ 6 w 19"/>
                <a:gd name="T37" fmla="*/ 56 h 79"/>
                <a:gd name="T38" fmla="*/ 6 w 19"/>
                <a:gd name="T39" fmla="*/ 58 h 79"/>
                <a:gd name="T40" fmla="*/ 5 w 19"/>
                <a:gd name="T41" fmla="*/ 60 h 79"/>
                <a:gd name="T42" fmla="*/ 5 w 19"/>
                <a:gd name="T43" fmla="*/ 63 h 79"/>
                <a:gd name="T44" fmla="*/ 4 w 19"/>
                <a:gd name="T45" fmla="*/ 64 h 79"/>
                <a:gd name="T46" fmla="*/ 4 w 19"/>
                <a:gd name="T47" fmla="*/ 67 h 79"/>
                <a:gd name="T48" fmla="*/ 3 w 19"/>
                <a:gd name="T49" fmla="*/ 69 h 79"/>
                <a:gd name="T50" fmla="*/ 2 w 19"/>
                <a:gd name="T51" fmla="*/ 71 h 79"/>
                <a:gd name="T52" fmla="*/ 1 w 19"/>
                <a:gd name="T53" fmla="*/ 75 h 79"/>
                <a:gd name="T54" fmla="*/ 0 w 19"/>
                <a:gd name="T55" fmla="*/ 7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79"/>
                <a:gd name="T86" fmla="*/ 19 w 19"/>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79">
                  <a:moveTo>
                    <a:pt x="18" y="0"/>
                  </a:moveTo>
                  <a:lnTo>
                    <a:pt x="18" y="5"/>
                  </a:lnTo>
                  <a:lnTo>
                    <a:pt x="17" y="10"/>
                  </a:lnTo>
                  <a:lnTo>
                    <a:pt x="16" y="14"/>
                  </a:lnTo>
                  <a:lnTo>
                    <a:pt x="15" y="18"/>
                  </a:lnTo>
                  <a:lnTo>
                    <a:pt x="14" y="22"/>
                  </a:lnTo>
                  <a:lnTo>
                    <a:pt x="13" y="25"/>
                  </a:lnTo>
                  <a:lnTo>
                    <a:pt x="12" y="29"/>
                  </a:lnTo>
                  <a:lnTo>
                    <a:pt x="12" y="31"/>
                  </a:lnTo>
                  <a:lnTo>
                    <a:pt x="11" y="34"/>
                  </a:lnTo>
                  <a:lnTo>
                    <a:pt x="10" y="37"/>
                  </a:lnTo>
                  <a:lnTo>
                    <a:pt x="9" y="41"/>
                  </a:lnTo>
                  <a:lnTo>
                    <a:pt x="9" y="43"/>
                  </a:lnTo>
                  <a:lnTo>
                    <a:pt x="8" y="46"/>
                  </a:lnTo>
                  <a:lnTo>
                    <a:pt x="7" y="47"/>
                  </a:lnTo>
                  <a:lnTo>
                    <a:pt x="7" y="50"/>
                  </a:lnTo>
                  <a:lnTo>
                    <a:pt x="6" y="52"/>
                  </a:lnTo>
                  <a:lnTo>
                    <a:pt x="6" y="54"/>
                  </a:lnTo>
                  <a:lnTo>
                    <a:pt x="6" y="56"/>
                  </a:lnTo>
                  <a:lnTo>
                    <a:pt x="6" y="58"/>
                  </a:lnTo>
                  <a:lnTo>
                    <a:pt x="5" y="60"/>
                  </a:lnTo>
                  <a:lnTo>
                    <a:pt x="5" y="63"/>
                  </a:lnTo>
                  <a:lnTo>
                    <a:pt x="4" y="64"/>
                  </a:lnTo>
                  <a:lnTo>
                    <a:pt x="4" y="67"/>
                  </a:lnTo>
                  <a:lnTo>
                    <a:pt x="3" y="69"/>
                  </a:lnTo>
                  <a:lnTo>
                    <a:pt x="2" y="71"/>
                  </a:lnTo>
                  <a:lnTo>
                    <a:pt x="1" y="75"/>
                  </a:lnTo>
                  <a:lnTo>
                    <a:pt x="0" y="78"/>
                  </a:lnTo>
                </a:path>
              </a:pathLst>
            </a:custGeom>
            <a:noFill/>
            <a:ln w="12700" cap="rnd">
              <a:solidFill>
                <a:srgbClr val="000000"/>
              </a:solidFill>
              <a:round/>
              <a:headEnd type="none" w="sm" len="sm"/>
              <a:tailEnd type="none" w="sm" len="sm"/>
            </a:ln>
          </p:spPr>
          <p:txBody>
            <a:bodyPr/>
            <a:lstStyle/>
            <a:p>
              <a:endParaRPr lang="tr-TR"/>
            </a:p>
          </p:txBody>
        </p:sp>
        <p:sp>
          <p:nvSpPr>
            <p:cNvPr id="12" name="Freeform 11"/>
            <p:cNvSpPr>
              <a:spLocks/>
            </p:cNvSpPr>
            <p:nvPr/>
          </p:nvSpPr>
          <p:spPr bwMode="auto">
            <a:xfrm>
              <a:off x="1983" y="2495"/>
              <a:ext cx="19" cy="62"/>
            </a:xfrm>
            <a:custGeom>
              <a:avLst/>
              <a:gdLst>
                <a:gd name="T0" fmla="*/ 18 w 19"/>
                <a:gd name="T1" fmla="*/ 0 h 62"/>
                <a:gd name="T2" fmla="*/ 12 w 19"/>
                <a:gd name="T3" fmla="*/ 23 h 62"/>
                <a:gd name="T4" fmla="*/ 11 w 19"/>
                <a:gd name="T5" fmla="*/ 26 h 62"/>
                <a:gd name="T6" fmla="*/ 10 w 19"/>
                <a:gd name="T7" fmla="*/ 30 h 62"/>
                <a:gd name="T8" fmla="*/ 9 w 19"/>
                <a:gd name="T9" fmla="*/ 31 h 62"/>
                <a:gd name="T10" fmla="*/ 8 w 19"/>
                <a:gd name="T11" fmla="*/ 36 h 62"/>
                <a:gd name="T12" fmla="*/ 7 w 19"/>
                <a:gd name="T13" fmla="*/ 38 h 62"/>
                <a:gd name="T14" fmla="*/ 7 w 19"/>
                <a:gd name="T15" fmla="*/ 40 h 62"/>
                <a:gd name="T16" fmla="*/ 6 w 19"/>
                <a:gd name="T17" fmla="*/ 42 h 62"/>
                <a:gd name="T18" fmla="*/ 6 w 19"/>
                <a:gd name="T19" fmla="*/ 45 h 62"/>
                <a:gd name="T20" fmla="*/ 5 w 19"/>
                <a:gd name="T21" fmla="*/ 48 h 62"/>
                <a:gd name="T22" fmla="*/ 4 w 19"/>
                <a:gd name="T23" fmla="*/ 50 h 62"/>
                <a:gd name="T24" fmla="*/ 3 w 19"/>
                <a:gd name="T25" fmla="*/ 53 h 62"/>
                <a:gd name="T26" fmla="*/ 2 w 19"/>
                <a:gd name="T27" fmla="*/ 55 h 62"/>
                <a:gd name="T28" fmla="*/ 1 w 19"/>
                <a:gd name="T29" fmla="*/ 58 h 62"/>
                <a:gd name="T30" fmla="*/ 0 w 19"/>
                <a:gd name="T31" fmla="*/ 59 h 62"/>
                <a:gd name="T32" fmla="*/ 0 w 19"/>
                <a:gd name="T33" fmla="*/ 6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62"/>
                <a:gd name="T53" fmla="*/ 19 w 19"/>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62">
                  <a:moveTo>
                    <a:pt x="18" y="0"/>
                  </a:moveTo>
                  <a:lnTo>
                    <a:pt x="12" y="23"/>
                  </a:lnTo>
                  <a:lnTo>
                    <a:pt x="11" y="26"/>
                  </a:lnTo>
                  <a:lnTo>
                    <a:pt x="10" y="30"/>
                  </a:lnTo>
                  <a:lnTo>
                    <a:pt x="9" y="31"/>
                  </a:lnTo>
                  <a:lnTo>
                    <a:pt x="8" y="36"/>
                  </a:lnTo>
                  <a:lnTo>
                    <a:pt x="7" y="38"/>
                  </a:lnTo>
                  <a:lnTo>
                    <a:pt x="7" y="40"/>
                  </a:lnTo>
                  <a:lnTo>
                    <a:pt x="6" y="42"/>
                  </a:lnTo>
                  <a:lnTo>
                    <a:pt x="6" y="45"/>
                  </a:lnTo>
                  <a:lnTo>
                    <a:pt x="5" y="48"/>
                  </a:lnTo>
                  <a:lnTo>
                    <a:pt x="4" y="50"/>
                  </a:lnTo>
                  <a:lnTo>
                    <a:pt x="3" y="53"/>
                  </a:lnTo>
                  <a:lnTo>
                    <a:pt x="2" y="55"/>
                  </a:lnTo>
                  <a:lnTo>
                    <a:pt x="1" y="58"/>
                  </a:lnTo>
                  <a:lnTo>
                    <a:pt x="0" y="59"/>
                  </a:lnTo>
                  <a:lnTo>
                    <a:pt x="0" y="61"/>
                  </a:lnTo>
                </a:path>
              </a:pathLst>
            </a:custGeom>
            <a:noFill/>
            <a:ln w="12700" cap="rnd">
              <a:solidFill>
                <a:srgbClr val="000000"/>
              </a:solidFill>
              <a:round/>
              <a:headEnd type="none" w="sm" len="sm"/>
              <a:tailEnd type="none" w="sm" len="sm"/>
            </a:ln>
          </p:spPr>
          <p:txBody>
            <a:bodyPr/>
            <a:lstStyle/>
            <a:p>
              <a:endParaRPr lang="tr-TR"/>
            </a:p>
          </p:txBody>
        </p:sp>
        <p:sp>
          <p:nvSpPr>
            <p:cNvPr id="13" name="Freeform 12"/>
            <p:cNvSpPr>
              <a:spLocks/>
            </p:cNvSpPr>
            <p:nvPr/>
          </p:nvSpPr>
          <p:spPr bwMode="auto">
            <a:xfrm>
              <a:off x="1991" y="2506"/>
              <a:ext cx="17" cy="53"/>
            </a:xfrm>
            <a:custGeom>
              <a:avLst/>
              <a:gdLst>
                <a:gd name="T0" fmla="*/ 16 w 17"/>
                <a:gd name="T1" fmla="*/ 0 h 53"/>
                <a:gd name="T2" fmla="*/ 10 w 17"/>
                <a:gd name="T3" fmla="*/ 21 h 53"/>
                <a:gd name="T4" fmla="*/ 10 w 17"/>
                <a:gd name="T5" fmla="*/ 25 h 53"/>
                <a:gd name="T6" fmla="*/ 9 w 17"/>
                <a:gd name="T7" fmla="*/ 28 h 53"/>
                <a:gd name="T8" fmla="*/ 7 w 17"/>
                <a:gd name="T9" fmla="*/ 32 h 53"/>
                <a:gd name="T10" fmla="*/ 6 w 17"/>
                <a:gd name="T11" fmla="*/ 36 h 53"/>
                <a:gd name="T12" fmla="*/ 5 w 17"/>
                <a:gd name="T13" fmla="*/ 39 h 53"/>
                <a:gd name="T14" fmla="*/ 4 w 17"/>
                <a:gd name="T15" fmla="*/ 42 h 53"/>
                <a:gd name="T16" fmla="*/ 3 w 17"/>
                <a:gd name="T17" fmla="*/ 45 h 53"/>
                <a:gd name="T18" fmla="*/ 2 w 17"/>
                <a:gd name="T19" fmla="*/ 48 h 53"/>
                <a:gd name="T20" fmla="*/ 0 w 17"/>
                <a:gd name="T21" fmla="*/ 52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3"/>
                <a:gd name="T35" fmla="*/ 17 w 1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3">
                  <a:moveTo>
                    <a:pt x="16" y="0"/>
                  </a:moveTo>
                  <a:lnTo>
                    <a:pt x="10" y="21"/>
                  </a:lnTo>
                  <a:lnTo>
                    <a:pt x="10" y="25"/>
                  </a:lnTo>
                  <a:lnTo>
                    <a:pt x="9" y="28"/>
                  </a:lnTo>
                  <a:lnTo>
                    <a:pt x="7" y="32"/>
                  </a:lnTo>
                  <a:lnTo>
                    <a:pt x="6" y="36"/>
                  </a:lnTo>
                  <a:lnTo>
                    <a:pt x="5" y="39"/>
                  </a:lnTo>
                  <a:lnTo>
                    <a:pt x="4" y="42"/>
                  </a:lnTo>
                  <a:lnTo>
                    <a:pt x="3" y="45"/>
                  </a:lnTo>
                  <a:lnTo>
                    <a:pt x="2" y="48"/>
                  </a:lnTo>
                  <a:lnTo>
                    <a:pt x="0" y="52"/>
                  </a:lnTo>
                </a:path>
              </a:pathLst>
            </a:custGeom>
            <a:noFill/>
            <a:ln w="12700" cap="rnd">
              <a:solidFill>
                <a:srgbClr val="000000"/>
              </a:solidFill>
              <a:round/>
              <a:headEnd type="none" w="sm" len="sm"/>
              <a:tailEnd type="none" w="sm" len="sm"/>
            </a:ln>
          </p:spPr>
          <p:txBody>
            <a:bodyPr/>
            <a:lstStyle/>
            <a:p>
              <a:endParaRPr lang="tr-TR"/>
            </a:p>
          </p:txBody>
        </p:sp>
        <p:sp>
          <p:nvSpPr>
            <p:cNvPr id="14" name="Freeform 13"/>
            <p:cNvSpPr>
              <a:spLocks/>
            </p:cNvSpPr>
            <p:nvPr/>
          </p:nvSpPr>
          <p:spPr bwMode="auto">
            <a:xfrm>
              <a:off x="1907" y="2246"/>
              <a:ext cx="17" cy="26"/>
            </a:xfrm>
            <a:custGeom>
              <a:avLst/>
              <a:gdLst>
                <a:gd name="T0" fmla="*/ 0 w 17"/>
                <a:gd name="T1" fmla="*/ 25 h 26"/>
                <a:gd name="T2" fmla="*/ 3 w 17"/>
                <a:gd name="T3" fmla="*/ 16 h 26"/>
                <a:gd name="T4" fmla="*/ 4 w 17"/>
                <a:gd name="T5" fmla="*/ 14 h 26"/>
                <a:gd name="T6" fmla="*/ 5 w 17"/>
                <a:gd name="T7" fmla="*/ 11 h 26"/>
                <a:gd name="T8" fmla="*/ 6 w 17"/>
                <a:gd name="T9" fmla="*/ 9 h 26"/>
                <a:gd name="T10" fmla="*/ 9 w 17"/>
                <a:gd name="T11" fmla="*/ 8 h 26"/>
                <a:gd name="T12" fmla="*/ 11 w 17"/>
                <a:gd name="T13" fmla="*/ 4 h 26"/>
                <a:gd name="T14" fmla="*/ 13 w 17"/>
                <a:gd name="T15" fmla="*/ 3 h 26"/>
                <a:gd name="T16" fmla="*/ 16 w 17"/>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6"/>
                <a:gd name="T29" fmla="*/ 17 w 1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6">
                  <a:moveTo>
                    <a:pt x="0" y="25"/>
                  </a:moveTo>
                  <a:lnTo>
                    <a:pt x="3" y="16"/>
                  </a:lnTo>
                  <a:lnTo>
                    <a:pt x="4" y="14"/>
                  </a:lnTo>
                  <a:lnTo>
                    <a:pt x="5" y="11"/>
                  </a:lnTo>
                  <a:lnTo>
                    <a:pt x="6" y="9"/>
                  </a:lnTo>
                  <a:lnTo>
                    <a:pt x="9" y="8"/>
                  </a:lnTo>
                  <a:lnTo>
                    <a:pt x="11" y="4"/>
                  </a:lnTo>
                  <a:lnTo>
                    <a:pt x="13" y="3"/>
                  </a:lnTo>
                  <a:lnTo>
                    <a:pt x="16" y="0"/>
                  </a:lnTo>
                </a:path>
              </a:pathLst>
            </a:custGeom>
            <a:noFill/>
            <a:ln w="12700" cap="rnd">
              <a:solidFill>
                <a:srgbClr val="000000"/>
              </a:solidFill>
              <a:round/>
              <a:headEnd type="none" w="sm" len="sm"/>
              <a:tailEnd type="none" w="sm" len="sm"/>
            </a:ln>
          </p:spPr>
          <p:txBody>
            <a:bodyPr/>
            <a:lstStyle/>
            <a:p>
              <a:endParaRPr lang="tr-TR"/>
            </a:p>
          </p:txBody>
        </p:sp>
        <p:sp>
          <p:nvSpPr>
            <p:cNvPr id="15" name="Freeform 14"/>
            <p:cNvSpPr>
              <a:spLocks/>
            </p:cNvSpPr>
            <p:nvPr/>
          </p:nvSpPr>
          <p:spPr bwMode="auto">
            <a:xfrm>
              <a:off x="1910" y="2255"/>
              <a:ext cx="18" cy="27"/>
            </a:xfrm>
            <a:custGeom>
              <a:avLst/>
              <a:gdLst>
                <a:gd name="T0" fmla="*/ 0 w 18"/>
                <a:gd name="T1" fmla="*/ 26 h 27"/>
                <a:gd name="T2" fmla="*/ 5 w 18"/>
                <a:gd name="T3" fmla="*/ 17 h 27"/>
                <a:gd name="T4" fmla="*/ 6 w 18"/>
                <a:gd name="T5" fmla="*/ 14 h 27"/>
                <a:gd name="T6" fmla="*/ 9 w 18"/>
                <a:gd name="T7" fmla="*/ 12 h 27"/>
                <a:gd name="T8" fmla="*/ 11 w 18"/>
                <a:gd name="T9" fmla="*/ 8 h 27"/>
                <a:gd name="T10" fmla="*/ 13 w 18"/>
                <a:gd name="T11" fmla="*/ 6 h 27"/>
                <a:gd name="T12" fmla="*/ 14 w 18"/>
                <a:gd name="T13" fmla="*/ 4 h 27"/>
                <a:gd name="T14" fmla="*/ 17 w 18"/>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7"/>
                <a:gd name="T26" fmla="*/ 18 w 1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7">
                  <a:moveTo>
                    <a:pt x="0" y="26"/>
                  </a:moveTo>
                  <a:lnTo>
                    <a:pt x="5" y="17"/>
                  </a:lnTo>
                  <a:lnTo>
                    <a:pt x="6" y="14"/>
                  </a:lnTo>
                  <a:lnTo>
                    <a:pt x="9" y="12"/>
                  </a:lnTo>
                  <a:lnTo>
                    <a:pt x="11" y="8"/>
                  </a:lnTo>
                  <a:lnTo>
                    <a:pt x="13" y="6"/>
                  </a:lnTo>
                  <a:lnTo>
                    <a:pt x="14" y="4"/>
                  </a:lnTo>
                  <a:lnTo>
                    <a:pt x="17" y="0"/>
                  </a:lnTo>
                </a:path>
              </a:pathLst>
            </a:custGeom>
            <a:noFill/>
            <a:ln w="12700" cap="rnd">
              <a:solidFill>
                <a:srgbClr val="000000"/>
              </a:solidFill>
              <a:round/>
              <a:headEnd type="none" w="sm" len="sm"/>
              <a:tailEnd type="none" w="sm" len="sm"/>
            </a:ln>
          </p:spPr>
          <p:txBody>
            <a:bodyPr/>
            <a:lstStyle/>
            <a:p>
              <a:endParaRPr lang="tr-TR"/>
            </a:p>
          </p:txBody>
        </p:sp>
        <p:sp>
          <p:nvSpPr>
            <p:cNvPr id="16" name="Freeform 15"/>
            <p:cNvSpPr>
              <a:spLocks/>
            </p:cNvSpPr>
            <p:nvPr/>
          </p:nvSpPr>
          <p:spPr bwMode="auto">
            <a:xfrm>
              <a:off x="1913" y="2266"/>
              <a:ext cx="22" cy="26"/>
            </a:xfrm>
            <a:custGeom>
              <a:avLst/>
              <a:gdLst>
                <a:gd name="T0" fmla="*/ 0 w 22"/>
                <a:gd name="T1" fmla="*/ 25 h 26"/>
                <a:gd name="T2" fmla="*/ 8 w 22"/>
                <a:gd name="T3" fmla="*/ 12 h 26"/>
                <a:gd name="T4" fmla="*/ 10 w 22"/>
                <a:gd name="T5" fmla="*/ 9 h 26"/>
                <a:gd name="T6" fmla="*/ 12 w 22"/>
                <a:gd name="T7" fmla="*/ 7 h 26"/>
                <a:gd name="T8" fmla="*/ 16 w 22"/>
                <a:gd name="T9" fmla="*/ 3 h 26"/>
                <a:gd name="T10" fmla="*/ 19 w 22"/>
                <a:gd name="T11" fmla="*/ 1 h 26"/>
                <a:gd name="T12" fmla="*/ 21 w 22"/>
                <a:gd name="T13" fmla="*/ 0 h 26"/>
                <a:gd name="T14" fmla="*/ 0 60000 65536"/>
                <a:gd name="T15" fmla="*/ 0 60000 65536"/>
                <a:gd name="T16" fmla="*/ 0 60000 65536"/>
                <a:gd name="T17" fmla="*/ 0 60000 65536"/>
                <a:gd name="T18" fmla="*/ 0 60000 65536"/>
                <a:gd name="T19" fmla="*/ 0 60000 65536"/>
                <a:gd name="T20" fmla="*/ 0 60000 65536"/>
                <a:gd name="T21" fmla="*/ 0 w 22"/>
                <a:gd name="T22" fmla="*/ 0 h 26"/>
                <a:gd name="T23" fmla="*/ 22 w 2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6">
                  <a:moveTo>
                    <a:pt x="0" y="25"/>
                  </a:moveTo>
                  <a:lnTo>
                    <a:pt x="8" y="12"/>
                  </a:lnTo>
                  <a:lnTo>
                    <a:pt x="10" y="9"/>
                  </a:lnTo>
                  <a:lnTo>
                    <a:pt x="12" y="7"/>
                  </a:lnTo>
                  <a:lnTo>
                    <a:pt x="16" y="3"/>
                  </a:lnTo>
                  <a:lnTo>
                    <a:pt x="19" y="1"/>
                  </a:lnTo>
                  <a:lnTo>
                    <a:pt x="21" y="0"/>
                  </a:lnTo>
                </a:path>
              </a:pathLst>
            </a:custGeom>
            <a:noFill/>
            <a:ln w="12700" cap="rnd">
              <a:solidFill>
                <a:srgbClr val="000000"/>
              </a:solidFill>
              <a:round/>
              <a:headEnd type="none" w="sm" len="sm"/>
              <a:tailEnd type="none" w="sm" len="sm"/>
            </a:ln>
          </p:spPr>
          <p:txBody>
            <a:bodyPr/>
            <a:lstStyle/>
            <a:p>
              <a:endParaRPr lang="tr-TR"/>
            </a:p>
          </p:txBody>
        </p:sp>
        <p:sp>
          <p:nvSpPr>
            <p:cNvPr id="17" name="Freeform 16"/>
            <p:cNvSpPr>
              <a:spLocks/>
            </p:cNvSpPr>
            <p:nvPr/>
          </p:nvSpPr>
          <p:spPr bwMode="auto">
            <a:xfrm>
              <a:off x="1916" y="2278"/>
              <a:ext cx="19" cy="21"/>
            </a:xfrm>
            <a:custGeom>
              <a:avLst/>
              <a:gdLst>
                <a:gd name="T0" fmla="*/ 0 w 19"/>
                <a:gd name="T1" fmla="*/ 20 h 21"/>
                <a:gd name="T2" fmla="*/ 11 w 19"/>
                <a:gd name="T3" fmla="*/ 7 h 21"/>
                <a:gd name="T4" fmla="*/ 14 w 19"/>
                <a:gd name="T5" fmla="*/ 4 h 21"/>
                <a:gd name="T6" fmla="*/ 16 w 19"/>
                <a:gd name="T7" fmla="*/ 1 h 21"/>
                <a:gd name="T8" fmla="*/ 18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0"/>
                  </a:moveTo>
                  <a:lnTo>
                    <a:pt x="11" y="7"/>
                  </a:lnTo>
                  <a:lnTo>
                    <a:pt x="14" y="4"/>
                  </a:lnTo>
                  <a:lnTo>
                    <a:pt x="16" y="1"/>
                  </a:lnTo>
                  <a:lnTo>
                    <a:pt x="18" y="0"/>
                  </a:lnTo>
                </a:path>
              </a:pathLst>
            </a:custGeom>
            <a:noFill/>
            <a:ln w="12700" cap="rnd">
              <a:solidFill>
                <a:srgbClr val="000000"/>
              </a:solidFill>
              <a:round/>
              <a:headEnd type="none" w="sm" len="sm"/>
              <a:tailEnd type="none" w="sm" len="sm"/>
            </a:ln>
          </p:spPr>
          <p:txBody>
            <a:bodyPr/>
            <a:lstStyle/>
            <a:p>
              <a:endParaRPr lang="tr-TR"/>
            </a:p>
          </p:txBody>
        </p:sp>
        <p:sp>
          <p:nvSpPr>
            <p:cNvPr id="18" name="Freeform 17"/>
            <p:cNvSpPr>
              <a:spLocks/>
            </p:cNvSpPr>
            <p:nvPr/>
          </p:nvSpPr>
          <p:spPr bwMode="auto">
            <a:xfrm>
              <a:off x="1933" y="2312"/>
              <a:ext cx="28" cy="34"/>
            </a:xfrm>
            <a:custGeom>
              <a:avLst/>
              <a:gdLst>
                <a:gd name="T0" fmla="*/ 0 w 28"/>
                <a:gd name="T1" fmla="*/ 33 h 34"/>
                <a:gd name="T2" fmla="*/ 10 w 28"/>
                <a:gd name="T3" fmla="*/ 16 h 34"/>
                <a:gd name="T4" fmla="*/ 12 w 28"/>
                <a:gd name="T5" fmla="*/ 13 h 34"/>
                <a:gd name="T6" fmla="*/ 15 w 28"/>
                <a:gd name="T7" fmla="*/ 9 h 34"/>
                <a:gd name="T8" fmla="*/ 19 w 28"/>
                <a:gd name="T9" fmla="*/ 6 h 34"/>
                <a:gd name="T10" fmla="*/ 21 w 28"/>
                <a:gd name="T11" fmla="*/ 3 h 34"/>
                <a:gd name="T12" fmla="*/ 23 w 28"/>
                <a:gd name="T13" fmla="*/ 2 h 34"/>
                <a:gd name="T14" fmla="*/ 2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0" y="33"/>
                  </a:moveTo>
                  <a:lnTo>
                    <a:pt x="10" y="16"/>
                  </a:lnTo>
                  <a:lnTo>
                    <a:pt x="12" y="13"/>
                  </a:lnTo>
                  <a:lnTo>
                    <a:pt x="15" y="9"/>
                  </a:lnTo>
                  <a:lnTo>
                    <a:pt x="19" y="6"/>
                  </a:lnTo>
                  <a:lnTo>
                    <a:pt x="21" y="3"/>
                  </a:lnTo>
                  <a:lnTo>
                    <a:pt x="23" y="2"/>
                  </a:lnTo>
                  <a:lnTo>
                    <a:pt x="27" y="0"/>
                  </a:lnTo>
                </a:path>
              </a:pathLst>
            </a:custGeom>
            <a:noFill/>
            <a:ln w="12700" cap="rnd">
              <a:solidFill>
                <a:srgbClr val="000000"/>
              </a:solidFill>
              <a:round/>
              <a:headEnd type="none" w="sm" len="sm"/>
              <a:tailEnd type="none" w="sm" len="sm"/>
            </a:ln>
          </p:spPr>
          <p:txBody>
            <a:bodyPr/>
            <a:lstStyle/>
            <a:p>
              <a:endParaRPr lang="tr-TR"/>
            </a:p>
          </p:txBody>
        </p:sp>
        <p:sp>
          <p:nvSpPr>
            <p:cNvPr id="19" name="Freeform 18"/>
            <p:cNvSpPr>
              <a:spLocks/>
            </p:cNvSpPr>
            <p:nvPr/>
          </p:nvSpPr>
          <p:spPr bwMode="auto">
            <a:xfrm>
              <a:off x="1951" y="2351"/>
              <a:ext cx="33" cy="65"/>
            </a:xfrm>
            <a:custGeom>
              <a:avLst/>
              <a:gdLst>
                <a:gd name="T0" fmla="*/ 0 w 33"/>
                <a:gd name="T1" fmla="*/ 64 h 65"/>
                <a:gd name="T2" fmla="*/ 1 w 33"/>
                <a:gd name="T3" fmla="*/ 59 h 65"/>
                <a:gd name="T4" fmla="*/ 3 w 33"/>
                <a:gd name="T5" fmla="*/ 54 h 65"/>
                <a:gd name="T6" fmla="*/ 3 w 33"/>
                <a:gd name="T7" fmla="*/ 51 h 65"/>
                <a:gd name="T8" fmla="*/ 4 w 33"/>
                <a:gd name="T9" fmla="*/ 47 h 65"/>
                <a:gd name="T10" fmla="*/ 5 w 33"/>
                <a:gd name="T11" fmla="*/ 45 h 65"/>
                <a:gd name="T12" fmla="*/ 7 w 33"/>
                <a:gd name="T13" fmla="*/ 42 h 65"/>
                <a:gd name="T14" fmla="*/ 8 w 33"/>
                <a:gd name="T15" fmla="*/ 40 h 65"/>
                <a:gd name="T16" fmla="*/ 9 w 33"/>
                <a:gd name="T17" fmla="*/ 38 h 65"/>
                <a:gd name="T18" fmla="*/ 9 w 33"/>
                <a:gd name="T19" fmla="*/ 34 h 65"/>
                <a:gd name="T20" fmla="*/ 11 w 33"/>
                <a:gd name="T21" fmla="*/ 33 h 65"/>
                <a:gd name="T22" fmla="*/ 13 w 33"/>
                <a:gd name="T23" fmla="*/ 30 h 65"/>
                <a:gd name="T24" fmla="*/ 15 w 33"/>
                <a:gd name="T25" fmla="*/ 28 h 65"/>
                <a:gd name="T26" fmla="*/ 16 w 33"/>
                <a:gd name="T27" fmla="*/ 25 h 65"/>
                <a:gd name="T28" fmla="*/ 19 w 33"/>
                <a:gd name="T29" fmla="*/ 22 h 65"/>
                <a:gd name="T30" fmla="*/ 20 w 33"/>
                <a:gd name="T31" fmla="*/ 19 h 65"/>
                <a:gd name="T32" fmla="*/ 23 w 33"/>
                <a:gd name="T33" fmla="*/ 16 h 65"/>
                <a:gd name="T34" fmla="*/ 26 w 33"/>
                <a:gd name="T35" fmla="*/ 12 h 65"/>
                <a:gd name="T36" fmla="*/ 26 w 33"/>
                <a:gd name="T37" fmla="*/ 10 h 65"/>
                <a:gd name="T38" fmla="*/ 28 w 33"/>
                <a:gd name="T39" fmla="*/ 8 h 65"/>
                <a:gd name="T40" fmla="*/ 29 w 33"/>
                <a:gd name="T41" fmla="*/ 5 h 65"/>
                <a:gd name="T42" fmla="*/ 31 w 33"/>
                <a:gd name="T43" fmla="*/ 3 h 65"/>
                <a:gd name="T44" fmla="*/ 32 w 33"/>
                <a:gd name="T45" fmla="*/ 0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65"/>
                <a:gd name="T71" fmla="*/ 33 w 33"/>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65">
                  <a:moveTo>
                    <a:pt x="0" y="64"/>
                  </a:moveTo>
                  <a:lnTo>
                    <a:pt x="1" y="59"/>
                  </a:lnTo>
                  <a:lnTo>
                    <a:pt x="3" y="54"/>
                  </a:lnTo>
                  <a:lnTo>
                    <a:pt x="3" y="51"/>
                  </a:lnTo>
                  <a:lnTo>
                    <a:pt x="4" y="47"/>
                  </a:lnTo>
                  <a:lnTo>
                    <a:pt x="5" y="45"/>
                  </a:lnTo>
                  <a:lnTo>
                    <a:pt x="7" y="42"/>
                  </a:lnTo>
                  <a:lnTo>
                    <a:pt x="8" y="40"/>
                  </a:lnTo>
                  <a:lnTo>
                    <a:pt x="9" y="38"/>
                  </a:lnTo>
                  <a:lnTo>
                    <a:pt x="9" y="34"/>
                  </a:lnTo>
                  <a:lnTo>
                    <a:pt x="11" y="33"/>
                  </a:lnTo>
                  <a:lnTo>
                    <a:pt x="13" y="30"/>
                  </a:lnTo>
                  <a:lnTo>
                    <a:pt x="15" y="28"/>
                  </a:lnTo>
                  <a:lnTo>
                    <a:pt x="16" y="25"/>
                  </a:lnTo>
                  <a:lnTo>
                    <a:pt x="19" y="22"/>
                  </a:lnTo>
                  <a:lnTo>
                    <a:pt x="20" y="19"/>
                  </a:lnTo>
                  <a:lnTo>
                    <a:pt x="23" y="16"/>
                  </a:lnTo>
                  <a:lnTo>
                    <a:pt x="26" y="12"/>
                  </a:lnTo>
                  <a:lnTo>
                    <a:pt x="26" y="10"/>
                  </a:lnTo>
                  <a:lnTo>
                    <a:pt x="28" y="8"/>
                  </a:lnTo>
                  <a:lnTo>
                    <a:pt x="29" y="5"/>
                  </a:lnTo>
                  <a:lnTo>
                    <a:pt x="31" y="3"/>
                  </a:lnTo>
                  <a:lnTo>
                    <a:pt x="32" y="0"/>
                  </a:lnTo>
                </a:path>
              </a:pathLst>
            </a:custGeom>
            <a:noFill/>
            <a:ln w="12700" cap="rnd">
              <a:solidFill>
                <a:srgbClr val="000000"/>
              </a:solidFill>
              <a:round/>
              <a:headEnd type="none" w="sm" len="sm"/>
              <a:tailEnd type="none" w="sm" len="sm"/>
            </a:ln>
          </p:spPr>
          <p:txBody>
            <a:bodyPr/>
            <a:lstStyle/>
            <a:p>
              <a:endParaRPr lang="tr-TR"/>
            </a:p>
          </p:txBody>
        </p:sp>
        <p:sp>
          <p:nvSpPr>
            <p:cNvPr id="20" name="Freeform 19"/>
            <p:cNvSpPr>
              <a:spLocks/>
            </p:cNvSpPr>
            <p:nvPr/>
          </p:nvSpPr>
          <p:spPr bwMode="auto">
            <a:xfrm>
              <a:off x="1942" y="2349"/>
              <a:ext cx="25" cy="57"/>
            </a:xfrm>
            <a:custGeom>
              <a:avLst/>
              <a:gdLst>
                <a:gd name="T0" fmla="*/ 0 w 25"/>
                <a:gd name="T1" fmla="*/ 56 h 57"/>
                <a:gd name="T2" fmla="*/ 1 w 25"/>
                <a:gd name="T3" fmla="*/ 52 h 57"/>
                <a:gd name="T4" fmla="*/ 1 w 25"/>
                <a:gd name="T5" fmla="*/ 47 h 57"/>
                <a:gd name="T6" fmla="*/ 2 w 25"/>
                <a:gd name="T7" fmla="*/ 45 h 57"/>
                <a:gd name="T8" fmla="*/ 2 w 25"/>
                <a:gd name="T9" fmla="*/ 41 h 57"/>
                <a:gd name="T10" fmla="*/ 3 w 25"/>
                <a:gd name="T11" fmla="*/ 40 h 57"/>
                <a:gd name="T12" fmla="*/ 4 w 25"/>
                <a:gd name="T13" fmla="*/ 37 h 57"/>
                <a:gd name="T14" fmla="*/ 6 w 25"/>
                <a:gd name="T15" fmla="*/ 34 h 57"/>
                <a:gd name="T16" fmla="*/ 6 w 25"/>
                <a:gd name="T17" fmla="*/ 31 h 57"/>
                <a:gd name="T18" fmla="*/ 7 w 25"/>
                <a:gd name="T19" fmla="*/ 29 h 57"/>
                <a:gd name="T20" fmla="*/ 8 w 25"/>
                <a:gd name="T21" fmla="*/ 27 h 57"/>
                <a:gd name="T22" fmla="*/ 10 w 25"/>
                <a:gd name="T23" fmla="*/ 25 h 57"/>
                <a:gd name="T24" fmla="*/ 11 w 25"/>
                <a:gd name="T25" fmla="*/ 23 h 57"/>
                <a:gd name="T26" fmla="*/ 12 w 25"/>
                <a:gd name="T27" fmla="*/ 20 h 57"/>
                <a:gd name="T28" fmla="*/ 13 w 25"/>
                <a:gd name="T29" fmla="*/ 18 h 57"/>
                <a:gd name="T30" fmla="*/ 16 w 25"/>
                <a:gd name="T31" fmla="*/ 16 h 57"/>
                <a:gd name="T32" fmla="*/ 18 w 25"/>
                <a:gd name="T33" fmla="*/ 13 h 57"/>
                <a:gd name="T34" fmla="*/ 20 w 25"/>
                <a:gd name="T35" fmla="*/ 9 h 57"/>
                <a:gd name="T36" fmla="*/ 21 w 25"/>
                <a:gd name="T37" fmla="*/ 6 h 57"/>
                <a:gd name="T38" fmla="*/ 22 w 25"/>
                <a:gd name="T39" fmla="*/ 4 h 57"/>
                <a:gd name="T40" fmla="*/ 24 w 25"/>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57"/>
                <a:gd name="T65" fmla="*/ 25 w 25"/>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57">
                  <a:moveTo>
                    <a:pt x="0" y="56"/>
                  </a:moveTo>
                  <a:lnTo>
                    <a:pt x="1" y="52"/>
                  </a:lnTo>
                  <a:lnTo>
                    <a:pt x="1" y="47"/>
                  </a:lnTo>
                  <a:lnTo>
                    <a:pt x="2" y="45"/>
                  </a:lnTo>
                  <a:lnTo>
                    <a:pt x="2" y="41"/>
                  </a:lnTo>
                  <a:lnTo>
                    <a:pt x="3" y="40"/>
                  </a:lnTo>
                  <a:lnTo>
                    <a:pt x="4" y="37"/>
                  </a:lnTo>
                  <a:lnTo>
                    <a:pt x="6" y="34"/>
                  </a:lnTo>
                  <a:lnTo>
                    <a:pt x="6" y="31"/>
                  </a:lnTo>
                  <a:lnTo>
                    <a:pt x="7" y="29"/>
                  </a:lnTo>
                  <a:lnTo>
                    <a:pt x="8" y="27"/>
                  </a:lnTo>
                  <a:lnTo>
                    <a:pt x="10" y="25"/>
                  </a:lnTo>
                  <a:lnTo>
                    <a:pt x="11" y="23"/>
                  </a:lnTo>
                  <a:lnTo>
                    <a:pt x="12" y="20"/>
                  </a:lnTo>
                  <a:lnTo>
                    <a:pt x="13" y="18"/>
                  </a:lnTo>
                  <a:lnTo>
                    <a:pt x="16" y="16"/>
                  </a:lnTo>
                  <a:lnTo>
                    <a:pt x="18" y="13"/>
                  </a:lnTo>
                  <a:lnTo>
                    <a:pt x="20" y="9"/>
                  </a:lnTo>
                  <a:lnTo>
                    <a:pt x="21" y="6"/>
                  </a:lnTo>
                  <a:lnTo>
                    <a:pt x="22" y="4"/>
                  </a:lnTo>
                  <a:lnTo>
                    <a:pt x="24" y="0"/>
                  </a:lnTo>
                </a:path>
              </a:pathLst>
            </a:custGeom>
            <a:noFill/>
            <a:ln w="12700" cap="rnd">
              <a:solidFill>
                <a:srgbClr val="000000"/>
              </a:solidFill>
              <a:round/>
              <a:headEnd type="none" w="sm" len="sm"/>
              <a:tailEnd type="none" w="sm" len="sm"/>
            </a:ln>
          </p:spPr>
          <p:txBody>
            <a:bodyPr/>
            <a:lstStyle/>
            <a:p>
              <a:endParaRPr lang="tr-TR"/>
            </a:p>
          </p:txBody>
        </p:sp>
        <p:sp>
          <p:nvSpPr>
            <p:cNvPr id="21" name="Freeform 20"/>
            <p:cNvSpPr>
              <a:spLocks/>
            </p:cNvSpPr>
            <p:nvPr/>
          </p:nvSpPr>
          <p:spPr bwMode="auto">
            <a:xfrm>
              <a:off x="1937" y="2328"/>
              <a:ext cx="21" cy="35"/>
            </a:xfrm>
            <a:custGeom>
              <a:avLst/>
              <a:gdLst>
                <a:gd name="T0" fmla="*/ 0 w 21"/>
                <a:gd name="T1" fmla="*/ 34 h 35"/>
                <a:gd name="T2" fmla="*/ 8 w 21"/>
                <a:gd name="T3" fmla="*/ 20 h 35"/>
                <a:gd name="T4" fmla="*/ 11 w 21"/>
                <a:gd name="T5" fmla="*/ 16 h 35"/>
                <a:gd name="T6" fmla="*/ 12 w 21"/>
                <a:gd name="T7" fmla="*/ 13 h 35"/>
                <a:gd name="T8" fmla="*/ 13 w 21"/>
                <a:gd name="T9" fmla="*/ 11 h 35"/>
                <a:gd name="T10" fmla="*/ 15 w 21"/>
                <a:gd name="T11" fmla="*/ 9 h 35"/>
                <a:gd name="T12" fmla="*/ 17 w 21"/>
                <a:gd name="T13" fmla="*/ 6 h 35"/>
                <a:gd name="T14" fmla="*/ 17 w 21"/>
                <a:gd name="T15" fmla="*/ 3 h 35"/>
                <a:gd name="T16" fmla="*/ 20 w 21"/>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5"/>
                <a:gd name="T29" fmla="*/ 21 w 21"/>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5">
                  <a:moveTo>
                    <a:pt x="0" y="34"/>
                  </a:moveTo>
                  <a:lnTo>
                    <a:pt x="8" y="20"/>
                  </a:lnTo>
                  <a:lnTo>
                    <a:pt x="11" y="16"/>
                  </a:lnTo>
                  <a:lnTo>
                    <a:pt x="12" y="13"/>
                  </a:lnTo>
                  <a:lnTo>
                    <a:pt x="13" y="11"/>
                  </a:lnTo>
                  <a:lnTo>
                    <a:pt x="15" y="9"/>
                  </a:lnTo>
                  <a:lnTo>
                    <a:pt x="17" y="6"/>
                  </a:lnTo>
                  <a:lnTo>
                    <a:pt x="17" y="3"/>
                  </a:lnTo>
                  <a:lnTo>
                    <a:pt x="20" y="0"/>
                  </a:lnTo>
                </a:path>
              </a:pathLst>
            </a:custGeom>
            <a:noFill/>
            <a:ln w="12700" cap="rnd">
              <a:solidFill>
                <a:srgbClr val="000000"/>
              </a:solidFill>
              <a:round/>
              <a:headEnd type="none" w="sm" len="sm"/>
              <a:tailEnd type="none" w="sm" len="sm"/>
            </a:ln>
          </p:spPr>
          <p:txBody>
            <a:bodyPr/>
            <a:lstStyle/>
            <a:p>
              <a:endParaRPr lang="tr-TR"/>
            </a:p>
          </p:txBody>
        </p:sp>
        <p:sp>
          <p:nvSpPr>
            <p:cNvPr id="22" name="Freeform 21"/>
            <p:cNvSpPr>
              <a:spLocks/>
            </p:cNvSpPr>
            <p:nvPr/>
          </p:nvSpPr>
          <p:spPr bwMode="auto">
            <a:xfrm>
              <a:off x="1945" y="2342"/>
              <a:ext cx="17" cy="25"/>
            </a:xfrm>
            <a:custGeom>
              <a:avLst/>
              <a:gdLst>
                <a:gd name="T0" fmla="*/ 0 w 17"/>
                <a:gd name="T1" fmla="*/ 24 h 25"/>
                <a:gd name="T2" fmla="*/ 10 w 17"/>
                <a:gd name="T3" fmla="*/ 10 h 25"/>
                <a:gd name="T4" fmla="*/ 12 w 17"/>
                <a:gd name="T5" fmla="*/ 7 h 25"/>
                <a:gd name="T6" fmla="*/ 13 w 17"/>
                <a:gd name="T7" fmla="*/ 3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0" y="10"/>
                  </a:lnTo>
                  <a:lnTo>
                    <a:pt x="12" y="7"/>
                  </a:lnTo>
                  <a:lnTo>
                    <a:pt x="13" y="3"/>
                  </a:lnTo>
                  <a:lnTo>
                    <a:pt x="16" y="0"/>
                  </a:lnTo>
                </a:path>
              </a:pathLst>
            </a:custGeom>
            <a:noFill/>
            <a:ln w="12700" cap="rnd">
              <a:solidFill>
                <a:srgbClr val="000000"/>
              </a:solidFill>
              <a:round/>
              <a:headEnd type="none" w="sm" len="sm"/>
              <a:tailEnd type="none" w="sm" len="sm"/>
            </a:ln>
          </p:spPr>
          <p:txBody>
            <a:bodyPr/>
            <a:lstStyle/>
            <a:p>
              <a:endParaRPr lang="tr-TR"/>
            </a:p>
          </p:txBody>
        </p:sp>
        <p:sp>
          <p:nvSpPr>
            <p:cNvPr id="23" name="Freeform 22"/>
            <p:cNvSpPr>
              <a:spLocks/>
            </p:cNvSpPr>
            <p:nvPr/>
          </p:nvSpPr>
          <p:spPr bwMode="auto">
            <a:xfrm>
              <a:off x="2556" y="2461"/>
              <a:ext cx="459" cy="434"/>
            </a:xfrm>
            <a:custGeom>
              <a:avLst/>
              <a:gdLst>
                <a:gd name="T0" fmla="*/ 104 w 459"/>
                <a:gd name="T1" fmla="*/ 24 h 434"/>
                <a:gd name="T2" fmla="*/ 156 w 459"/>
                <a:gd name="T3" fmla="*/ 14 h 434"/>
                <a:gd name="T4" fmla="*/ 243 w 459"/>
                <a:gd name="T5" fmla="*/ 1 h 434"/>
                <a:gd name="T6" fmla="*/ 266 w 459"/>
                <a:gd name="T7" fmla="*/ 1 h 434"/>
                <a:gd name="T8" fmla="*/ 283 w 459"/>
                <a:gd name="T9" fmla="*/ 11 h 434"/>
                <a:gd name="T10" fmla="*/ 293 w 459"/>
                <a:gd name="T11" fmla="*/ 26 h 434"/>
                <a:gd name="T12" fmla="*/ 349 w 459"/>
                <a:gd name="T13" fmla="*/ 102 h 434"/>
                <a:gd name="T14" fmla="*/ 428 w 459"/>
                <a:gd name="T15" fmla="*/ 194 h 434"/>
                <a:gd name="T16" fmla="*/ 457 w 459"/>
                <a:gd name="T17" fmla="*/ 328 h 434"/>
                <a:gd name="T18" fmla="*/ 395 w 459"/>
                <a:gd name="T19" fmla="*/ 346 h 434"/>
                <a:gd name="T20" fmla="*/ 362 w 459"/>
                <a:gd name="T21" fmla="*/ 301 h 434"/>
                <a:gd name="T22" fmla="*/ 343 w 459"/>
                <a:gd name="T23" fmla="*/ 258 h 434"/>
                <a:gd name="T24" fmla="*/ 322 w 459"/>
                <a:gd name="T25" fmla="*/ 258 h 434"/>
                <a:gd name="T26" fmla="*/ 275 w 459"/>
                <a:gd name="T27" fmla="*/ 250 h 434"/>
                <a:gd name="T28" fmla="*/ 245 w 459"/>
                <a:gd name="T29" fmla="*/ 231 h 434"/>
                <a:gd name="T30" fmla="*/ 215 w 459"/>
                <a:gd name="T31" fmla="*/ 206 h 434"/>
                <a:gd name="T32" fmla="*/ 151 w 459"/>
                <a:gd name="T33" fmla="*/ 211 h 434"/>
                <a:gd name="T34" fmla="*/ 141 w 459"/>
                <a:gd name="T35" fmla="*/ 206 h 434"/>
                <a:gd name="T36" fmla="*/ 132 w 459"/>
                <a:gd name="T37" fmla="*/ 193 h 434"/>
                <a:gd name="T38" fmla="*/ 126 w 459"/>
                <a:gd name="T39" fmla="*/ 189 h 434"/>
                <a:gd name="T40" fmla="*/ 112 w 459"/>
                <a:gd name="T41" fmla="*/ 191 h 434"/>
                <a:gd name="T42" fmla="*/ 95 w 459"/>
                <a:gd name="T43" fmla="*/ 181 h 434"/>
                <a:gd name="T44" fmla="*/ 79 w 459"/>
                <a:gd name="T45" fmla="*/ 176 h 434"/>
                <a:gd name="T46" fmla="*/ 63 w 459"/>
                <a:gd name="T47" fmla="*/ 163 h 434"/>
                <a:gd name="T48" fmla="*/ 63 w 459"/>
                <a:gd name="T49" fmla="*/ 146 h 434"/>
                <a:gd name="T50" fmla="*/ 79 w 459"/>
                <a:gd name="T51" fmla="*/ 109 h 434"/>
                <a:gd name="T52" fmla="*/ 111 w 459"/>
                <a:gd name="T53" fmla="*/ 72 h 434"/>
                <a:gd name="T54" fmla="*/ 58 w 459"/>
                <a:gd name="T55" fmla="*/ 114 h 434"/>
                <a:gd name="T56" fmla="*/ 31 w 459"/>
                <a:gd name="T57" fmla="*/ 149 h 434"/>
                <a:gd name="T58" fmla="*/ 15 w 459"/>
                <a:gd name="T59" fmla="*/ 152 h 434"/>
                <a:gd name="T60" fmla="*/ 0 w 459"/>
                <a:gd name="T61" fmla="*/ 142 h 434"/>
                <a:gd name="T62" fmla="*/ 20 w 459"/>
                <a:gd name="T63" fmla="*/ 101 h 434"/>
                <a:gd name="T64" fmla="*/ 62 w 459"/>
                <a:gd name="T65" fmla="*/ 56 h 4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9"/>
                <a:gd name="T100" fmla="*/ 0 h 434"/>
                <a:gd name="T101" fmla="*/ 459 w 459"/>
                <a:gd name="T102" fmla="*/ 434 h 4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9" h="434">
                  <a:moveTo>
                    <a:pt x="85" y="39"/>
                  </a:moveTo>
                  <a:lnTo>
                    <a:pt x="104" y="24"/>
                  </a:lnTo>
                  <a:lnTo>
                    <a:pt x="128" y="19"/>
                  </a:lnTo>
                  <a:lnTo>
                    <a:pt x="156" y="14"/>
                  </a:lnTo>
                  <a:lnTo>
                    <a:pt x="214" y="5"/>
                  </a:lnTo>
                  <a:lnTo>
                    <a:pt x="243" y="1"/>
                  </a:lnTo>
                  <a:lnTo>
                    <a:pt x="254" y="0"/>
                  </a:lnTo>
                  <a:lnTo>
                    <a:pt x="266" y="1"/>
                  </a:lnTo>
                  <a:lnTo>
                    <a:pt x="275" y="5"/>
                  </a:lnTo>
                  <a:lnTo>
                    <a:pt x="283" y="11"/>
                  </a:lnTo>
                  <a:lnTo>
                    <a:pt x="289" y="17"/>
                  </a:lnTo>
                  <a:lnTo>
                    <a:pt x="293" y="26"/>
                  </a:lnTo>
                  <a:lnTo>
                    <a:pt x="298" y="39"/>
                  </a:lnTo>
                  <a:lnTo>
                    <a:pt x="349" y="102"/>
                  </a:lnTo>
                  <a:lnTo>
                    <a:pt x="400" y="166"/>
                  </a:lnTo>
                  <a:lnTo>
                    <a:pt x="428" y="194"/>
                  </a:lnTo>
                  <a:lnTo>
                    <a:pt x="457" y="222"/>
                  </a:lnTo>
                  <a:lnTo>
                    <a:pt x="457" y="328"/>
                  </a:lnTo>
                  <a:lnTo>
                    <a:pt x="458" y="433"/>
                  </a:lnTo>
                  <a:lnTo>
                    <a:pt x="395" y="346"/>
                  </a:lnTo>
                  <a:lnTo>
                    <a:pt x="379" y="320"/>
                  </a:lnTo>
                  <a:lnTo>
                    <a:pt x="362" y="301"/>
                  </a:lnTo>
                  <a:lnTo>
                    <a:pt x="353" y="286"/>
                  </a:lnTo>
                  <a:lnTo>
                    <a:pt x="343" y="258"/>
                  </a:lnTo>
                  <a:lnTo>
                    <a:pt x="333" y="258"/>
                  </a:lnTo>
                  <a:lnTo>
                    <a:pt x="322" y="258"/>
                  </a:lnTo>
                  <a:lnTo>
                    <a:pt x="298" y="256"/>
                  </a:lnTo>
                  <a:lnTo>
                    <a:pt x="275" y="250"/>
                  </a:lnTo>
                  <a:lnTo>
                    <a:pt x="261" y="242"/>
                  </a:lnTo>
                  <a:lnTo>
                    <a:pt x="245" y="231"/>
                  </a:lnTo>
                  <a:lnTo>
                    <a:pt x="228" y="218"/>
                  </a:lnTo>
                  <a:lnTo>
                    <a:pt x="215" y="206"/>
                  </a:lnTo>
                  <a:lnTo>
                    <a:pt x="193" y="197"/>
                  </a:lnTo>
                  <a:lnTo>
                    <a:pt x="151" y="211"/>
                  </a:lnTo>
                  <a:lnTo>
                    <a:pt x="145" y="211"/>
                  </a:lnTo>
                  <a:lnTo>
                    <a:pt x="141" y="206"/>
                  </a:lnTo>
                  <a:lnTo>
                    <a:pt x="136" y="199"/>
                  </a:lnTo>
                  <a:lnTo>
                    <a:pt x="132" y="193"/>
                  </a:lnTo>
                  <a:lnTo>
                    <a:pt x="130" y="185"/>
                  </a:lnTo>
                  <a:lnTo>
                    <a:pt x="126" y="189"/>
                  </a:lnTo>
                  <a:lnTo>
                    <a:pt x="120" y="191"/>
                  </a:lnTo>
                  <a:lnTo>
                    <a:pt x="112" y="191"/>
                  </a:lnTo>
                  <a:lnTo>
                    <a:pt x="104" y="187"/>
                  </a:lnTo>
                  <a:lnTo>
                    <a:pt x="95" y="181"/>
                  </a:lnTo>
                  <a:lnTo>
                    <a:pt x="90" y="176"/>
                  </a:lnTo>
                  <a:lnTo>
                    <a:pt x="79" y="176"/>
                  </a:lnTo>
                  <a:lnTo>
                    <a:pt x="70" y="170"/>
                  </a:lnTo>
                  <a:lnTo>
                    <a:pt x="63" y="163"/>
                  </a:lnTo>
                  <a:lnTo>
                    <a:pt x="62" y="157"/>
                  </a:lnTo>
                  <a:lnTo>
                    <a:pt x="63" y="146"/>
                  </a:lnTo>
                  <a:lnTo>
                    <a:pt x="69" y="128"/>
                  </a:lnTo>
                  <a:lnTo>
                    <a:pt x="79" y="109"/>
                  </a:lnTo>
                  <a:lnTo>
                    <a:pt x="90" y="92"/>
                  </a:lnTo>
                  <a:lnTo>
                    <a:pt x="111" y="72"/>
                  </a:lnTo>
                  <a:lnTo>
                    <a:pt x="88" y="95"/>
                  </a:lnTo>
                  <a:lnTo>
                    <a:pt x="58" y="114"/>
                  </a:lnTo>
                  <a:lnTo>
                    <a:pt x="36" y="146"/>
                  </a:lnTo>
                  <a:lnTo>
                    <a:pt x="31" y="149"/>
                  </a:lnTo>
                  <a:lnTo>
                    <a:pt x="23" y="152"/>
                  </a:lnTo>
                  <a:lnTo>
                    <a:pt x="15" y="152"/>
                  </a:lnTo>
                  <a:lnTo>
                    <a:pt x="8" y="150"/>
                  </a:lnTo>
                  <a:lnTo>
                    <a:pt x="0" y="142"/>
                  </a:lnTo>
                  <a:lnTo>
                    <a:pt x="12" y="117"/>
                  </a:lnTo>
                  <a:lnTo>
                    <a:pt x="20" y="101"/>
                  </a:lnTo>
                  <a:lnTo>
                    <a:pt x="35" y="78"/>
                  </a:lnTo>
                  <a:lnTo>
                    <a:pt x="62" y="56"/>
                  </a:lnTo>
                  <a:lnTo>
                    <a:pt x="85" y="39"/>
                  </a:lnTo>
                </a:path>
              </a:pathLst>
            </a:custGeom>
            <a:solidFill>
              <a:srgbClr val="FFC285"/>
            </a:solidFill>
            <a:ln w="12700" cap="rnd">
              <a:solidFill>
                <a:srgbClr val="000000"/>
              </a:solidFill>
              <a:round/>
              <a:headEnd/>
              <a:tailEnd/>
            </a:ln>
          </p:spPr>
          <p:txBody>
            <a:bodyPr/>
            <a:lstStyle/>
            <a:p>
              <a:endParaRPr lang="tr-TR"/>
            </a:p>
          </p:txBody>
        </p:sp>
        <p:sp>
          <p:nvSpPr>
            <p:cNvPr id="24" name="Freeform 23"/>
            <p:cNvSpPr>
              <a:spLocks/>
            </p:cNvSpPr>
            <p:nvPr/>
          </p:nvSpPr>
          <p:spPr bwMode="auto">
            <a:xfrm>
              <a:off x="2955" y="2269"/>
              <a:ext cx="1209" cy="1041"/>
            </a:xfrm>
            <a:custGeom>
              <a:avLst/>
              <a:gdLst/>
              <a:ahLst/>
              <a:cxnLst>
                <a:cxn ang="0">
                  <a:pos x="354" y="160"/>
                </a:cxn>
                <a:cxn ang="0">
                  <a:pos x="317" y="187"/>
                </a:cxn>
                <a:cxn ang="0">
                  <a:pos x="278" y="218"/>
                </a:cxn>
                <a:cxn ang="0">
                  <a:pos x="237" y="254"/>
                </a:cxn>
                <a:cxn ang="0">
                  <a:pos x="201" y="293"/>
                </a:cxn>
                <a:cxn ang="0">
                  <a:pos x="171" y="336"/>
                </a:cxn>
                <a:cxn ang="0">
                  <a:pos x="150" y="383"/>
                </a:cxn>
                <a:cxn ang="0">
                  <a:pos x="141" y="432"/>
                </a:cxn>
                <a:cxn ang="0">
                  <a:pos x="98" y="417"/>
                </a:cxn>
                <a:cxn ang="0">
                  <a:pos x="45" y="400"/>
                </a:cxn>
                <a:cxn ang="0">
                  <a:pos x="51" y="420"/>
                </a:cxn>
                <a:cxn ang="0">
                  <a:pos x="44" y="453"/>
                </a:cxn>
                <a:cxn ang="0">
                  <a:pos x="23" y="491"/>
                </a:cxn>
                <a:cxn ang="0">
                  <a:pos x="14" y="539"/>
                </a:cxn>
                <a:cxn ang="0">
                  <a:pos x="53" y="622"/>
                </a:cxn>
                <a:cxn ang="0">
                  <a:pos x="0" y="675"/>
                </a:cxn>
                <a:cxn ang="0">
                  <a:pos x="34" y="690"/>
                </a:cxn>
                <a:cxn ang="0">
                  <a:pos x="67" y="713"/>
                </a:cxn>
                <a:cxn ang="0">
                  <a:pos x="102" y="739"/>
                </a:cxn>
                <a:cxn ang="0">
                  <a:pos x="141" y="750"/>
                </a:cxn>
                <a:cxn ang="0">
                  <a:pos x="221" y="822"/>
                </a:cxn>
                <a:cxn ang="0">
                  <a:pos x="220" y="878"/>
                </a:cxn>
                <a:cxn ang="0">
                  <a:pos x="221" y="930"/>
                </a:cxn>
                <a:cxn ang="0">
                  <a:pos x="225" y="984"/>
                </a:cxn>
                <a:cxn ang="0">
                  <a:pos x="232" y="1040"/>
                </a:cxn>
                <a:cxn ang="0">
                  <a:pos x="1208" y="960"/>
                </a:cxn>
                <a:cxn ang="0">
                  <a:pos x="1192" y="866"/>
                </a:cxn>
                <a:cxn ang="0">
                  <a:pos x="1156" y="762"/>
                </a:cxn>
                <a:cxn ang="0">
                  <a:pos x="1132" y="645"/>
                </a:cxn>
                <a:cxn ang="0">
                  <a:pos x="1121" y="526"/>
                </a:cxn>
                <a:cxn ang="0">
                  <a:pos x="1118" y="407"/>
                </a:cxn>
                <a:cxn ang="0">
                  <a:pos x="1087" y="327"/>
                </a:cxn>
                <a:cxn ang="0">
                  <a:pos x="1041" y="262"/>
                </a:cxn>
                <a:cxn ang="0">
                  <a:pos x="983" y="208"/>
                </a:cxn>
                <a:cxn ang="0">
                  <a:pos x="917" y="162"/>
                </a:cxn>
                <a:cxn ang="0">
                  <a:pos x="846" y="122"/>
                </a:cxn>
                <a:cxn ang="0">
                  <a:pos x="777" y="83"/>
                </a:cxn>
                <a:cxn ang="0">
                  <a:pos x="768" y="79"/>
                </a:cxn>
                <a:cxn ang="0">
                  <a:pos x="760" y="74"/>
                </a:cxn>
                <a:cxn ang="0">
                  <a:pos x="752" y="68"/>
                </a:cxn>
                <a:cxn ang="0">
                  <a:pos x="743" y="64"/>
                </a:cxn>
                <a:cxn ang="0">
                  <a:pos x="734" y="59"/>
                </a:cxn>
                <a:cxn ang="0">
                  <a:pos x="726" y="54"/>
                </a:cxn>
                <a:cxn ang="0">
                  <a:pos x="715" y="46"/>
                </a:cxn>
                <a:cxn ang="0">
                  <a:pos x="703" y="39"/>
                </a:cxn>
                <a:cxn ang="0">
                  <a:pos x="687" y="28"/>
                </a:cxn>
                <a:cxn ang="0">
                  <a:pos x="674" y="17"/>
                </a:cxn>
                <a:cxn ang="0">
                  <a:pos x="659" y="7"/>
                </a:cxn>
                <a:cxn ang="0">
                  <a:pos x="371" y="149"/>
                </a:cxn>
              </a:cxnLst>
              <a:rect l="0" t="0" r="r" b="b"/>
              <a:pathLst>
                <a:path w="1209" h="1041">
                  <a:moveTo>
                    <a:pt x="371" y="149"/>
                  </a:moveTo>
                  <a:lnTo>
                    <a:pt x="354" y="160"/>
                  </a:lnTo>
                  <a:lnTo>
                    <a:pt x="336" y="173"/>
                  </a:lnTo>
                  <a:lnTo>
                    <a:pt x="317" y="187"/>
                  </a:lnTo>
                  <a:lnTo>
                    <a:pt x="297" y="203"/>
                  </a:lnTo>
                  <a:lnTo>
                    <a:pt x="278" y="218"/>
                  </a:lnTo>
                  <a:lnTo>
                    <a:pt x="257" y="235"/>
                  </a:lnTo>
                  <a:lnTo>
                    <a:pt x="237" y="254"/>
                  </a:lnTo>
                  <a:lnTo>
                    <a:pt x="219" y="273"/>
                  </a:lnTo>
                  <a:lnTo>
                    <a:pt x="201" y="293"/>
                  </a:lnTo>
                  <a:lnTo>
                    <a:pt x="185" y="314"/>
                  </a:lnTo>
                  <a:lnTo>
                    <a:pt x="171" y="336"/>
                  </a:lnTo>
                  <a:lnTo>
                    <a:pt x="159" y="359"/>
                  </a:lnTo>
                  <a:lnTo>
                    <a:pt x="150" y="383"/>
                  </a:lnTo>
                  <a:lnTo>
                    <a:pt x="144" y="407"/>
                  </a:lnTo>
                  <a:lnTo>
                    <a:pt x="141" y="432"/>
                  </a:lnTo>
                  <a:lnTo>
                    <a:pt x="141" y="457"/>
                  </a:lnTo>
                  <a:lnTo>
                    <a:pt x="98" y="417"/>
                  </a:lnTo>
                  <a:lnTo>
                    <a:pt x="65" y="403"/>
                  </a:lnTo>
                  <a:lnTo>
                    <a:pt x="45" y="400"/>
                  </a:lnTo>
                  <a:lnTo>
                    <a:pt x="50" y="407"/>
                  </a:lnTo>
                  <a:lnTo>
                    <a:pt x="51" y="420"/>
                  </a:lnTo>
                  <a:lnTo>
                    <a:pt x="48" y="432"/>
                  </a:lnTo>
                  <a:lnTo>
                    <a:pt x="44" y="453"/>
                  </a:lnTo>
                  <a:lnTo>
                    <a:pt x="33" y="470"/>
                  </a:lnTo>
                  <a:lnTo>
                    <a:pt x="23" y="491"/>
                  </a:lnTo>
                  <a:lnTo>
                    <a:pt x="14" y="516"/>
                  </a:lnTo>
                  <a:lnTo>
                    <a:pt x="14" y="539"/>
                  </a:lnTo>
                  <a:lnTo>
                    <a:pt x="30" y="565"/>
                  </a:lnTo>
                  <a:lnTo>
                    <a:pt x="53" y="622"/>
                  </a:lnTo>
                  <a:lnTo>
                    <a:pt x="23" y="578"/>
                  </a:lnTo>
                  <a:lnTo>
                    <a:pt x="0" y="675"/>
                  </a:lnTo>
                  <a:lnTo>
                    <a:pt x="16" y="682"/>
                  </a:lnTo>
                  <a:lnTo>
                    <a:pt x="34" y="690"/>
                  </a:lnTo>
                  <a:lnTo>
                    <a:pt x="51" y="700"/>
                  </a:lnTo>
                  <a:lnTo>
                    <a:pt x="67" y="713"/>
                  </a:lnTo>
                  <a:lnTo>
                    <a:pt x="85" y="726"/>
                  </a:lnTo>
                  <a:lnTo>
                    <a:pt x="102" y="739"/>
                  </a:lnTo>
                  <a:lnTo>
                    <a:pt x="121" y="748"/>
                  </a:lnTo>
                  <a:lnTo>
                    <a:pt x="141" y="750"/>
                  </a:lnTo>
                  <a:lnTo>
                    <a:pt x="181" y="786"/>
                  </a:lnTo>
                  <a:lnTo>
                    <a:pt x="221" y="822"/>
                  </a:lnTo>
                  <a:lnTo>
                    <a:pt x="221" y="849"/>
                  </a:lnTo>
                  <a:lnTo>
                    <a:pt x="220" y="878"/>
                  </a:lnTo>
                  <a:lnTo>
                    <a:pt x="221" y="904"/>
                  </a:lnTo>
                  <a:lnTo>
                    <a:pt x="221" y="930"/>
                  </a:lnTo>
                  <a:lnTo>
                    <a:pt x="222" y="958"/>
                  </a:lnTo>
                  <a:lnTo>
                    <a:pt x="225" y="984"/>
                  </a:lnTo>
                  <a:lnTo>
                    <a:pt x="228" y="1012"/>
                  </a:lnTo>
                  <a:lnTo>
                    <a:pt x="232" y="1040"/>
                  </a:lnTo>
                  <a:lnTo>
                    <a:pt x="1206" y="1012"/>
                  </a:lnTo>
                  <a:lnTo>
                    <a:pt x="1208" y="960"/>
                  </a:lnTo>
                  <a:lnTo>
                    <a:pt x="1199" y="907"/>
                  </a:lnTo>
                  <a:lnTo>
                    <a:pt x="1192" y="866"/>
                  </a:lnTo>
                  <a:lnTo>
                    <a:pt x="1175" y="817"/>
                  </a:lnTo>
                  <a:lnTo>
                    <a:pt x="1156" y="762"/>
                  </a:lnTo>
                  <a:lnTo>
                    <a:pt x="1143" y="704"/>
                  </a:lnTo>
                  <a:lnTo>
                    <a:pt x="1132" y="645"/>
                  </a:lnTo>
                  <a:lnTo>
                    <a:pt x="1125" y="585"/>
                  </a:lnTo>
                  <a:lnTo>
                    <a:pt x="1121" y="526"/>
                  </a:lnTo>
                  <a:lnTo>
                    <a:pt x="1119" y="465"/>
                  </a:lnTo>
                  <a:lnTo>
                    <a:pt x="1118" y="407"/>
                  </a:lnTo>
                  <a:lnTo>
                    <a:pt x="1104" y="365"/>
                  </a:lnTo>
                  <a:lnTo>
                    <a:pt x="1087" y="327"/>
                  </a:lnTo>
                  <a:lnTo>
                    <a:pt x="1066" y="293"/>
                  </a:lnTo>
                  <a:lnTo>
                    <a:pt x="1041" y="262"/>
                  </a:lnTo>
                  <a:lnTo>
                    <a:pt x="1012" y="233"/>
                  </a:lnTo>
                  <a:lnTo>
                    <a:pt x="983" y="208"/>
                  </a:lnTo>
                  <a:lnTo>
                    <a:pt x="951" y="185"/>
                  </a:lnTo>
                  <a:lnTo>
                    <a:pt x="917" y="162"/>
                  </a:lnTo>
                  <a:lnTo>
                    <a:pt x="882" y="142"/>
                  </a:lnTo>
                  <a:lnTo>
                    <a:pt x="846" y="122"/>
                  </a:lnTo>
                  <a:lnTo>
                    <a:pt x="811" y="103"/>
                  </a:lnTo>
                  <a:lnTo>
                    <a:pt x="777" y="83"/>
                  </a:lnTo>
                  <a:lnTo>
                    <a:pt x="772" y="81"/>
                  </a:lnTo>
                  <a:lnTo>
                    <a:pt x="768" y="79"/>
                  </a:lnTo>
                  <a:lnTo>
                    <a:pt x="764" y="76"/>
                  </a:lnTo>
                  <a:lnTo>
                    <a:pt x="760" y="74"/>
                  </a:lnTo>
                  <a:lnTo>
                    <a:pt x="756" y="71"/>
                  </a:lnTo>
                  <a:lnTo>
                    <a:pt x="752" y="68"/>
                  </a:lnTo>
                  <a:lnTo>
                    <a:pt x="747" y="67"/>
                  </a:lnTo>
                  <a:lnTo>
                    <a:pt x="743" y="64"/>
                  </a:lnTo>
                  <a:lnTo>
                    <a:pt x="739" y="62"/>
                  </a:lnTo>
                  <a:lnTo>
                    <a:pt x="734" y="59"/>
                  </a:lnTo>
                  <a:lnTo>
                    <a:pt x="731" y="57"/>
                  </a:lnTo>
                  <a:lnTo>
                    <a:pt x="726" y="54"/>
                  </a:lnTo>
                  <a:lnTo>
                    <a:pt x="718" y="50"/>
                  </a:lnTo>
                  <a:lnTo>
                    <a:pt x="715" y="46"/>
                  </a:lnTo>
                  <a:lnTo>
                    <a:pt x="707" y="41"/>
                  </a:lnTo>
                  <a:lnTo>
                    <a:pt x="703" y="39"/>
                  </a:lnTo>
                  <a:lnTo>
                    <a:pt x="695" y="33"/>
                  </a:lnTo>
                  <a:lnTo>
                    <a:pt x="687" y="28"/>
                  </a:lnTo>
                  <a:lnTo>
                    <a:pt x="681" y="23"/>
                  </a:lnTo>
                  <a:lnTo>
                    <a:pt x="674" y="17"/>
                  </a:lnTo>
                  <a:lnTo>
                    <a:pt x="666" y="12"/>
                  </a:lnTo>
                  <a:lnTo>
                    <a:pt x="659" y="7"/>
                  </a:lnTo>
                  <a:lnTo>
                    <a:pt x="653" y="0"/>
                  </a:lnTo>
                  <a:lnTo>
                    <a:pt x="371" y="149"/>
                  </a:lnTo>
                </a:path>
              </a:pathLst>
            </a:custGeom>
            <a:solidFill>
              <a:srgbClr val="FF3300"/>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25" name="Freeform 24"/>
            <p:cNvSpPr>
              <a:spLocks/>
            </p:cNvSpPr>
            <p:nvPr/>
          </p:nvSpPr>
          <p:spPr bwMode="auto">
            <a:xfrm>
              <a:off x="3321" y="2280"/>
              <a:ext cx="294" cy="460"/>
            </a:xfrm>
            <a:custGeom>
              <a:avLst/>
              <a:gdLst>
                <a:gd name="T0" fmla="*/ 1 w 294"/>
                <a:gd name="T1" fmla="*/ 136 h 460"/>
                <a:gd name="T2" fmla="*/ 0 w 294"/>
                <a:gd name="T3" fmla="*/ 155 h 460"/>
                <a:gd name="T4" fmla="*/ 0 w 294"/>
                <a:gd name="T5" fmla="*/ 181 h 460"/>
                <a:gd name="T6" fmla="*/ 1 w 294"/>
                <a:gd name="T7" fmla="*/ 206 h 460"/>
                <a:gd name="T8" fmla="*/ 5 w 294"/>
                <a:gd name="T9" fmla="*/ 230 h 460"/>
                <a:gd name="T10" fmla="*/ 10 w 294"/>
                <a:gd name="T11" fmla="*/ 253 h 460"/>
                <a:gd name="T12" fmla="*/ 17 w 294"/>
                <a:gd name="T13" fmla="*/ 276 h 460"/>
                <a:gd name="T14" fmla="*/ 24 w 294"/>
                <a:gd name="T15" fmla="*/ 298 h 460"/>
                <a:gd name="T16" fmla="*/ 34 w 294"/>
                <a:gd name="T17" fmla="*/ 321 h 460"/>
                <a:gd name="T18" fmla="*/ 39 w 294"/>
                <a:gd name="T19" fmla="*/ 333 h 460"/>
                <a:gd name="T20" fmla="*/ 45 w 294"/>
                <a:gd name="T21" fmla="*/ 345 h 460"/>
                <a:gd name="T22" fmla="*/ 51 w 294"/>
                <a:gd name="T23" fmla="*/ 357 h 460"/>
                <a:gd name="T24" fmla="*/ 57 w 294"/>
                <a:gd name="T25" fmla="*/ 370 h 460"/>
                <a:gd name="T26" fmla="*/ 64 w 294"/>
                <a:gd name="T27" fmla="*/ 382 h 460"/>
                <a:gd name="T28" fmla="*/ 71 w 294"/>
                <a:gd name="T29" fmla="*/ 395 h 460"/>
                <a:gd name="T30" fmla="*/ 78 w 294"/>
                <a:gd name="T31" fmla="*/ 407 h 460"/>
                <a:gd name="T32" fmla="*/ 85 w 294"/>
                <a:gd name="T33" fmla="*/ 419 h 460"/>
                <a:gd name="T34" fmla="*/ 90 w 294"/>
                <a:gd name="T35" fmla="*/ 429 h 460"/>
                <a:gd name="T36" fmla="*/ 97 w 294"/>
                <a:gd name="T37" fmla="*/ 439 h 460"/>
                <a:gd name="T38" fmla="*/ 103 w 294"/>
                <a:gd name="T39" fmla="*/ 450 h 460"/>
                <a:gd name="T40" fmla="*/ 110 w 294"/>
                <a:gd name="T41" fmla="*/ 459 h 460"/>
                <a:gd name="T42" fmla="*/ 122 w 294"/>
                <a:gd name="T43" fmla="*/ 445 h 460"/>
                <a:gd name="T44" fmla="*/ 145 w 294"/>
                <a:gd name="T45" fmla="*/ 417 h 460"/>
                <a:gd name="T46" fmla="*/ 167 w 294"/>
                <a:gd name="T47" fmla="*/ 388 h 460"/>
                <a:gd name="T48" fmla="*/ 189 w 294"/>
                <a:gd name="T49" fmla="*/ 357 h 460"/>
                <a:gd name="T50" fmla="*/ 208 w 294"/>
                <a:gd name="T51" fmla="*/ 326 h 460"/>
                <a:gd name="T52" fmla="*/ 226 w 294"/>
                <a:gd name="T53" fmla="*/ 294 h 460"/>
                <a:gd name="T54" fmla="*/ 242 w 294"/>
                <a:gd name="T55" fmla="*/ 262 h 460"/>
                <a:gd name="T56" fmla="*/ 256 w 294"/>
                <a:gd name="T57" fmla="*/ 229 h 460"/>
                <a:gd name="T58" fmla="*/ 265 w 294"/>
                <a:gd name="T59" fmla="*/ 208 h 460"/>
                <a:gd name="T60" fmla="*/ 271 w 294"/>
                <a:gd name="T61" fmla="*/ 195 h 460"/>
                <a:gd name="T62" fmla="*/ 276 w 294"/>
                <a:gd name="T63" fmla="*/ 176 h 460"/>
                <a:gd name="T64" fmla="*/ 281 w 294"/>
                <a:gd name="T65" fmla="*/ 157 h 460"/>
                <a:gd name="T66" fmla="*/ 285 w 294"/>
                <a:gd name="T67" fmla="*/ 138 h 460"/>
                <a:gd name="T68" fmla="*/ 288 w 294"/>
                <a:gd name="T69" fmla="*/ 118 h 460"/>
                <a:gd name="T70" fmla="*/ 291 w 294"/>
                <a:gd name="T71" fmla="*/ 99 h 460"/>
                <a:gd name="T72" fmla="*/ 293 w 294"/>
                <a:gd name="T73" fmla="*/ 77 h 460"/>
                <a:gd name="T74" fmla="*/ 293 w 294"/>
                <a:gd name="T75" fmla="*/ 56 h 460"/>
                <a:gd name="T76" fmla="*/ 293 w 294"/>
                <a:gd name="T77" fmla="*/ 42 h 460"/>
                <a:gd name="T78" fmla="*/ 291 w 294"/>
                <a:gd name="T79" fmla="*/ 34 h 460"/>
                <a:gd name="T80" fmla="*/ 291 w 294"/>
                <a:gd name="T81" fmla="*/ 25 h 460"/>
                <a:gd name="T82" fmla="*/ 289 w 294"/>
                <a:gd name="T83" fmla="*/ 17 h 460"/>
                <a:gd name="T84" fmla="*/ 286 w 294"/>
                <a:gd name="T85" fmla="*/ 6 h 460"/>
                <a:gd name="T86" fmla="*/ 1 w 294"/>
                <a:gd name="T87" fmla="*/ 129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4"/>
                <a:gd name="T133" fmla="*/ 0 h 460"/>
                <a:gd name="T134" fmla="*/ 294 w 294"/>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4" h="460">
                  <a:moveTo>
                    <a:pt x="1" y="129"/>
                  </a:moveTo>
                  <a:lnTo>
                    <a:pt x="1" y="136"/>
                  </a:lnTo>
                  <a:lnTo>
                    <a:pt x="1" y="143"/>
                  </a:lnTo>
                  <a:lnTo>
                    <a:pt x="0" y="155"/>
                  </a:lnTo>
                  <a:lnTo>
                    <a:pt x="0" y="168"/>
                  </a:lnTo>
                  <a:lnTo>
                    <a:pt x="0" y="181"/>
                  </a:lnTo>
                  <a:lnTo>
                    <a:pt x="1" y="193"/>
                  </a:lnTo>
                  <a:lnTo>
                    <a:pt x="1" y="206"/>
                  </a:lnTo>
                  <a:lnTo>
                    <a:pt x="3" y="218"/>
                  </a:lnTo>
                  <a:lnTo>
                    <a:pt x="5" y="230"/>
                  </a:lnTo>
                  <a:lnTo>
                    <a:pt x="7" y="241"/>
                  </a:lnTo>
                  <a:lnTo>
                    <a:pt x="10" y="253"/>
                  </a:lnTo>
                  <a:lnTo>
                    <a:pt x="13" y="265"/>
                  </a:lnTo>
                  <a:lnTo>
                    <a:pt x="17" y="276"/>
                  </a:lnTo>
                  <a:lnTo>
                    <a:pt x="19" y="287"/>
                  </a:lnTo>
                  <a:lnTo>
                    <a:pt x="24" y="298"/>
                  </a:lnTo>
                  <a:lnTo>
                    <a:pt x="29" y="310"/>
                  </a:lnTo>
                  <a:lnTo>
                    <a:pt x="34" y="321"/>
                  </a:lnTo>
                  <a:lnTo>
                    <a:pt x="36" y="324"/>
                  </a:lnTo>
                  <a:lnTo>
                    <a:pt x="39" y="333"/>
                  </a:lnTo>
                  <a:lnTo>
                    <a:pt x="42" y="339"/>
                  </a:lnTo>
                  <a:lnTo>
                    <a:pt x="45" y="345"/>
                  </a:lnTo>
                  <a:lnTo>
                    <a:pt x="48" y="351"/>
                  </a:lnTo>
                  <a:lnTo>
                    <a:pt x="51" y="357"/>
                  </a:lnTo>
                  <a:lnTo>
                    <a:pt x="54" y="364"/>
                  </a:lnTo>
                  <a:lnTo>
                    <a:pt x="57" y="370"/>
                  </a:lnTo>
                  <a:lnTo>
                    <a:pt x="60" y="376"/>
                  </a:lnTo>
                  <a:lnTo>
                    <a:pt x="64" y="382"/>
                  </a:lnTo>
                  <a:lnTo>
                    <a:pt x="67" y="389"/>
                  </a:lnTo>
                  <a:lnTo>
                    <a:pt x="71" y="395"/>
                  </a:lnTo>
                  <a:lnTo>
                    <a:pt x="74" y="401"/>
                  </a:lnTo>
                  <a:lnTo>
                    <a:pt x="78" y="407"/>
                  </a:lnTo>
                  <a:lnTo>
                    <a:pt x="81" y="413"/>
                  </a:lnTo>
                  <a:lnTo>
                    <a:pt x="85" y="419"/>
                  </a:lnTo>
                  <a:lnTo>
                    <a:pt x="88" y="424"/>
                  </a:lnTo>
                  <a:lnTo>
                    <a:pt x="90" y="429"/>
                  </a:lnTo>
                  <a:lnTo>
                    <a:pt x="94" y="434"/>
                  </a:lnTo>
                  <a:lnTo>
                    <a:pt x="97" y="439"/>
                  </a:lnTo>
                  <a:lnTo>
                    <a:pt x="101" y="444"/>
                  </a:lnTo>
                  <a:lnTo>
                    <a:pt x="103" y="450"/>
                  </a:lnTo>
                  <a:lnTo>
                    <a:pt x="107" y="455"/>
                  </a:lnTo>
                  <a:lnTo>
                    <a:pt x="110" y="459"/>
                  </a:lnTo>
                  <a:lnTo>
                    <a:pt x="115" y="451"/>
                  </a:lnTo>
                  <a:lnTo>
                    <a:pt x="122" y="445"/>
                  </a:lnTo>
                  <a:lnTo>
                    <a:pt x="134" y="432"/>
                  </a:lnTo>
                  <a:lnTo>
                    <a:pt x="145" y="417"/>
                  </a:lnTo>
                  <a:lnTo>
                    <a:pt x="157" y="403"/>
                  </a:lnTo>
                  <a:lnTo>
                    <a:pt x="167" y="388"/>
                  </a:lnTo>
                  <a:lnTo>
                    <a:pt x="178" y="373"/>
                  </a:lnTo>
                  <a:lnTo>
                    <a:pt x="189" y="357"/>
                  </a:lnTo>
                  <a:lnTo>
                    <a:pt x="198" y="342"/>
                  </a:lnTo>
                  <a:lnTo>
                    <a:pt x="208" y="326"/>
                  </a:lnTo>
                  <a:lnTo>
                    <a:pt x="217" y="310"/>
                  </a:lnTo>
                  <a:lnTo>
                    <a:pt x="226" y="294"/>
                  </a:lnTo>
                  <a:lnTo>
                    <a:pt x="234" y="278"/>
                  </a:lnTo>
                  <a:lnTo>
                    <a:pt x="242" y="262"/>
                  </a:lnTo>
                  <a:lnTo>
                    <a:pt x="249" y="245"/>
                  </a:lnTo>
                  <a:lnTo>
                    <a:pt x="256" y="229"/>
                  </a:lnTo>
                  <a:lnTo>
                    <a:pt x="264" y="213"/>
                  </a:lnTo>
                  <a:lnTo>
                    <a:pt x="265" y="208"/>
                  </a:lnTo>
                  <a:lnTo>
                    <a:pt x="267" y="204"/>
                  </a:lnTo>
                  <a:lnTo>
                    <a:pt x="271" y="195"/>
                  </a:lnTo>
                  <a:lnTo>
                    <a:pt x="273" y="186"/>
                  </a:lnTo>
                  <a:lnTo>
                    <a:pt x="276" y="176"/>
                  </a:lnTo>
                  <a:lnTo>
                    <a:pt x="279" y="167"/>
                  </a:lnTo>
                  <a:lnTo>
                    <a:pt x="281" y="157"/>
                  </a:lnTo>
                  <a:lnTo>
                    <a:pt x="283" y="148"/>
                  </a:lnTo>
                  <a:lnTo>
                    <a:pt x="285" y="138"/>
                  </a:lnTo>
                  <a:lnTo>
                    <a:pt x="287" y="128"/>
                  </a:lnTo>
                  <a:lnTo>
                    <a:pt x="288" y="118"/>
                  </a:lnTo>
                  <a:lnTo>
                    <a:pt x="290" y="109"/>
                  </a:lnTo>
                  <a:lnTo>
                    <a:pt x="291" y="99"/>
                  </a:lnTo>
                  <a:lnTo>
                    <a:pt x="291" y="88"/>
                  </a:lnTo>
                  <a:lnTo>
                    <a:pt x="293" y="77"/>
                  </a:lnTo>
                  <a:lnTo>
                    <a:pt x="293" y="67"/>
                  </a:lnTo>
                  <a:lnTo>
                    <a:pt x="293" y="56"/>
                  </a:lnTo>
                  <a:lnTo>
                    <a:pt x="293" y="50"/>
                  </a:lnTo>
                  <a:lnTo>
                    <a:pt x="293" y="42"/>
                  </a:lnTo>
                  <a:lnTo>
                    <a:pt x="292" y="39"/>
                  </a:lnTo>
                  <a:lnTo>
                    <a:pt x="291" y="34"/>
                  </a:lnTo>
                  <a:lnTo>
                    <a:pt x="291" y="30"/>
                  </a:lnTo>
                  <a:lnTo>
                    <a:pt x="291" y="25"/>
                  </a:lnTo>
                  <a:lnTo>
                    <a:pt x="290" y="21"/>
                  </a:lnTo>
                  <a:lnTo>
                    <a:pt x="289" y="17"/>
                  </a:lnTo>
                  <a:lnTo>
                    <a:pt x="287" y="13"/>
                  </a:lnTo>
                  <a:lnTo>
                    <a:pt x="286" y="6"/>
                  </a:lnTo>
                  <a:lnTo>
                    <a:pt x="283" y="0"/>
                  </a:lnTo>
                  <a:lnTo>
                    <a:pt x="1" y="129"/>
                  </a:lnTo>
                </a:path>
              </a:pathLst>
            </a:custGeom>
            <a:solidFill>
              <a:schemeClr val="bg1"/>
            </a:solidFill>
            <a:ln w="12700" cap="rnd">
              <a:solidFill>
                <a:srgbClr val="000000"/>
              </a:solidFill>
              <a:round/>
              <a:headEnd/>
              <a:tailEnd/>
            </a:ln>
          </p:spPr>
          <p:txBody>
            <a:bodyPr/>
            <a:lstStyle/>
            <a:p>
              <a:endParaRPr lang="tr-TR"/>
            </a:p>
          </p:txBody>
        </p:sp>
        <p:sp>
          <p:nvSpPr>
            <p:cNvPr id="26" name="Freeform 25"/>
            <p:cNvSpPr>
              <a:spLocks/>
            </p:cNvSpPr>
            <p:nvPr/>
          </p:nvSpPr>
          <p:spPr bwMode="auto">
            <a:xfrm>
              <a:off x="3042" y="1839"/>
              <a:ext cx="562" cy="646"/>
            </a:xfrm>
            <a:custGeom>
              <a:avLst/>
              <a:gdLst>
                <a:gd name="T0" fmla="*/ 16 w 562"/>
                <a:gd name="T1" fmla="*/ 29 h 646"/>
                <a:gd name="T2" fmla="*/ 13 w 562"/>
                <a:gd name="T3" fmla="*/ 61 h 646"/>
                <a:gd name="T4" fmla="*/ 14 w 562"/>
                <a:gd name="T5" fmla="*/ 87 h 646"/>
                <a:gd name="T6" fmla="*/ 19 w 562"/>
                <a:gd name="T7" fmla="*/ 114 h 646"/>
                <a:gd name="T8" fmla="*/ 21 w 562"/>
                <a:gd name="T9" fmla="*/ 132 h 646"/>
                <a:gd name="T10" fmla="*/ 23 w 562"/>
                <a:gd name="T11" fmla="*/ 141 h 646"/>
                <a:gd name="T12" fmla="*/ 25 w 562"/>
                <a:gd name="T13" fmla="*/ 153 h 646"/>
                <a:gd name="T14" fmla="*/ 25 w 562"/>
                <a:gd name="T15" fmla="*/ 162 h 646"/>
                <a:gd name="T16" fmla="*/ 26 w 562"/>
                <a:gd name="T17" fmla="*/ 170 h 646"/>
                <a:gd name="T18" fmla="*/ 27 w 562"/>
                <a:gd name="T19" fmla="*/ 180 h 646"/>
                <a:gd name="T20" fmla="*/ 28 w 562"/>
                <a:gd name="T21" fmla="*/ 189 h 646"/>
                <a:gd name="T22" fmla="*/ 27 w 562"/>
                <a:gd name="T23" fmla="*/ 199 h 646"/>
                <a:gd name="T24" fmla="*/ 26 w 562"/>
                <a:gd name="T25" fmla="*/ 212 h 646"/>
                <a:gd name="T26" fmla="*/ 26 w 562"/>
                <a:gd name="T27" fmla="*/ 218 h 646"/>
                <a:gd name="T28" fmla="*/ 27 w 562"/>
                <a:gd name="T29" fmla="*/ 223 h 646"/>
                <a:gd name="T30" fmla="*/ 28 w 562"/>
                <a:gd name="T31" fmla="*/ 228 h 646"/>
                <a:gd name="T32" fmla="*/ 31 w 562"/>
                <a:gd name="T33" fmla="*/ 231 h 646"/>
                <a:gd name="T34" fmla="*/ 35 w 562"/>
                <a:gd name="T35" fmla="*/ 239 h 646"/>
                <a:gd name="T36" fmla="*/ 38 w 562"/>
                <a:gd name="T37" fmla="*/ 244 h 646"/>
                <a:gd name="T38" fmla="*/ 39 w 562"/>
                <a:gd name="T39" fmla="*/ 249 h 646"/>
                <a:gd name="T40" fmla="*/ 40 w 562"/>
                <a:gd name="T41" fmla="*/ 253 h 646"/>
                <a:gd name="T42" fmla="*/ 41 w 562"/>
                <a:gd name="T43" fmla="*/ 259 h 646"/>
                <a:gd name="T44" fmla="*/ 41 w 562"/>
                <a:gd name="T45" fmla="*/ 264 h 646"/>
                <a:gd name="T46" fmla="*/ 1 w 562"/>
                <a:gd name="T47" fmla="*/ 368 h 646"/>
                <a:gd name="T48" fmla="*/ 1 w 562"/>
                <a:gd name="T49" fmla="*/ 372 h 646"/>
                <a:gd name="T50" fmla="*/ 0 w 562"/>
                <a:gd name="T51" fmla="*/ 378 h 646"/>
                <a:gd name="T52" fmla="*/ 1 w 562"/>
                <a:gd name="T53" fmla="*/ 385 h 646"/>
                <a:gd name="T54" fmla="*/ 7 w 562"/>
                <a:gd name="T55" fmla="*/ 392 h 646"/>
                <a:gd name="T56" fmla="*/ 11 w 562"/>
                <a:gd name="T57" fmla="*/ 396 h 646"/>
                <a:gd name="T58" fmla="*/ 15 w 562"/>
                <a:gd name="T59" fmla="*/ 399 h 646"/>
                <a:gd name="T60" fmla="*/ 19 w 562"/>
                <a:gd name="T61" fmla="*/ 400 h 646"/>
                <a:gd name="T62" fmla="*/ 24 w 562"/>
                <a:gd name="T63" fmla="*/ 403 h 646"/>
                <a:gd name="T64" fmla="*/ 28 w 562"/>
                <a:gd name="T65" fmla="*/ 403 h 646"/>
                <a:gd name="T66" fmla="*/ 33 w 562"/>
                <a:gd name="T67" fmla="*/ 405 h 646"/>
                <a:gd name="T68" fmla="*/ 38 w 562"/>
                <a:gd name="T69" fmla="*/ 405 h 646"/>
                <a:gd name="T70" fmla="*/ 44 w 562"/>
                <a:gd name="T71" fmla="*/ 405 h 646"/>
                <a:gd name="T72" fmla="*/ 47 w 562"/>
                <a:gd name="T73" fmla="*/ 414 h 646"/>
                <a:gd name="T74" fmla="*/ 50 w 562"/>
                <a:gd name="T75" fmla="*/ 427 h 646"/>
                <a:gd name="T76" fmla="*/ 52 w 562"/>
                <a:gd name="T77" fmla="*/ 435 h 646"/>
                <a:gd name="T78" fmla="*/ 53 w 562"/>
                <a:gd name="T79" fmla="*/ 441 h 646"/>
                <a:gd name="T80" fmla="*/ 54 w 562"/>
                <a:gd name="T81" fmla="*/ 446 h 646"/>
                <a:gd name="T82" fmla="*/ 60 w 562"/>
                <a:gd name="T83" fmla="*/ 450 h 646"/>
                <a:gd name="T84" fmla="*/ 101 w 562"/>
                <a:gd name="T85" fmla="*/ 481 h 646"/>
                <a:gd name="T86" fmla="*/ 86 w 562"/>
                <a:gd name="T87" fmla="*/ 507 h 646"/>
                <a:gd name="T88" fmla="*/ 88 w 562"/>
                <a:gd name="T89" fmla="*/ 528 h 646"/>
                <a:gd name="T90" fmla="*/ 85 w 562"/>
                <a:gd name="T91" fmla="*/ 548 h 646"/>
                <a:gd name="T92" fmla="*/ 90 w 562"/>
                <a:gd name="T93" fmla="*/ 576 h 646"/>
                <a:gd name="T94" fmla="*/ 104 w 562"/>
                <a:gd name="T95" fmla="*/ 590 h 646"/>
                <a:gd name="T96" fmla="*/ 146 w 562"/>
                <a:gd name="T97" fmla="*/ 597 h 646"/>
                <a:gd name="T98" fmla="*/ 181 w 562"/>
                <a:gd name="T99" fmla="*/ 592 h 646"/>
                <a:gd name="T100" fmla="*/ 230 w 562"/>
                <a:gd name="T101" fmla="*/ 575 h 646"/>
                <a:gd name="T102" fmla="*/ 279 w 562"/>
                <a:gd name="T103" fmla="*/ 571 h 646"/>
                <a:gd name="T104" fmla="*/ 309 w 562"/>
                <a:gd name="T105" fmla="*/ 611 h 646"/>
                <a:gd name="T106" fmla="*/ 341 w 562"/>
                <a:gd name="T107" fmla="*/ 634 h 646"/>
                <a:gd name="T108" fmla="*/ 378 w 562"/>
                <a:gd name="T109" fmla="*/ 643 h 646"/>
                <a:gd name="T110" fmla="*/ 424 w 562"/>
                <a:gd name="T111" fmla="*/ 619 h 646"/>
                <a:gd name="T112" fmla="*/ 504 w 562"/>
                <a:gd name="T113" fmla="*/ 552 h 646"/>
                <a:gd name="T114" fmla="*/ 552 w 562"/>
                <a:gd name="T115" fmla="*/ 496 h 646"/>
                <a:gd name="T116" fmla="*/ 561 w 562"/>
                <a:gd name="T117" fmla="*/ 456 h 646"/>
                <a:gd name="T118" fmla="*/ 326 w 562"/>
                <a:gd name="T119" fmla="*/ 0 h 646"/>
                <a:gd name="T120" fmla="*/ 34 w 562"/>
                <a:gd name="T121" fmla="*/ 0 h 646"/>
                <a:gd name="T122" fmla="*/ 26 w 562"/>
                <a:gd name="T123" fmla="*/ 12 h 6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2"/>
                <a:gd name="T187" fmla="*/ 0 h 646"/>
                <a:gd name="T188" fmla="*/ 562 w 562"/>
                <a:gd name="T189" fmla="*/ 646 h 6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2" h="646">
                  <a:moveTo>
                    <a:pt x="26" y="12"/>
                  </a:moveTo>
                  <a:lnTo>
                    <a:pt x="16" y="29"/>
                  </a:lnTo>
                  <a:lnTo>
                    <a:pt x="13" y="50"/>
                  </a:lnTo>
                  <a:lnTo>
                    <a:pt x="13" y="61"/>
                  </a:lnTo>
                  <a:lnTo>
                    <a:pt x="13" y="73"/>
                  </a:lnTo>
                  <a:lnTo>
                    <a:pt x="14" y="87"/>
                  </a:lnTo>
                  <a:lnTo>
                    <a:pt x="18" y="100"/>
                  </a:lnTo>
                  <a:lnTo>
                    <a:pt x="19" y="114"/>
                  </a:lnTo>
                  <a:lnTo>
                    <a:pt x="21" y="129"/>
                  </a:lnTo>
                  <a:lnTo>
                    <a:pt x="21" y="132"/>
                  </a:lnTo>
                  <a:lnTo>
                    <a:pt x="22" y="135"/>
                  </a:lnTo>
                  <a:lnTo>
                    <a:pt x="23" y="141"/>
                  </a:lnTo>
                  <a:lnTo>
                    <a:pt x="24" y="147"/>
                  </a:lnTo>
                  <a:lnTo>
                    <a:pt x="25" y="153"/>
                  </a:lnTo>
                  <a:lnTo>
                    <a:pt x="25" y="157"/>
                  </a:lnTo>
                  <a:lnTo>
                    <a:pt x="25" y="162"/>
                  </a:lnTo>
                  <a:lnTo>
                    <a:pt x="26" y="167"/>
                  </a:lnTo>
                  <a:lnTo>
                    <a:pt x="26" y="170"/>
                  </a:lnTo>
                  <a:lnTo>
                    <a:pt x="27" y="176"/>
                  </a:lnTo>
                  <a:lnTo>
                    <a:pt x="27" y="180"/>
                  </a:lnTo>
                  <a:lnTo>
                    <a:pt x="28" y="184"/>
                  </a:lnTo>
                  <a:lnTo>
                    <a:pt x="28" y="189"/>
                  </a:lnTo>
                  <a:lnTo>
                    <a:pt x="28" y="194"/>
                  </a:lnTo>
                  <a:lnTo>
                    <a:pt x="27" y="199"/>
                  </a:lnTo>
                  <a:lnTo>
                    <a:pt x="27" y="206"/>
                  </a:lnTo>
                  <a:lnTo>
                    <a:pt x="26" y="212"/>
                  </a:lnTo>
                  <a:lnTo>
                    <a:pt x="26" y="214"/>
                  </a:lnTo>
                  <a:lnTo>
                    <a:pt x="26" y="218"/>
                  </a:lnTo>
                  <a:lnTo>
                    <a:pt x="27" y="220"/>
                  </a:lnTo>
                  <a:lnTo>
                    <a:pt x="27" y="223"/>
                  </a:lnTo>
                  <a:lnTo>
                    <a:pt x="28" y="225"/>
                  </a:lnTo>
                  <a:lnTo>
                    <a:pt x="28" y="228"/>
                  </a:lnTo>
                  <a:lnTo>
                    <a:pt x="30" y="229"/>
                  </a:lnTo>
                  <a:lnTo>
                    <a:pt x="31" y="231"/>
                  </a:lnTo>
                  <a:lnTo>
                    <a:pt x="32" y="235"/>
                  </a:lnTo>
                  <a:lnTo>
                    <a:pt x="35" y="239"/>
                  </a:lnTo>
                  <a:lnTo>
                    <a:pt x="37" y="241"/>
                  </a:lnTo>
                  <a:lnTo>
                    <a:pt x="38" y="244"/>
                  </a:lnTo>
                  <a:lnTo>
                    <a:pt x="39" y="246"/>
                  </a:lnTo>
                  <a:lnTo>
                    <a:pt x="39" y="249"/>
                  </a:lnTo>
                  <a:lnTo>
                    <a:pt x="40" y="252"/>
                  </a:lnTo>
                  <a:lnTo>
                    <a:pt x="40" y="253"/>
                  </a:lnTo>
                  <a:lnTo>
                    <a:pt x="40" y="257"/>
                  </a:lnTo>
                  <a:lnTo>
                    <a:pt x="41" y="259"/>
                  </a:lnTo>
                  <a:lnTo>
                    <a:pt x="41" y="262"/>
                  </a:lnTo>
                  <a:lnTo>
                    <a:pt x="41" y="264"/>
                  </a:lnTo>
                  <a:lnTo>
                    <a:pt x="25" y="317"/>
                  </a:lnTo>
                  <a:lnTo>
                    <a:pt x="1" y="368"/>
                  </a:lnTo>
                  <a:lnTo>
                    <a:pt x="1" y="370"/>
                  </a:lnTo>
                  <a:lnTo>
                    <a:pt x="1" y="372"/>
                  </a:lnTo>
                  <a:lnTo>
                    <a:pt x="0" y="375"/>
                  </a:lnTo>
                  <a:lnTo>
                    <a:pt x="0" y="378"/>
                  </a:lnTo>
                  <a:lnTo>
                    <a:pt x="1" y="381"/>
                  </a:lnTo>
                  <a:lnTo>
                    <a:pt x="1" y="385"/>
                  </a:lnTo>
                  <a:lnTo>
                    <a:pt x="4" y="388"/>
                  </a:lnTo>
                  <a:lnTo>
                    <a:pt x="7" y="392"/>
                  </a:lnTo>
                  <a:lnTo>
                    <a:pt x="8" y="394"/>
                  </a:lnTo>
                  <a:lnTo>
                    <a:pt x="11" y="396"/>
                  </a:lnTo>
                  <a:lnTo>
                    <a:pt x="13" y="397"/>
                  </a:lnTo>
                  <a:lnTo>
                    <a:pt x="15" y="399"/>
                  </a:lnTo>
                  <a:lnTo>
                    <a:pt x="18" y="399"/>
                  </a:lnTo>
                  <a:lnTo>
                    <a:pt x="19" y="400"/>
                  </a:lnTo>
                  <a:lnTo>
                    <a:pt x="21" y="401"/>
                  </a:lnTo>
                  <a:lnTo>
                    <a:pt x="24" y="403"/>
                  </a:lnTo>
                  <a:lnTo>
                    <a:pt x="26" y="403"/>
                  </a:lnTo>
                  <a:lnTo>
                    <a:pt x="28" y="403"/>
                  </a:lnTo>
                  <a:lnTo>
                    <a:pt x="31" y="405"/>
                  </a:lnTo>
                  <a:lnTo>
                    <a:pt x="33" y="405"/>
                  </a:lnTo>
                  <a:lnTo>
                    <a:pt x="35" y="405"/>
                  </a:lnTo>
                  <a:lnTo>
                    <a:pt x="38" y="405"/>
                  </a:lnTo>
                  <a:lnTo>
                    <a:pt x="41" y="405"/>
                  </a:lnTo>
                  <a:lnTo>
                    <a:pt x="44" y="405"/>
                  </a:lnTo>
                  <a:lnTo>
                    <a:pt x="46" y="410"/>
                  </a:lnTo>
                  <a:lnTo>
                    <a:pt x="47" y="414"/>
                  </a:lnTo>
                  <a:lnTo>
                    <a:pt x="49" y="421"/>
                  </a:lnTo>
                  <a:lnTo>
                    <a:pt x="50" y="427"/>
                  </a:lnTo>
                  <a:lnTo>
                    <a:pt x="52" y="432"/>
                  </a:lnTo>
                  <a:lnTo>
                    <a:pt x="52" y="435"/>
                  </a:lnTo>
                  <a:lnTo>
                    <a:pt x="53" y="440"/>
                  </a:lnTo>
                  <a:lnTo>
                    <a:pt x="53" y="441"/>
                  </a:lnTo>
                  <a:lnTo>
                    <a:pt x="53" y="444"/>
                  </a:lnTo>
                  <a:lnTo>
                    <a:pt x="54" y="446"/>
                  </a:lnTo>
                  <a:lnTo>
                    <a:pt x="57" y="449"/>
                  </a:lnTo>
                  <a:lnTo>
                    <a:pt x="60" y="450"/>
                  </a:lnTo>
                  <a:lnTo>
                    <a:pt x="87" y="456"/>
                  </a:lnTo>
                  <a:lnTo>
                    <a:pt x="101" y="481"/>
                  </a:lnTo>
                  <a:lnTo>
                    <a:pt x="84" y="496"/>
                  </a:lnTo>
                  <a:lnTo>
                    <a:pt x="86" y="507"/>
                  </a:lnTo>
                  <a:lnTo>
                    <a:pt x="88" y="513"/>
                  </a:lnTo>
                  <a:lnTo>
                    <a:pt x="88" y="528"/>
                  </a:lnTo>
                  <a:lnTo>
                    <a:pt x="87" y="537"/>
                  </a:lnTo>
                  <a:lnTo>
                    <a:pt x="85" y="548"/>
                  </a:lnTo>
                  <a:lnTo>
                    <a:pt x="86" y="562"/>
                  </a:lnTo>
                  <a:lnTo>
                    <a:pt x="90" y="576"/>
                  </a:lnTo>
                  <a:lnTo>
                    <a:pt x="95" y="582"/>
                  </a:lnTo>
                  <a:lnTo>
                    <a:pt x="104" y="590"/>
                  </a:lnTo>
                  <a:lnTo>
                    <a:pt x="126" y="595"/>
                  </a:lnTo>
                  <a:lnTo>
                    <a:pt x="146" y="597"/>
                  </a:lnTo>
                  <a:lnTo>
                    <a:pt x="164" y="595"/>
                  </a:lnTo>
                  <a:lnTo>
                    <a:pt x="181" y="592"/>
                  </a:lnTo>
                  <a:lnTo>
                    <a:pt x="213" y="582"/>
                  </a:lnTo>
                  <a:lnTo>
                    <a:pt x="230" y="575"/>
                  </a:lnTo>
                  <a:lnTo>
                    <a:pt x="256" y="562"/>
                  </a:lnTo>
                  <a:lnTo>
                    <a:pt x="279" y="571"/>
                  </a:lnTo>
                  <a:lnTo>
                    <a:pt x="297" y="595"/>
                  </a:lnTo>
                  <a:lnTo>
                    <a:pt x="309" y="611"/>
                  </a:lnTo>
                  <a:lnTo>
                    <a:pt x="327" y="625"/>
                  </a:lnTo>
                  <a:lnTo>
                    <a:pt x="341" y="634"/>
                  </a:lnTo>
                  <a:lnTo>
                    <a:pt x="357" y="645"/>
                  </a:lnTo>
                  <a:lnTo>
                    <a:pt x="378" y="643"/>
                  </a:lnTo>
                  <a:lnTo>
                    <a:pt x="393" y="637"/>
                  </a:lnTo>
                  <a:lnTo>
                    <a:pt x="424" y="619"/>
                  </a:lnTo>
                  <a:lnTo>
                    <a:pt x="452" y="598"/>
                  </a:lnTo>
                  <a:lnTo>
                    <a:pt x="504" y="552"/>
                  </a:lnTo>
                  <a:lnTo>
                    <a:pt x="541" y="510"/>
                  </a:lnTo>
                  <a:lnTo>
                    <a:pt x="552" y="496"/>
                  </a:lnTo>
                  <a:lnTo>
                    <a:pt x="558" y="478"/>
                  </a:lnTo>
                  <a:lnTo>
                    <a:pt x="561" y="456"/>
                  </a:lnTo>
                  <a:lnTo>
                    <a:pt x="561" y="438"/>
                  </a:lnTo>
                  <a:lnTo>
                    <a:pt x="326" y="0"/>
                  </a:lnTo>
                  <a:lnTo>
                    <a:pt x="180" y="0"/>
                  </a:lnTo>
                  <a:lnTo>
                    <a:pt x="34" y="0"/>
                  </a:lnTo>
                  <a:lnTo>
                    <a:pt x="30" y="6"/>
                  </a:lnTo>
                  <a:lnTo>
                    <a:pt x="26" y="12"/>
                  </a:lnTo>
                </a:path>
              </a:pathLst>
            </a:custGeom>
            <a:solidFill>
              <a:srgbClr val="FFC285"/>
            </a:solidFill>
            <a:ln w="12700" cap="rnd">
              <a:solidFill>
                <a:srgbClr val="000000"/>
              </a:solidFill>
              <a:round/>
              <a:headEnd/>
              <a:tailEnd/>
            </a:ln>
          </p:spPr>
          <p:txBody>
            <a:bodyPr/>
            <a:lstStyle/>
            <a:p>
              <a:endParaRPr lang="tr-TR"/>
            </a:p>
          </p:txBody>
        </p:sp>
        <p:sp>
          <p:nvSpPr>
            <p:cNvPr id="27" name="Freeform 26"/>
            <p:cNvSpPr>
              <a:spLocks/>
            </p:cNvSpPr>
            <p:nvPr/>
          </p:nvSpPr>
          <p:spPr bwMode="auto">
            <a:xfrm>
              <a:off x="2987" y="1666"/>
              <a:ext cx="979" cy="764"/>
            </a:xfrm>
            <a:custGeom>
              <a:avLst/>
              <a:gdLst>
                <a:gd name="T0" fmla="*/ 178 w 979"/>
                <a:gd name="T1" fmla="*/ 211 h 764"/>
                <a:gd name="T2" fmla="*/ 104 w 979"/>
                <a:gd name="T3" fmla="*/ 187 h 764"/>
                <a:gd name="T4" fmla="*/ 67 w 979"/>
                <a:gd name="T5" fmla="*/ 249 h 764"/>
                <a:gd name="T6" fmla="*/ 13 w 979"/>
                <a:gd name="T7" fmla="*/ 259 h 764"/>
                <a:gd name="T8" fmla="*/ 3 w 979"/>
                <a:gd name="T9" fmla="*/ 202 h 764"/>
                <a:gd name="T10" fmla="*/ 52 w 979"/>
                <a:gd name="T11" fmla="*/ 152 h 764"/>
                <a:gd name="T12" fmla="*/ 128 w 979"/>
                <a:gd name="T13" fmla="*/ 75 h 764"/>
                <a:gd name="T14" fmla="*/ 225 w 979"/>
                <a:gd name="T15" fmla="*/ 29 h 764"/>
                <a:gd name="T16" fmla="*/ 324 w 979"/>
                <a:gd name="T17" fmla="*/ 15 h 764"/>
                <a:gd name="T18" fmla="*/ 409 w 979"/>
                <a:gd name="T19" fmla="*/ 0 h 764"/>
                <a:gd name="T20" fmla="*/ 479 w 979"/>
                <a:gd name="T21" fmla="*/ 12 h 764"/>
                <a:gd name="T22" fmla="*/ 521 w 979"/>
                <a:gd name="T23" fmla="*/ 29 h 764"/>
                <a:gd name="T24" fmla="*/ 575 w 979"/>
                <a:gd name="T25" fmla="*/ 57 h 764"/>
                <a:gd name="T26" fmla="*/ 653 w 979"/>
                <a:gd name="T27" fmla="*/ 148 h 764"/>
                <a:gd name="T28" fmla="*/ 691 w 979"/>
                <a:gd name="T29" fmla="*/ 259 h 764"/>
                <a:gd name="T30" fmla="*/ 685 w 979"/>
                <a:gd name="T31" fmla="*/ 410 h 764"/>
                <a:gd name="T32" fmla="*/ 649 w 979"/>
                <a:gd name="T33" fmla="*/ 526 h 764"/>
                <a:gd name="T34" fmla="*/ 684 w 979"/>
                <a:gd name="T35" fmla="*/ 525 h 764"/>
                <a:gd name="T36" fmla="*/ 741 w 979"/>
                <a:gd name="T37" fmla="*/ 521 h 764"/>
                <a:gd name="T38" fmla="*/ 786 w 979"/>
                <a:gd name="T39" fmla="*/ 550 h 764"/>
                <a:gd name="T40" fmla="*/ 814 w 979"/>
                <a:gd name="T41" fmla="*/ 596 h 764"/>
                <a:gd name="T42" fmla="*/ 831 w 979"/>
                <a:gd name="T43" fmla="*/ 658 h 764"/>
                <a:gd name="T44" fmla="*/ 861 w 979"/>
                <a:gd name="T45" fmla="*/ 689 h 764"/>
                <a:gd name="T46" fmla="*/ 903 w 979"/>
                <a:gd name="T47" fmla="*/ 689 h 764"/>
                <a:gd name="T48" fmla="*/ 926 w 979"/>
                <a:gd name="T49" fmla="*/ 660 h 764"/>
                <a:gd name="T50" fmla="*/ 947 w 979"/>
                <a:gd name="T51" fmla="*/ 650 h 764"/>
                <a:gd name="T52" fmla="*/ 974 w 979"/>
                <a:gd name="T53" fmla="*/ 684 h 764"/>
                <a:gd name="T54" fmla="*/ 978 w 979"/>
                <a:gd name="T55" fmla="*/ 714 h 764"/>
                <a:gd name="T56" fmla="*/ 948 w 979"/>
                <a:gd name="T57" fmla="*/ 751 h 764"/>
                <a:gd name="T58" fmla="*/ 911 w 979"/>
                <a:gd name="T59" fmla="*/ 762 h 764"/>
                <a:gd name="T60" fmla="*/ 874 w 979"/>
                <a:gd name="T61" fmla="*/ 759 h 764"/>
                <a:gd name="T62" fmla="*/ 838 w 979"/>
                <a:gd name="T63" fmla="*/ 741 h 764"/>
                <a:gd name="T64" fmla="*/ 764 w 979"/>
                <a:gd name="T65" fmla="*/ 666 h 764"/>
                <a:gd name="T66" fmla="*/ 726 w 979"/>
                <a:gd name="T67" fmla="*/ 643 h 764"/>
                <a:gd name="T68" fmla="*/ 669 w 979"/>
                <a:gd name="T69" fmla="*/ 630 h 764"/>
                <a:gd name="T70" fmla="*/ 608 w 979"/>
                <a:gd name="T71" fmla="*/ 595 h 764"/>
                <a:gd name="T72" fmla="*/ 551 w 979"/>
                <a:gd name="T73" fmla="*/ 566 h 764"/>
                <a:gd name="T74" fmla="*/ 493 w 979"/>
                <a:gd name="T75" fmla="*/ 526 h 764"/>
                <a:gd name="T76" fmla="*/ 500 w 979"/>
                <a:gd name="T77" fmla="*/ 473 h 764"/>
                <a:gd name="T78" fmla="*/ 493 w 979"/>
                <a:gd name="T79" fmla="*/ 412 h 764"/>
                <a:gd name="T80" fmla="*/ 455 w 979"/>
                <a:gd name="T81" fmla="*/ 391 h 764"/>
                <a:gd name="T82" fmla="*/ 419 w 979"/>
                <a:gd name="T83" fmla="*/ 428 h 764"/>
                <a:gd name="T84" fmla="*/ 404 w 979"/>
                <a:gd name="T85" fmla="*/ 466 h 764"/>
                <a:gd name="T86" fmla="*/ 363 w 979"/>
                <a:gd name="T87" fmla="*/ 398 h 764"/>
                <a:gd name="T88" fmla="*/ 315 w 979"/>
                <a:gd name="T89" fmla="*/ 342 h 764"/>
                <a:gd name="T90" fmla="*/ 256 w 979"/>
                <a:gd name="T91" fmla="*/ 296 h 764"/>
                <a:gd name="T92" fmla="*/ 238 w 979"/>
                <a:gd name="T93" fmla="*/ 255 h 764"/>
                <a:gd name="T94" fmla="*/ 249 w 979"/>
                <a:gd name="T95" fmla="*/ 214 h 7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9"/>
                <a:gd name="T145" fmla="*/ 0 h 764"/>
                <a:gd name="T146" fmla="*/ 979 w 979"/>
                <a:gd name="T147" fmla="*/ 764 h 7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9" h="764">
                  <a:moveTo>
                    <a:pt x="266" y="197"/>
                  </a:moveTo>
                  <a:lnTo>
                    <a:pt x="233" y="208"/>
                  </a:lnTo>
                  <a:lnTo>
                    <a:pt x="204" y="213"/>
                  </a:lnTo>
                  <a:lnTo>
                    <a:pt x="178" y="211"/>
                  </a:lnTo>
                  <a:lnTo>
                    <a:pt x="157" y="205"/>
                  </a:lnTo>
                  <a:lnTo>
                    <a:pt x="138" y="197"/>
                  </a:lnTo>
                  <a:lnTo>
                    <a:pt x="120" y="191"/>
                  </a:lnTo>
                  <a:lnTo>
                    <a:pt x="104" y="187"/>
                  </a:lnTo>
                  <a:lnTo>
                    <a:pt x="86" y="188"/>
                  </a:lnTo>
                  <a:lnTo>
                    <a:pt x="74" y="207"/>
                  </a:lnTo>
                  <a:lnTo>
                    <a:pt x="68" y="228"/>
                  </a:lnTo>
                  <a:lnTo>
                    <a:pt x="67" y="249"/>
                  </a:lnTo>
                  <a:lnTo>
                    <a:pt x="71" y="268"/>
                  </a:lnTo>
                  <a:lnTo>
                    <a:pt x="63" y="276"/>
                  </a:lnTo>
                  <a:lnTo>
                    <a:pt x="39" y="273"/>
                  </a:lnTo>
                  <a:lnTo>
                    <a:pt x="13" y="259"/>
                  </a:lnTo>
                  <a:lnTo>
                    <a:pt x="8" y="249"/>
                  </a:lnTo>
                  <a:lnTo>
                    <a:pt x="1" y="233"/>
                  </a:lnTo>
                  <a:lnTo>
                    <a:pt x="0" y="217"/>
                  </a:lnTo>
                  <a:lnTo>
                    <a:pt x="3" y="202"/>
                  </a:lnTo>
                  <a:lnTo>
                    <a:pt x="10" y="191"/>
                  </a:lnTo>
                  <a:lnTo>
                    <a:pt x="21" y="183"/>
                  </a:lnTo>
                  <a:lnTo>
                    <a:pt x="38" y="169"/>
                  </a:lnTo>
                  <a:lnTo>
                    <a:pt x="52" y="152"/>
                  </a:lnTo>
                  <a:lnTo>
                    <a:pt x="67" y="133"/>
                  </a:lnTo>
                  <a:lnTo>
                    <a:pt x="95" y="98"/>
                  </a:lnTo>
                  <a:lnTo>
                    <a:pt x="111" y="84"/>
                  </a:lnTo>
                  <a:lnTo>
                    <a:pt x="128" y="75"/>
                  </a:lnTo>
                  <a:lnTo>
                    <a:pt x="149" y="72"/>
                  </a:lnTo>
                  <a:lnTo>
                    <a:pt x="168" y="55"/>
                  </a:lnTo>
                  <a:lnTo>
                    <a:pt x="187" y="42"/>
                  </a:lnTo>
                  <a:lnTo>
                    <a:pt x="225" y="29"/>
                  </a:lnTo>
                  <a:lnTo>
                    <a:pt x="246" y="27"/>
                  </a:lnTo>
                  <a:lnTo>
                    <a:pt x="266" y="26"/>
                  </a:lnTo>
                  <a:lnTo>
                    <a:pt x="311" y="26"/>
                  </a:lnTo>
                  <a:lnTo>
                    <a:pt x="324" y="15"/>
                  </a:lnTo>
                  <a:lnTo>
                    <a:pt x="342" y="8"/>
                  </a:lnTo>
                  <a:lnTo>
                    <a:pt x="363" y="3"/>
                  </a:lnTo>
                  <a:lnTo>
                    <a:pt x="386" y="0"/>
                  </a:lnTo>
                  <a:lnTo>
                    <a:pt x="409" y="0"/>
                  </a:lnTo>
                  <a:lnTo>
                    <a:pt x="431" y="1"/>
                  </a:lnTo>
                  <a:lnTo>
                    <a:pt x="452" y="3"/>
                  </a:lnTo>
                  <a:lnTo>
                    <a:pt x="468" y="8"/>
                  </a:lnTo>
                  <a:lnTo>
                    <a:pt x="479" y="12"/>
                  </a:lnTo>
                  <a:lnTo>
                    <a:pt x="489" y="15"/>
                  </a:lnTo>
                  <a:lnTo>
                    <a:pt x="500" y="21"/>
                  </a:lnTo>
                  <a:lnTo>
                    <a:pt x="511" y="25"/>
                  </a:lnTo>
                  <a:lnTo>
                    <a:pt x="521" y="29"/>
                  </a:lnTo>
                  <a:lnTo>
                    <a:pt x="532" y="33"/>
                  </a:lnTo>
                  <a:lnTo>
                    <a:pt x="543" y="38"/>
                  </a:lnTo>
                  <a:lnTo>
                    <a:pt x="554" y="42"/>
                  </a:lnTo>
                  <a:lnTo>
                    <a:pt x="575" y="57"/>
                  </a:lnTo>
                  <a:lnTo>
                    <a:pt x="598" y="77"/>
                  </a:lnTo>
                  <a:lnTo>
                    <a:pt x="619" y="98"/>
                  </a:lnTo>
                  <a:lnTo>
                    <a:pt x="638" y="121"/>
                  </a:lnTo>
                  <a:lnTo>
                    <a:pt x="653" y="148"/>
                  </a:lnTo>
                  <a:lnTo>
                    <a:pt x="665" y="174"/>
                  </a:lnTo>
                  <a:lnTo>
                    <a:pt x="675" y="199"/>
                  </a:lnTo>
                  <a:lnTo>
                    <a:pt x="684" y="223"/>
                  </a:lnTo>
                  <a:lnTo>
                    <a:pt x="691" y="259"/>
                  </a:lnTo>
                  <a:lnTo>
                    <a:pt x="695" y="296"/>
                  </a:lnTo>
                  <a:lnTo>
                    <a:pt x="695" y="334"/>
                  </a:lnTo>
                  <a:lnTo>
                    <a:pt x="692" y="372"/>
                  </a:lnTo>
                  <a:lnTo>
                    <a:pt x="685" y="410"/>
                  </a:lnTo>
                  <a:lnTo>
                    <a:pt x="677" y="448"/>
                  </a:lnTo>
                  <a:lnTo>
                    <a:pt x="665" y="484"/>
                  </a:lnTo>
                  <a:lnTo>
                    <a:pt x="654" y="519"/>
                  </a:lnTo>
                  <a:lnTo>
                    <a:pt x="649" y="526"/>
                  </a:lnTo>
                  <a:lnTo>
                    <a:pt x="644" y="537"/>
                  </a:lnTo>
                  <a:lnTo>
                    <a:pt x="652" y="543"/>
                  </a:lnTo>
                  <a:lnTo>
                    <a:pt x="661" y="537"/>
                  </a:lnTo>
                  <a:lnTo>
                    <a:pt x="684" y="525"/>
                  </a:lnTo>
                  <a:lnTo>
                    <a:pt x="700" y="520"/>
                  </a:lnTo>
                  <a:lnTo>
                    <a:pt x="714" y="519"/>
                  </a:lnTo>
                  <a:lnTo>
                    <a:pt x="728" y="519"/>
                  </a:lnTo>
                  <a:lnTo>
                    <a:pt x="741" y="521"/>
                  </a:lnTo>
                  <a:lnTo>
                    <a:pt x="754" y="526"/>
                  </a:lnTo>
                  <a:lnTo>
                    <a:pt x="765" y="532"/>
                  </a:lnTo>
                  <a:lnTo>
                    <a:pt x="776" y="541"/>
                  </a:lnTo>
                  <a:lnTo>
                    <a:pt x="786" y="550"/>
                  </a:lnTo>
                  <a:lnTo>
                    <a:pt x="795" y="560"/>
                  </a:lnTo>
                  <a:lnTo>
                    <a:pt x="803" y="572"/>
                  </a:lnTo>
                  <a:lnTo>
                    <a:pt x="808" y="584"/>
                  </a:lnTo>
                  <a:lnTo>
                    <a:pt x="814" y="596"/>
                  </a:lnTo>
                  <a:lnTo>
                    <a:pt x="818" y="609"/>
                  </a:lnTo>
                  <a:lnTo>
                    <a:pt x="823" y="635"/>
                  </a:lnTo>
                  <a:lnTo>
                    <a:pt x="826" y="647"/>
                  </a:lnTo>
                  <a:lnTo>
                    <a:pt x="831" y="658"/>
                  </a:lnTo>
                  <a:lnTo>
                    <a:pt x="836" y="667"/>
                  </a:lnTo>
                  <a:lnTo>
                    <a:pt x="842" y="675"/>
                  </a:lnTo>
                  <a:lnTo>
                    <a:pt x="853" y="685"/>
                  </a:lnTo>
                  <a:lnTo>
                    <a:pt x="861" y="689"/>
                  </a:lnTo>
                  <a:lnTo>
                    <a:pt x="866" y="690"/>
                  </a:lnTo>
                  <a:lnTo>
                    <a:pt x="878" y="694"/>
                  </a:lnTo>
                  <a:lnTo>
                    <a:pt x="891" y="694"/>
                  </a:lnTo>
                  <a:lnTo>
                    <a:pt x="903" y="689"/>
                  </a:lnTo>
                  <a:lnTo>
                    <a:pt x="914" y="685"/>
                  </a:lnTo>
                  <a:lnTo>
                    <a:pt x="921" y="678"/>
                  </a:lnTo>
                  <a:lnTo>
                    <a:pt x="926" y="669"/>
                  </a:lnTo>
                  <a:lnTo>
                    <a:pt x="926" y="660"/>
                  </a:lnTo>
                  <a:lnTo>
                    <a:pt x="921" y="651"/>
                  </a:lnTo>
                  <a:lnTo>
                    <a:pt x="928" y="648"/>
                  </a:lnTo>
                  <a:lnTo>
                    <a:pt x="938" y="649"/>
                  </a:lnTo>
                  <a:lnTo>
                    <a:pt x="947" y="650"/>
                  </a:lnTo>
                  <a:lnTo>
                    <a:pt x="956" y="651"/>
                  </a:lnTo>
                  <a:lnTo>
                    <a:pt x="964" y="662"/>
                  </a:lnTo>
                  <a:lnTo>
                    <a:pt x="971" y="672"/>
                  </a:lnTo>
                  <a:lnTo>
                    <a:pt x="974" y="684"/>
                  </a:lnTo>
                  <a:lnTo>
                    <a:pt x="976" y="692"/>
                  </a:lnTo>
                  <a:lnTo>
                    <a:pt x="978" y="701"/>
                  </a:lnTo>
                  <a:lnTo>
                    <a:pt x="978" y="710"/>
                  </a:lnTo>
                  <a:lnTo>
                    <a:pt x="978" y="714"/>
                  </a:lnTo>
                  <a:lnTo>
                    <a:pt x="976" y="719"/>
                  </a:lnTo>
                  <a:lnTo>
                    <a:pt x="968" y="733"/>
                  </a:lnTo>
                  <a:lnTo>
                    <a:pt x="956" y="746"/>
                  </a:lnTo>
                  <a:lnTo>
                    <a:pt x="948" y="751"/>
                  </a:lnTo>
                  <a:lnTo>
                    <a:pt x="939" y="756"/>
                  </a:lnTo>
                  <a:lnTo>
                    <a:pt x="930" y="759"/>
                  </a:lnTo>
                  <a:lnTo>
                    <a:pt x="921" y="761"/>
                  </a:lnTo>
                  <a:lnTo>
                    <a:pt x="911" y="762"/>
                  </a:lnTo>
                  <a:lnTo>
                    <a:pt x="902" y="763"/>
                  </a:lnTo>
                  <a:lnTo>
                    <a:pt x="892" y="763"/>
                  </a:lnTo>
                  <a:lnTo>
                    <a:pt x="883" y="762"/>
                  </a:lnTo>
                  <a:lnTo>
                    <a:pt x="874" y="759"/>
                  </a:lnTo>
                  <a:lnTo>
                    <a:pt x="865" y="757"/>
                  </a:lnTo>
                  <a:lnTo>
                    <a:pt x="858" y="754"/>
                  </a:lnTo>
                  <a:lnTo>
                    <a:pt x="850" y="749"/>
                  </a:lnTo>
                  <a:lnTo>
                    <a:pt x="838" y="741"/>
                  </a:lnTo>
                  <a:lnTo>
                    <a:pt x="825" y="728"/>
                  </a:lnTo>
                  <a:lnTo>
                    <a:pt x="811" y="713"/>
                  </a:lnTo>
                  <a:lnTo>
                    <a:pt x="772" y="674"/>
                  </a:lnTo>
                  <a:lnTo>
                    <a:pt x="764" y="666"/>
                  </a:lnTo>
                  <a:lnTo>
                    <a:pt x="755" y="660"/>
                  </a:lnTo>
                  <a:lnTo>
                    <a:pt x="745" y="654"/>
                  </a:lnTo>
                  <a:lnTo>
                    <a:pt x="736" y="648"/>
                  </a:lnTo>
                  <a:lnTo>
                    <a:pt x="726" y="643"/>
                  </a:lnTo>
                  <a:lnTo>
                    <a:pt x="710" y="636"/>
                  </a:lnTo>
                  <a:lnTo>
                    <a:pt x="696" y="634"/>
                  </a:lnTo>
                  <a:lnTo>
                    <a:pt x="682" y="631"/>
                  </a:lnTo>
                  <a:lnTo>
                    <a:pt x="669" y="630"/>
                  </a:lnTo>
                  <a:lnTo>
                    <a:pt x="655" y="626"/>
                  </a:lnTo>
                  <a:lnTo>
                    <a:pt x="641" y="621"/>
                  </a:lnTo>
                  <a:lnTo>
                    <a:pt x="625" y="612"/>
                  </a:lnTo>
                  <a:lnTo>
                    <a:pt x="608" y="595"/>
                  </a:lnTo>
                  <a:lnTo>
                    <a:pt x="601" y="587"/>
                  </a:lnTo>
                  <a:lnTo>
                    <a:pt x="585" y="579"/>
                  </a:lnTo>
                  <a:lnTo>
                    <a:pt x="568" y="572"/>
                  </a:lnTo>
                  <a:lnTo>
                    <a:pt x="551" y="566"/>
                  </a:lnTo>
                  <a:lnTo>
                    <a:pt x="534" y="558"/>
                  </a:lnTo>
                  <a:lnTo>
                    <a:pt x="518" y="549"/>
                  </a:lnTo>
                  <a:lnTo>
                    <a:pt x="505" y="539"/>
                  </a:lnTo>
                  <a:lnTo>
                    <a:pt x="493" y="526"/>
                  </a:lnTo>
                  <a:lnTo>
                    <a:pt x="484" y="511"/>
                  </a:lnTo>
                  <a:lnTo>
                    <a:pt x="493" y="493"/>
                  </a:lnTo>
                  <a:lnTo>
                    <a:pt x="496" y="484"/>
                  </a:lnTo>
                  <a:lnTo>
                    <a:pt x="500" y="473"/>
                  </a:lnTo>
                  <a:lnTo>
                    <a:pt x="502" y="460"/>
                  </a:lnTo>
                  <a:lnTo>
                    <a:pt x="503" y="442"/>
                  </a:lnTo>
                  <a:lnTo>
                    <a:pt x="498" y="424"/>
                  </a:lnTo>
                  <a:lnTo>
                    <a:pt x="493" y="412"/>
                  </a:lnTo>
                  <a:lnTo>
                    <a:pt x="487" y="401"/>
                  </a:lnTo>
                  <a:lnTo>
                    <a:pt x="481" y="396"/>
                  </a:lnTo>
                  <a:lnTo>
                    <a:pt x="469" y="391"/>
                  </a:lnTo>
                  <a:lnTo>
                    <a:pt x="455" y="391"/>
                  </a:lnTo>
                  <a:lnTo>
                    <a:pt x="435" y="398"/>
                  </a:lnTo>
                  <a:lnTo>
                    <a:pt x="426" y="407"/>
                  </a:lnTo>
                  <a:lnTo>
                    <a:pt x="420" y="418"/>
                  </a:lnTo>
                  <a:lnTo>
                    <a:pt x="419" y="428"/>
                  </a:lnTo>
                  <a:lnTo>
                    <a:pt x="419" y="443"/>
                  </a:lnTo>
                  <a:lnTo>
                    <a:pt x="423" y="464"/>
                  </a:lnTo>
                  <a:lnTo>
                    <a:pt x="428" y="472"/>
                  </a:lnTo>
                  <a:lnTo>
                    <a:pt x="404" y="466"/>
                  </a:lnTo>
                  <a:lnTo>
                    <a:pt x="387" y="457"/>
                  </a:lnTo>
                  <a:lnTo>
                    <a:pt x="374" y="441"/>
                  </a:lnTo>
                  <a:lnTo>
                    <a:pt x="368" y="417"/>
                  </a:lnTo>
                  <a:lnTo>
                    <a:pt x="363" y="398"/>
                  </a:lnTo>
                  <a:lnTo>
                    <a:pt x="357" y="378"/>
                  </a:lnTo>
                  <a:lnTo>
                    <a:pt x="342" y="361"/>
                  </a:lnTo>
                  <a:lnTo>
                    <a:pt x="330" y="349"/>
                  </a:lnTo>
                  <a:lnTo>
                    <a:pt x="315" y="342"/>
                  </a:lnTo>
                  <a:lnTo>
                    <a:pt x="287" y="324"/>
                  </a:lnTo>
                  <a:lnTo>
                    <a:pt x="275" y="314"/>
                  </a:lnTo>
                  <a:lnTo>
                    <a:pt x="265" y="305"/>
                  </a:lnTo>
                  <a:lnTo>
                    <a:pt x="256" y="296"/>
                  </a:lnTo>
                  <a:lnTo>
                    <a:pt x="249" y="285"/>
                  </a:lnTo>
                  <a:lnTo>
                    <a:pt x="244" y="275"/>
                  </a:lnTo>
                  <a:lnTo>
                    <a:pt x="240" y="265"/>
                  </a:lnTo>
                  <a:lnTo>
                    <a:pt x="238" y="255"/>
                  </a:lnTo>
                  <a:lnTo>
                    <a:pt x="238" y="244"/>
                  </a:lnTo>
                  <a:lnTo>
                    <a:pt x="240" y="234"/>
                  </a:lnTo>
                  <a:lnTo>
                    <a:pt x="244" y="224"/>
                  </a:lnTo>
                  <a:lnTo>
                    <a:pt x="249" y="214"/>
                  </a:lnTo>
                  <a:lnTo>
                    <a:pt x="257" y="205"/>
                  </a:lnTo>
                  <a:lnTo>
                    <a:pt x="266" y="197"/>
                  </a:lnTo>
                </a:path>
              </a:pathLst>
            </a:custGeom>
            <a:solidFill>
              <a:srgbClr val="880505"/>
            </a:solidFill>
            <a:ln w="12700" cap="rnd">
              <a:solidFill>
                <a:srgbClr val="000000"/>
              </a:solidFill>
              <a:round/>
              <a:headEnd/>
              <a:tailEnd/>
            </a:ln>
          </p:spPr>
          <p:txBody>
            <a:bodyPr/>
            <a:lstStyle/>
            <a:p>
              <a:endParaRPr lang="tr-TR"/>
            </a:p>
          </p:txBody>
        </p:sp>
        <p:sp>
          <p:nvSpPr>
            <p:cNvPr id="28" name="Freeform 27"/>
            <p:cNvSpPr>
              <a:spLocks/>
            </p:cNvSpPr>
            <p:nvPr/>
          </p:nvSpPr>
          <p:spPr bwMode="auto">
            <a:xfrm>
              <a:off x="3593" y="2208"/>
              <a:ext cx="47" cy="62"/>
            </a:xfrm>
            <a:custGeom>
              <a:avLst/>
              <a:gdLst>
                <a:gd name="T0" fmla="*/ 31 w 47"/>
                <a:gd name="T1" fmla="*/ 1 h 62"/>
                <a:gd name="T2" fmla="*/ 36 w 47"/>
                <a:gd name="T3" fmla="*/ 0 h 62"/>
                <a:gd name="T4" fmla="*/ 40 w 47"/>
                <a:gd name="T5" fmla="*/ 1 h 62"/>
                <a:gd name="T6" fmla="*/ 44 w 47"/>
                <a:gd name="T7" fmla="*/ 6 h 62"/>
                <a:gd name="T8" fmla="*/ 46 w 47"/>
                <a:gd name="T9" fmla="*/ 11 h 62"/>
                <a:gd name="T10" fmla="*/ 46 w 47"/>
                <a:gd name="T11" fmla="*/ 16 h 62"/>
                <a:gd name="T12" fmla="*/ 46 w 47"/>
                <a:gd name="T13" fmla="*/ 21 h 62"/>
                <a:gd name="T14" fmla="*/ 43 w 47"/>
                <a:gd name="T15" fmla="*/ 27 h 62"/>
                <a:gd name="T16" fmla="*/ 40 w 47"/>
                <a:gd name="T17" fmla="*/ 32 h 62"/>
                <a:gd name="T18" fmla="*/ 35 w 47"/>
                <a:gd name="T19" fmla="*/ 39 h 62"/>
                <a:gd name="T20" fmla="*/ 29 w 47"/>
                <a:gd name="T21" fmla="*/ 46 h 62"/>
                <a:gd name="T22" fmla="*/ 22 w 47"/>
                <a:gd name="T23" fmla="*/ 52 h 62"/>
                <a:gd name="T24" fmla="*/ 15 w 47"/>
                <a:gd name="T25" fmla="*/ 57 h 62"/>
                <a:gd name="T26" fmla="*/ 9 w 47"/>
                <a:gd name="T27" fmla="*/ 61 h 62"/>
                <a:gd name="T28" fmla="*/ 5 w 47"/>
                <a:gd name="T29" fmla="*/ 59 h 62"/>
                <a:gd name="T30" fmla="*/ 2 w 47"/>
                <a:gd name="T31" fmla="*/ 53 h 62"/>
                <a:gd name="T32" fmla="*/ 0 w 47"/>
                <a:gd name="T33" fmla="*/ 49 h 62"/>
                <a:gd name="T34" fmla="*/ 2 w 47"/>
                <a:gd name="T35" fmla="*/ 45 h 62"/>
                <a:gd name="T36" fmla="*/ 9 w 47"/>
                <a:gd name="T37" fmla="*/ 40 h 62"/>
                <a:gd name="T38" fmla="*/ 13 w 47"/>
                <a:gd name="T39" fmla="*/ 36 h 62"/>
                <a:gd name="T40" fmla="*/ 17 w 47"/>
                <a:gd name="T41" fmla="*/ 32 h 62"/>
                <a:gd name="T42" fmla="*/ 21 w 47"/>
                <a:gd name="T43" fmla="*/ 29 h 62"/>
                <a:gd name="T44" fmla="*/ 25 w 47"/>
                <a:gd name="T45" fmla="*/ 24 h 62"/>
                <a:gd name="T46" fmla="*/ 28 w 47"/>
                <a:gd name="T47" fmla="*/ 19 h 62"/>
                <a:gd name="T48" fmla="*/ 31 w 47"/>
                <a:gd name="T49" fmla="*/ 15 h 62"/>
                <a:gd name="T50" fmla="*/ 32 w 47"/>
                <a:gd name="T51" fmla="*/ 12 h 62"/>
                <a:gd name="T52" fmla="*/ 32 w 47"/>
                <a:gd name="T53" fmla="*/ 7 h 62"/>
                <a:gd name="T54" fmla="*/ 31 w 47"/>
                <a:gd name="T55" fmla="*/ 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62"/>
                <a:gd name="T86" fmla="*/ 47 w 47"/>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62">
                  <a:moveTo>
                    <a:pt x="31" y="1"/>
                  </a:moveTo>
                  <a:lnTo>
                    <a:pt x="36" y="0"/>
                  </a:lnTo>
                  <a:lnTo>
                    <a:pt x="40" y="1"/>
                  </a:lnTo>
                  <a:lnTo>
                    <a:pt x="44" y="6"/>
                  </a:lnTo>
                  <a:lnTo>
                    <a:pt x="46" y="11"/>
                  </a:lnTo>
                  <a:lnTo>
                    <a:pt x="46" y="16"/>
                  </a:lnTo>
                  <a:lnTo>
                    <a:pt x="46" y="21"/>
                  </a:lnTo>
                  <a:lnTo>
                    <a:pt x="43" y="27"/>
                  </a:lnTo>
                  <a:lnTo>
                    <a:pt x="40" y="32"/>
                  </a:lnTo>
                  <a:lnTo>
                    <a:pt x="35" y="39"/>
                  </a:lnTo>
                  <a:lnTo>
                    <a:pt x="29" y="46"/>
                  </a:lnTo>
                  <a:lnTo>
                    <a:pt x="22" y="52"/>
                  </a:lnTo>
                  <a:lnTo>
                    <a:pt x="15" y="57"/>
                  </a:lnTo>
                  <a:lnTo>
                    <a:pt x="9" y="61"/>
                  </a:lnTo>
                  <a:lnTo>
                    <a:pt x="5" y="59"/>
                  </a:lnTo>
                  <a:lnTo>
                    <a:pt x="2" y="53"/>
                  </a:lnTo>
                  <a:lnTo>
                    <a:pt x="0" y="49"/>
                  </a:lnTo>
                  <a:lnTo>
                    <a:pt x="2" y="45"/>
                  </a:lnTo>
                  <a:lnTo>
                    <a:pt x="9" y="40"/>
                  </a:lnTo>
                  <a:lnTo>
                    <a:pt x="13" y="36"/>
                  </a:lnTo>
                  <a:lnTo>
                    <a:pt x="17" y="32"/>
                  </a:lnTo>
                  <a:lnTo>
                    <a:pt x="21" y="29"/>
                  </a:lnTo>
                  <a:lnTo>
                    <a:pt x="25" y="24"/>
                  </a:lnTo>
                  <a:lnTo>
                    <a:pt x="28" y="19"/>
                  </a:lnTo>
                  <a:lnTo>
                    <a:pt x="31" y="15"/>
                  </a:lnTo>
                  <a:lnTo>
                    <a:pt x="32" y="12"/>
                  </a:lnTo>
                  <a:lnTo>
                    <a:pt x="32" y="7"/>
                  </a:lnTo>
                  <a:lnTo>
                    <a:pt x="31" y="1"/>
                  </a:lnTo>
                </a:path>
              </a:pathLst>
            </a:custGeom>
            <a:solidFill>
              <a:srgbClr val="FFFF14"/>
            </a:solidFill>
            <a:ln w="12700" cap="rnd">
              <a:solidFill>
                <a:srgbClr val="000000"/>
              </a:solidFill>
              <a:round/>
              <a:headEnd/>
              <a:tailEnd/>
            </a:ln>
          </p:spPr>
          <p:txBody>
            <a:bodyPr/>
            <a:lstStyle/>
            <a:p>
              <a:endParaRPr lang="tr-TR"/>
            </a:p>
          </p:txBody>
        </p:sp>
        <p:sp>
          <p:nvSpPr>
            <p:cNvPr id="29" name="Freeform 28"/>
            <p:cNvSpPr>
              <a:spLocks/>
            </p:cNvSpPr>
            <p:nvPr/>
          </p:nvSpPr>
          <p:spPr bwMode="auto">
            <a:xfrm>
              <a:off x="3593" y="2208"/>
              <a:ext cx="47" cy="62"/>
            </a:xfrm>
            <a:custGeom>
              <a:avLst/>
              <a:gdLst>
                <a:gd name="T0" fmla="*/ 31 w 47"/>
                <a:gd name="T1" fmla="*/ 1 h 62"/>
                <a:gd name="T2" fmla="*/ 36 w 47"/>
                <a:gd name="T3" fmla="*/ 0 h 62"/>
                <a:gd name="T4" fmla="*/ 40 w 47"/>
                <a:gd name="T5" fmla="*/ 1 h 62"/>
                <a:gd name="T6" fmla="*/ 44 w 47"/>
                <a:gd name="T7" fmla="*/ 6 h 62"/>
                <a:gd name="T8" fmla="*/ 46 w 47"/>
                <a:gd name="T9" fmla="*/ 11 h 62"/>
                <a:gd name="T10" fmla="*/ 46 w 47"/>
                <a:gd name="T11" fmla="*/ 16 h 62"/>
                <a:gd name="T12" fmla="*/ 46 w 47"/>
                <a:gd name="T13" fmla="*/ 21 h 62"/>
                <a:gd name="T14" fmla="*/ 43 w 47"/>
                <a:gd name="T15" fmla="*/ 27 h 62"/>
                <a:gd name="T16" fmla="*/ 40 w 47"/>
                <a:gd name="T17" fmla="*/ 32 h 62"/>
                <a:gd name="T18" fmla="*/ 35 w 47"/>
                <a:gd name="T19" fmla="*/ 39 h 62"/>
                <a:gd name="T20" fmla="*/ 29 w 47"/>
                <a:gd name="T21" fmla="*/ 46 h 62"/>
                <a:gd name="T22" fmla="*/ 22 w 47"/>
                <a:gd name="T23" fmla="*/ 52 h 62"/>
                <a:gd name="T24" fmla="*/ 15 w 47"/>
                <a:gd name="T25" fmla="*/ 57 h 62"/>
                <a:gd name="T26" fmla="*/ 9 w 47"/>
                <a:gd name="T27" fmla="*/ 61 h 62"/>
                <a:gd name="T28" fmla="*/ 5 w 47"/>
                <a:gd name="T29" fmla="*/ 59 h 62"/>
                <a:gd name="T30" fmla="*/ 2 w 47"/>
                <a:gd name="T31" fmla="*/ 53 h 62"/>
                <a:gd name="T32" fmla="*/ 0 w 47"/>
                <a:gd name="T33" fmla="*/ 49 h 62"/>
                <a:gd name="T34" fmla="*/ 2 w 47"/>
                <a:gd name="T35" fmla="*/ 45 h 62"/>
                <a:gd name="T36" fmla="*/ 9 w 47"/>
                <a:gd name="T37" fmla="*/ 40 h 62"/>
                <a:gd name="T38" fmla="*/ 13 w 47"/>
                <a:gd name="T39" fmla="*/ 36 h 62"/>
                <a:gd name="T40" fmla="*/ 17 w 47"/>
                <a:gd name="T41" fmla="*/ 32 h 62"/>
                <a:gd name="T42" fmla="*/ 21 w 47"/>
                <a:gd name="T43" fmla="*/ 29 h 62"/>
                <a:gd name="T44" fmla="*/ 25 w 47"/>
                <a:gd name="T45" fmla="*/ 24 h 62"/>
                <a:gd name="T46" fmla="*/ 28 w 47"/>
                <a:gd name="T47" fmla="*/ 19 h 62"/>
                <a:gd name="T48" fmla="*/ 31 w 47"/>
                <a:gd name="T49" fmla="*/ 15 h 62"/>
                <a:gd name="T50" fmla="*/ 32 w 47"/>
                <a:gd name="T51" fmla="*/ 12 h 62"/>
                <a:gd name="T52" fmla="*/ 32 w 47"/>
                <a:gd name="T53" fmla="*/ 7 h 62"/>
                <a:gd name="T54" fmla="*/ 31 w 47"/>
                <a:gd name="T55" fmla="*/ 1 h 62"/>
                <a:gd name="T56" fmla="*/ 31 w 47"/>
                <a:gd name="T57" fmla="*/ 1 h 62"/>
                <a:gd name="T58" fmla="*/ 31 w 47"/>
                <a:gd name="T59" fmla="*/ 1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62"/>
                <a:gd name="T92" fmla="*/ 47 w 47"/>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62">
                  <a:moveTo>
                    <a:pt x="31" y="1"/>
                  </a:moveTo>
                  <a:lnTo>
                    <a:pt x="36" y="0"/>
                  </a:lnTo>
                  <a:lnTo>
                    <a:pt x="40" y="1"/>
                  </a:lnTo>
                  <a:lnTo>
                    <a:pt x="44" y="6"/>
                  </a:lnTo>
                  <a:lnTo>
                    <a:pt x="46" y="11"/>
                  </a:lnTo>
                  <a:lnTo>
                    <a:pt x="46" y="16"/>
                  </a:lnTo>
                  <a:lnTo>
                    <a:pt x="46" y="21"/>
                  </a:lnTo>
                  <a:lnTo>
                    <a:pt x="43" y="27"/>
                  </a:lnTo>
                  <a:lnTo>
                    <a:pt x="40" y="32"/>
                  </a:lnTo>
                  <a:lnTo>
                    <a:pt x="35" y="39"/>
                  </a:lnTo>
                  <a:lnTo>
                    <a:pt x="29" y="46"/>
                  </a:lnTo>
                  <a:lnTo>
                    <a:pt x="22" y="52"/>
                  </a:lnTo>
                  <a:lnTo>
                    <a:pt x="15" y="57"/>
                  </a:lnTo>
                  <a:lnTo>
                    <a:pt x="9" y="61"/>
                  </a:lnTo>
                  <a:lnTo>
                    <a:pt x="5" y="59"/>
                  </a:lnTo>
                  <a:lnTo>
                    <a:pt x="2" y="53"/>
                  </a:lnTo>
                  <a:lnTo>
                    <a:pt x="0" y="49"/>
                  </a:lnTo>
                  <a:lnTo>
                    <a:pt x="2" y="45"/>
                  </a:lnTo>
                  <a:lnTo>
                    <a:pt x="9" y="40"/>
                  </a:lnTo>
                  <a:lnTo>
                    <a:pt x="13" y="36"/>
                  </a:lnTo>
                  <a:lnTo>
                    <a:pt x="17" y="32"/>
                  </a:lnTo>
                  <a:lnTo>
                    <a:pt x="21" y="29"/>
                  </a:lnTo>
                  <a:lnTo>
                    <a:pt x="25" y="24"/>
                  </a:lnTo>
                  <a:lnTo>
                    <a:pt x="28" y="19"/>
                  </a:lnTo>
                  <a:lnTo>
                    <a:pt x="31" y="15"/>
                  </a:lnTo>
                  <a:lnTo>
                    <a:pt x="32" y="12"/>
                  </a:lnTo>
                  <a:lnTo>
                    <a:pt x="32" y="7"/>
                  </a:lnTo>
                  <a:lnTo>
                    <a:pt x="31" y="1"/>
                  </a:lnTo>
                </a:path>
              </a:pathLst>
            </a:custGeom>
            <a:noFill/>
            <a:ln w="12700" cap="rnd">
              <a:solidFill>
                <a:srgbClr val="000000"/>
              </a:solidFill>
              <a:round/>
              <a:headEnd type="none" w="sm" len="sm"/>
              <a:tailEnd type="none" w="sm" len="sm"/>
            </a:ln>
          </p:spPr>
          <p:txBody>
            <a:bodyPr/>
            <a:lstStyle/>
            <a:p>
              <a:endParaRPr lang="tr-TR"/>
            </a:p>
          </p:txBody>
        </p:sp>
        <p:sp>
          <p:nvSpPr>
            <p:cNvPr id="30" name="Freeform 29"/>
            <p:cNvSpPr>
              <a:spLocks/>
            </p:cNvSpPr>
            <p:nvPr/>
          </p:nvSpPr>
          <p:spPr bwMode="auto">
            <a:xfrm>
              <a:off x="3601" y="2210"/>
              <a:ext cx="48" cy="70"/>
            </a:xfrm>
            <a:custGeom>
              <a:avLst/>
              <a:gdLst>
                <a:gd name="T0" fmla="*/ 31 w 48"/>
                <a:gd name="T1" fmla="*/ 0 h 70"/>
                <a:gd name="T2" fmla="*/ 36 w 48"/>
                <a:gd name="T3" fmla="*/ 0 h 70"/>
                <a:gd name="T4" fmla="*/ 41 w 48"/>
                <a:gd name="T5" fmla="*/ 1 h 70"/>
                <a:gd name="T6" fmla="*/ 45 w 48"/>
                <a:gd name="T7" fmla="*/ 6 h 70"/>
                <a:gd name="T8" fmla="*/ 47 w 48"/>
                <a:gd name="T9" fmla="*/ 10 h 70"/>
                <a:gd name="T10" fmla="*/ 47 w 48"/>
                <a:gd name="T11" fmla="*/ 16 h 70"/>
                <a:gd name="T12" fmla="*/ 46 w 48"/>
                <a:gd name="T13" fmla="*/ 21 h 70"/>
                <a:gd name="T14" fmla="*/ 44 w 48"/>
                <a:gd name="T15" fmla="*/ 28 h 70"/>
                <a:gd name="T16" fmla="*/ 40 w 48"/>
                <a:gd name="T17" fmla="*/ 35 h 70"/>
                <a:gd name="T18" fmla="*/ 37 w 48"/>
                <a:gd name="T19" fmla="*/ 40 h 70"/>
                <a:gd name="T20" fmla="*/ 30 w 48"/>
                <a:gd name="T21" fmla="*/ 47 h 70"/>
                <a:gd name="T22" fmla="*/ 27 w 48"/>
                <a:gd name="T23" fmla="*/ 51 h 70"/>
                <a:gd name="T24" fmla="*/ 19 w 48"/>
                <a:gd name="T25" fmla="*/ 57 h 70"/>
                <a:gd name="T26" fmla="*/ 16 w 48"/>
                <a:gd name="T27" fmla="*/ 61 h 70"/>
                <a:gd name="T28" fmla="*/ 11 w 48"/>
                <a:gd name="T29" fmla="*/ 64 h 70"/>
                <a:gd name="T30" fmla="*/ 5 w 48"/>
                <a:gd name="T31" fmla="*/ 69 h 70"/>
                <a:gd name="T32" fmla="*/ 2 w 48"/>
                <a:gd name="T33" fmla="*/ 65 h 70"/>
                <a:gd name="T34" fmla="*/ 0 w 48"/>
                <a:gd name="T35" fmla="*/ 60 h 70"/>
                <a:gd name="T36" fmla="*/ 6 w 48"/>
                <a:gd name="T37" fmla="*/ 56 h 70"/>
                <a:gd name="T38" fmla="*/ 11 w 48"/>
                <a:gd name="T39" fmla="*/ 52 h 70"/>
                <a:gd name="T40" fmla="*/ 15 w 48"/>
                <a:gd name="T41" fmla="*/ 49 h 70"/>
                <a:gd name="T42" fmla="*/ 19 w 48"/>
                <a:gd name="T43" fmla="*/ 45 h 70"/>
                <a:gd name="T44" fmla="*/ 24 w 48"/>
                <a:gd name="T45" fmla="*/ 40 h 70"/>
                <a:gd name="T46" fmla="*/ 29 w 48"/>
                <a:gd name="T47" fmla="*/ 35 h 70"/>
                <a:gd name="T48" fmla="*/ 32 w 48"/>
                <a:gd name="T49" fmla="*/ 30 h 70"/>
                <a:gd name="T50" fmla="*/ 35 w 48"/>
                <a:gd name="T51" fmla="*/ 25 h 70"/>
                <a:gd name="T52" fmla="*/ 37 w 48"/>
                <a:gd name="T53" fmla="*/ 19 h 70"/>
                <a:gd name="T54" fmla="*/ 38 w 48"/>
                <a:gd name="T55" fmla="*/ 14 h 70"/>
                <a:gd name="T56" fmla="*/ 37 w 48"/>
                <a:gd name="T57" fmla="*/ 9 h 70"/>
                <a:gd name="T58" fmla="*/ 35 w 48"/>
                <a:gd name="T59" fmla="*/ 4 h 70"/>
                <a:gd name="T60" fmla="*/ 31 w 48"/>
                <a:gd name="T61" fmla="*/ 0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70"/>
                <a:gd name="T95" fmla="*/ 48 w 48"/>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70">
                  <a:moveTo>
                    <a:pt x="31" y="0"/>
                  </a:moveTo>
                  <a:lnTo>
                    <a:pt x="36" y="0"/>
                  </a:lnTo>
                  <a:lnTo>
                    <a:pt x="41" y="1"/>
                  </a:lnTo>
                  <a:lnTo>
                    <a:pt x="45" y="6"/>
                  </a:lnTo>
                  <a:lnTo>
                    <a:pt x="47" y="10"/>
                  </a:lnTo>
                  <a:lnTo>
                    <a:pt x="47" y="16"/>
                  </a:lnTo>
                  <a:lnTo>
                    <a:pt x="46" y="21"/>
                  </a:lnTo>
                  <a:lnTo>
                    <a:pt x="44" y="28"/>
                  </a:lnTo>
                  <a:lnTo>
                    <a:pt x="40" y="35"/>
                  </a:lnTo>
                  <a:lnTo>
                    <a:pt x="37" y="40"/>
                  </a:lnTo>
                  <a:lnTo>
                    <a:pt x="30" y="47"/>
                  </a:lnTo>
                  <a:lnTo>
                    <a:pt x="27" y="51"/>
                  </a:lnTo>
                  <a:lnTo>
                    <a:pt x="19" y="57"/>
                  </a:lnTo>
                  <a:lnTo>
                    <a:pt x="16" y="61"/>
                  </a:lnTo>
                  <a:lnTo>
                    <a:pt x="11" y="64"/>
                  </a:lnTo>
                  <a:lnTo>
                    <a:pt x="5" y="69"/>
                  </a:lnTo>
                  <a:lnTo>
                    <a:pt x="2" y="65"/>
                  </a:lnTo>
                  <a:lnTo>
                    <a:pt x="0" y="60"/>
                  </a:lnTo>
                  <a:lnTo>
                    <a:pt x="6" y="56"/>
                  </a:lnTo>
                  <a:lnTo>
                    <a:pt x="11" y="52"/>
                  </a:lnTo>
                  <a:lnTo>
                    <a:pt x="15" y="49"/>
                  </a:lnTo>
                  <a:lnTo>
                    <a:pt x="19" y="45"/>
                  </a:lnTo>
                  <a:lnTo>
                    <a:pt x="24" y="40"/>
                  </a:lnTo>
                  <a:lnTo>
                    <a:pt x="29" y="35"/>
                  </a:lnTo>
                  <a:lnTo>
                    <a:pt x="32" y="30"/>
                  </a:lnTo>
                  <a:lnTo>
                    <a:pt x="35" y="25"/>
                  </a:lnTo>
                  <a:lnTo>
                    <a:pt x="37" y="19"/>
                  </a:lnTo>
                  <a:lnTo>
                    <a:pt x="38" y="14"/>
                  </a:lnTo>
                  <a:lnTo>
                    <a:pt x="37" y="9"/>
                  </a:lnTo>
                  <a:lnTo>
                    <a:pt x="35" y="4"/>
                  </a:lnTo>
                  <a:lnTo>
                    <a:pt x="31" y="0"/>
                  </a:lnTo>
                </a:path>
              </a:pathLst>
            </a:custGeom>
            <a:solidFill>
              <a:srgbClr val="FFFF14"/>
            </a:solidFill>
            <a:ln w="12700" cap="rnd">
              <a:solidFill>
                <a:srgbClr val="000000"/>
              </a:solidFill>
              <a:round/>
              <a:headEnd/>
              <a:tailEnd/>
            </a:ln>
          </p:spPr>
          <p:txBody>
            <a:bodyPr/>
            <a:lstStyle/>
            <a:p>
              <a:endParaRPr lang="tr-TR"/>
            </a:p>
          </p:txBody>
        </p:sp>
        <p:sp>
          <p:nvSpPr>
            <p:cNvPr id="31" name="Freeform 30"/>
            <p:cNvSpPr>
              <a:spLocks/>
            </p:cNvSpPr>
            <p:nvPr/>
          </p:nvSpPr>
          <p:spPr bwMode="auto">
            <a:xfrm>
              <a:off x="3601" y="2208"/>
              <a:ext cx="48" cy="71"/>
            </a:xfrm>
            <a:custGeom>
              <a:avLst/>
              <a:gdLst>
                <a:gd name="T0" fmla="*/ 31 w 48"/>
                <a:gd name="T1" fmla="*/ 1 h 71"/>
                <a:gd name="T2" fmla="*/ 36 w 48"/>
                <a:gd name="T3" fmla="*/ 0 h 71"/>
                <a:gd name="T4" fmla="*/ 41 w 48"/>
                <a:gd name="T5" fmla="*/ 1 h 71"/>
                <a:gd name="T6" fmla="*/ 45 w 48"/>
                <a:gd name="T7" fmla="*/ 6 h 71"/>
                <a:gd name="T8" fmla="*/ 47 w 48"/>
                <a:gd name="T9" fmla="*/ 11 h 71"/>
                <a:gd name="T10" fmla="*/ 47 w 48"/>
                <a:gd name="T11" fmla="*/ 16 h 71"/>
                <a:gd name="T12" fmla="*/ 46 w 48"/>
                <a:gd name="T13" fmla="*/ 21 h 71"/>
                <a:gd name="T14" fmla="*/ 44 w 48"/>
                <a:gd name="T15" fmla="*/ 28 h 71"/>
                <a:gd name="T16" fmla="*/ 40 w 48"/>
                <a:gd name="T17" fmla="*/ 36 h 71"/>
                <a:gd name="T18" fmla="*/ 37 w 48"/>
                <a:gd name="T19" fmla="*/ 39 h 71"/>
                <a:gd name="T20" fmla="*/ 30 w 48"/>
                <a:gd name="T21" fmla="*/ 47 h 71"/>
                <a:gd name="T22" fmla="*/ 27 w 48"/>
                <a:gd name="T23" fmla="*/ 51 h 71"/>
                <a:gd name="T24" fmla="*/ 19 w 48"/>
                <a:gd name="T25" fmla="*/ 58 h 71"/>
                <a:gd name="T26" fmla="*/ 16 w 48"/>
                <a:gd name="T27" fmla="*/ 61 h 71"/>
                <a:gd name="T28" fmla="*/ 11 w 48"/>
                <a:gd name="T29" fmla="*/ 65 h 71"/>
                <a:gd name="T30" fmla="*/ 5 w 48"/>
                <a:gd name="T31" fmla="*/ 70 h 71"/>
                <a:gd name="T32" fmla="*/ 2 w 48"/>
                <a:gd name="T33" fmla="*/ 65 h 71"/>
                <a:gd name="T34" fmla="*/ 0 w 48"/>
                <a:gd name="T35" fmla="*/ 60 h 71"/>
                <a:gd name="T36" fmla="*/ 6 w 48"/>
                <a:gd name="T37" fmla="*/ 56 h 71"/>
                <a:gd name="T38" fmla="*/ 11 w 48"/>
                <a:gd name="T39" fmla="*/ 53 h 71"/>
                <a:gd name="T40" fmla="*/ 15 w 48"/>
                <a:gd name="T41" fmla="*/ 49 h 71"/>
                <a:gd name="T42" fmla="*/ 19 w 48"/>
                <a:gd name="T43" fmla="*/ 45 h 71"/>
                <a:gd name="T44" fmla="*/ 24 w 48"/>
                <a:gd name="T45" fmla="*/ 40 h 71"/>
                <a:gd name="T46" fmla="*/ 29 w 48"/>
                <a:gd name="T47" fmla="*/ 36 h 71"/>
                <a:gd name="T48" fmla="*/ 32 w 48"/>
                <a:gd name="T49" fmla="*/ 30 h 71"/>
                <a:gd name="T50" fmla="*/ 35 w 48"/>
                <a:gd name="T51" fmla="*/ 24 h 71"/>
                <a:gd name="T52" fmla="*/ 37 w 48"/>
                <a:gd name="T53" fmla="*/ 19 h 71"/>
                <a:gd name="T54" fmla="*/ 38 w 48"/>
                <a:gd name="T55" fmla="*/ 14 h 71"/>
                <a:gd name="T56" fmla="*/ 37 w 48"/>
                <a:gd name="T57" fmla="*/ 9 h 71"/>
                <a:gd name="T58" fmla="*/ 35 w 48"/>
                <a:gd name="T59" fmla="*/ 5 h 71"/>
                <a:gd name="T60" fmla="*/ 31 w 48"/>
                <a:gd name="T61" fmla="*/ 1 h 71"/>
                <a:gd name="T62" fmla="*/ 31 w 48"/>
                <a:gd name="T63" fmla="*/ 1 h 71"/>
                <a:gd name="T64" fmla="*/ 31 w 48"/>
                <a:gd name="T65" fmla="*/ 1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71"/>
                <a:gd name="T101" fmla="*/ 48 w 48"/>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71">
                  <a:moveTo>
                    <a:pt x="31" y="1"/>
                  </a:moveTo>
                  <a:lnTo>
                    <a:pt x="36" y="0"/>
                  </a:lnTo>
                  <a:lnTo>
                    <a:pt x="41" y="1"/>
                  </a:lnTo>
                  <a:lnTo>
                    <a:pt x="45" y="6"/>
                  </a:lnTo>
                  <a:lnTo>
                    <a:pt x="47" y="11"/>
                  </a:lnTo>
                  <a:lnTo>
                    <a:pt x="47" y="16"/>
                  </a:lnTo>
                  <a:lnTo>
                    <a:pt x="46" y="21"/>
                  </a:lnTo>
                  <a:lnTo>
                    <a:pt x="44" y="28"/>
                  </a:lnTo>
                  <a:lnTo>
                    <a:pt x="40" y="36"/>
                  </a:lnTo>
                  <a:lnTo>
                    <a:pt x="37" y="39"/>
                  </a:lnTo>
                  <a:lnTo>
                    <a:pt x="30" y="47"/>
                  </a:lnTo>
                  <a:lnTo>
                    <a:pt x="27" y="51"/>
                  </a:lnTo>
                  <a:lnTo>
                    <a:pt x="19" y="58"/>
                  </a:lnTo>
                  <a:lnTo>
                    <a:pt x="16" y="61"/>
                  </a:lnTo>
                  <a:lnTo>
                    <a:pt x="11" y="65"/>
                  </a:lnTo>
                  <a:lnTo>
                    <a:pt x="5" y="70"/>
                  </a:lnTo>
                  <a:lnTo>
                    <a:pt x="2" y="65"/>
                  </a:lnTo>
                  <a:lnTo>
                    <a:pt x="0" y="60"/>
                  </a:lnTo>
                  <a:lnTo>
                    <a:pt x="6" y="56"/>
                  </a:lnTo>
                  <a:lnTo>
                    <a:pt x="11" y="53"/>
                  </a:lnTo>
                  <a:lnTo>
                    <a:pt x="15" y="49"/>
                  </a:lnTo>
                  <a:lnTo>
                    <a:pt x="19" y="45"/>
                  </a:lnTo>
                  <a:lnTo>
                    <a:pt x="24" y="40"/>
                  </a:lnTo>
                  <a:lnTo>
                    <a:pt x="29" y="36"/>
                  </a:lnTo>
                  <a:lnTo>
                    <a:pt x="32" y="30"/>
                  </a:lnTo>
                  <a:lnTo>
                    <a:pt x="35" y="24"/>
                  </a:lnTo>
                  <a:lnTo>
                    <a:pt x="37" y="19"/>
                  </a:lnTo>
                  <a:lnTo>
                    <a:pt x="38" y="14"/>
                  </a:lnTo>
                  <a:lnTo>
                    <a:pt x="37" y="9"/>
                  </a:lnTo>
                  <a:lnTo>
                    <a:pt x="35" y="5"/>
                  </a:lnTo>
                  <a:lnTo>
                    <a:pt x="31" y="1"/>
                  </a:lnTo>
                </a:path>
              </a:pathLst>
            </a:custGeom>
            <a:noFill/>
            <a:ln w="12700" cap="rnd">
              <a:solidFill>
                <a:srgbClr val="000000"/>
              </a:solidFill>
              <a:round/>
              <a:headEnd type="none" w="sm" len="sm"/>
              <a:tailEnd type="none" w="sm" len="sm"/>
            </a:ln>
          </p:spPr>
          <p:txBody>
            <a:bodyPr/>
            <a:lstStyle/>
            <a:p>
              <a:endParaRPr lang="tr-TR"/>
            </a:p>
          </p:txBody>
        </p:sp>
        <p:sp>
          <p:nvSpPr>
            <p:cNvPr id="32" name="Freeform 31"/>
            <p:cNvSpPr>
              <a:spLocks/>
            </p:cNvSpPr>
            <p:nvPr/>
          </p:nvSpPr>
          <p:spPr bwMode="auto">
            <a:xfrm>
              <a:off x="3297" y="2302"/>
              <a:ext cx="103" cy="101"/>
            </a:xfrm>
            <a:custGeom>
              <a:avLst/>
              <a:gdLst>
                <a:gd name="T0" fmla="*/ 0 w 103"/>
                <a:gd name="T1" fmla="*/ 100 h 101"/>
                <a:gd name="T2" fmla="*/ 3 w 103"/>
                <a:gd name="T3" fmla="*/ 98 h 101"/>
                <a:gd name="T4" fmla="*/ 7 w 103"/>
                <a:gd name="T5" fmla="*/ 96 h 101"/>
                <a:gd name="T6" fmla="*/ 10 w 103"/>
                <a:gd name="T7" fmla="*/ 94 h 101"/>
                <a:gd name="T8" fmla="*/ 13 w 103"/>
                <a:gd name="T9" fmla="*/ 93 h 101"/>
                <a:gd name="T10" fmla="*/ 18 w 103"/>
                <a:gd name="T11" fmla="*/ 91 h 101"/>
                <a:gd name="T12" fmla="*/ 21 w 103"/>
                <a:gd name="T13" fmla="*/ 88 h 101"/>
                <a:gd name="T14" fmla="*/ 25 w 103"/>
                <a:gd name="T15" fmla="*/ 86 h 101"/>
                <a:gd name="T16" fmla="*/ 29 w 103"/>
                <a:gd name="T17" fmla="*/ 83 h 101"/>
                <a:gd name="T18" fmla="*/ 34 w 103"/>
                <a:gd name="T19" fmla="*/ 81 h 101"/>
                <a:gd name="T20" fmla="*/ 37 w 103"/>
                <a:gd name="T21" fmla="*/ 77 h 101"/>
                <a:gd name="T22" fmla="*/ 42 w 103"/>
                <a:gd name="T23" fmla="*/ 75 h 101"/>
                <a:gd name="T24" fmla="*/ 46 w 103"/>
                <a:gd name="T25" fmla="*/ 72 h 101"/>
                <a:gd name="T26" fmla="*/ 50 w 103"/>
                <a:gd name="T27" fmla="*/ 69 h 101"/>
                <a:gd name="T28" fmla="*/ 54 w 103"/>
                <a:gd name="T29" fmla="*/ 66 h 101"/>
                <a:gd name="T30" fmla="*/ 59 w 103"/>
                <a:gd name="T31" fmla="*/ 62 h 101"/>
                <a:gd name="T32" fmla="*/ 62 w 103"/>
                <a:gd name="T33" fmla="*/ 59 h 101"/>
                <a:gd name="T34" fmla="*/ 66 w 103"/>
                <a:gd name="T35" fmla="*/ 56 h 101"/>
                <a:gd name="T36" fmla="*/ 70 w 103"/>
                <a:gd name="T37" fmla="*/ 53 h 101"/>
                <a:gd name="T38" fmla="*/ 74 w 103"/>
                <a:gd name="T39" fmla="*/ 49 h 101"/>
                <a:gd name="T40" fmla="*/ 78 w 103"/>
                <a:gd name="T41" fmla="*/ 45 h 101"/>
                <a:gd name="T42" fmla="*/ 81 w 103"/>
                <a:gd name="T43" fmla="*/ 41 h 101"/>
                <a:gd name="T44" fmla="*/ 84 w 103"/>
                <a:gd name="T45" fmla="*/ 38 h 101"/>
                <a:gd name="T46" fmla="*/ 87 w 103"/>
                <a:gd name="T47" fmla="*/ 35 h 101"/>
                <a:gd name="T48" fmla="*/ 90 w 103"/>
                <a:gd name="T49" fmla="*/ 30 h 101"/>
                <a:gd name="T50" fmla="*/ 92 w 103"/>
                <a:gd name="T51" fmla="*/ 27 h 101"/>
                <a:gd name="T52" fmla="*/ 95 w 103"/>
                <a:gd name="T53" fmla="*/ 24 h 101"/>
                <a:gd name="T54" fmla="*/ 96 w 103"/>
                <a:gd name="T55" fmla="*/ 19 h 101"/>
                <a:gd name="T56" fmla="*/ 99 w 103"/>
                <a:gd name="T57" fmla="*/ 16 h 101"/>
                <a:gd name="T58" fmla="*/ 100 w 103"/>
                <a:gd name="T59" fmla="*/ 12 h 101"/>
                <a:gd name="T60" fmla="*/ 101 w 103"/>
                <a:gd name="T61" fmla="*/ 8 h 101"/>
                <a:gd name="T62" fmla="*/ 102 w 103"/>
                <a:gd name="T63" fmla="*/ 5 h 101"/>
                <a:gd name="T64" fmla="*/ 102 w 103"/>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1"/>
                <a:gd name="T101" fmla="*/ 103 w 103"/>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1">
                  <a:moveTo>
                    <a:pt x="0" y="100"/>
                  </a:moveTo>
                  <a:lnTo>
                    <a:pt x="3" y="98"/>
                  </a:lnTo>
                  <a:lnTo>
                    <a:pt x="7" y="96"/>
                  </a:lnTo>
                  <a:lnTo>
                    <a:pt x="10" y="94"/>
                  </a:lnTo>
                  <a:lnTo>
                    <a:pt x="13" y="93"/>
                  </a:lnTo>
                  <a:lnTo>
                    <a:pt x="18" y="91"/>
                  </a:lnTo>
                  <a:lnTo>
                    <a:pt x="21" y="88"/>
                  </a:lnTo>
                  <a:lnTo>
                    <a:pt x="25" y="86"/>
                  </a:lnTo>
                  <a:lnTo>
                    <a:pt x="29" y="83"/>
                  </a:lnTo>
                  <a:lnTo>
                    <a:pt x="34" y="81"/>
                  </a:lnTo>
                  <a:lnTo>
                    <a:pt x="37" y="77"/>
                  </a:lnTo>
                  <a:lnTo>
                    <a:pt x="42" y="75"/>
                  </a:lnTo>
                  <a:lnTo>
                    <a:pt x="46" y="72"/>
                  </a:lnTo>
                  <a:lnTo>
                    <a:pt x="50" y="69"/>
                  </a:lnTo>
                  <a:lnTo>
                    <a:pt x="54" y="66"/>
                  </a:lnTo>
                  <a:lnTo>
                    <a:pt x="59" y="62"/>
                  </a:lnTo>
                  <a:lnTo>
                    <a:pt x="62" y="59"/>
                  </a:lnTo>
                  <a:lnTo>
                    <a:pt x="66" y="56"/>
                  </a:lnTo>
                  <a:lnTo>
                    <a:pt x="70" y="53"/>
                  </a:lnTo>
                  <a:lnTo>
                    <a:pt x="74" y="49"/>
                  </a:lnTo>
                  <a:lnTo>
                    <a:pt x="78" y="45"/>
                  </a:lnTo>
                  <a:lnTo>
                    <a:pt x="81" y="41"/>
                  </a:lnTo>
                  <a:lnTo>
                    <a:pt x="84" y="38"/>
                  </a:lnTo>
                  <a:lnTo>
                    <a:pt x="87" y="35"/>
                  </a:lnTo>
                  <a:lnTo>
                    <a:pt x="90" y="30"/>
                  </a:lnTo>
                  <a:lnTo>
                    <a:pt x="92" y="27"/>
                  </a:lnTo>
                  <a:lnTo>
                    <a:pt x="95" y="24"/>
                  </a:lnTo>
                  <a:lnTo>
                    <a:pt x="96" y="19"/>
                  </a:lnTo>
                  <a:lnTo>
                    <a:pt x="99" y="16"/>
                  </a:lnTo>
                  <a:lnTo>
                    <a:pt x="100" y="12"/>
                  </a:lnTo>
                  <a:lnTo>
                    <a:pt x="101" y="8"/>
                  </a:lnTo>
                  <a:lnTo>
                    <a:pt x="102" y="5"/>
                  </a:lnTo>
                  <a:lnTo>
                    <a:pt x="102" y="0"/>
                  </a:lnTo>
                </a:path>
              </a:pathLst>
            </a:custGeom>
            <a:noFill/>
            <a:ln w="12700" cap="rnd">
              <a:solidFill>
                <a:srgbClr val="000000"/>
              </a:solidFill>
              <a:round/>
              <a:headEnd type="none" w="sm" len="sm"/>
              <a:tailEnd type="none" w="sm" len="sm"/>
            </a:ln>
          </p:spPr>
          <p:txBody>
            <a:bodyPr/>
            <a:lstStyle/>
            <a:p>
              <a:endParaRPr lang="tr-TR"/>
            </a:p>
          </p:txBody>
        </p:sp>
        <p:sp>
          <p:nvSpPr>
            <p:cNvPr id="33" name="Freeform 32"/>
            <p:cNvSpPr>
              <a:spLocks/>
            </p:cNvSpPr>
            <p:nvPr/>
          </p:nvSpPr>
          <p:spPr bwMode="auto">
            <a:xfrm>
              <a:off x="3330" y="2328"/>
              <a:ext cx="283" cy="264"/>
            </a:xfrm>
            <a:custGeom>
              <a:avLst/>
              <a:gdLst>
                <a:gd name="T0" fmla="*/ 0 w 283"/>
                <a:gd name="T1" fmla="*/ 203 h 264"/>
                <a:gd name="T2" fmla="*/ 6 w 283"/>
                <a:gd name="T3" fmla="*/ 207 h 264"/>
                <a:gd name="T4" fmla="*/ 12 w 283"/>
                <a:gd name="T5" fmla="*/ 214 h 264"/>
                <a:gd name="T6" fmla="*/ 19 w 283"/>
                <a:gd name="T7" fmla="*/ 220 h 264"/>
                <a:gd name="T8" fmla="*/ 24 w 283"/>
                <a:gd name="T9" fmla="*/ 223 h 264"/>
                <a:gd name="T10" fmla="*/ 25 w 283"/>
                <a:gd name="T11" fmla="*/ 217 h 264"/>
                <a:gd name="T12" fmla="*/ 26 w 283"/>
                <a:gd name="T13" fmla="*/ 212 h 264"/>
                <a:gd name="T14" fmla="*/ 28 w 283"/>
                <a:gd name="T15" fmla="*/ 206 h 264"/>
                <a:gd name="T16" fmla="*/ 31 w 283"/>
                <a:gd name="T17" fmla="*/ 200 h 264"/>
                <a:gd name="T18" fmla="*/ 35 w 283"/>
                <a:gd name="T19" fmla="*/ 195 h 264"/>
                <a:gd name="T20" fmla="*/ 40 w 283"/>
                <a:gd name="T21" fmla="*/ 189 h 264"/>
                <a:gd name="T22" fmla="*/ 47 w 283"/>
                <a:gd name="T23" fmla="*/ 182 h 264"/>
                <a:gd name="T24" fmla="*/ 56 w 283"/>
                <a:gd name="T25" fmla="*/ 175 h 264"/>
                <a:gd name="T26" fmla="*/ 67 w 283"/>
                <a:gd name="T27" fmla="*/ 167 h 264"/>
                <a:gd name="T28" fmla="*/ 76 w 283"/>
                <a:gd name="T29" fmla="*/ 156 h 264"/>
                <a:gd name="T30" fmla="*/ 84 w 283"/>
                <a:gd name="T31" fmla="*/ 163 h 264"/>
                <a:gd name="T32" fmla="*/ 93 w 283"/>
                <a:gd name="T33" fmla="*/ 169 h 264"/>
                <a:gd name="T34" fmla="*/ 104 w 283"/>
                <a:gd name="T35" fmla="*/ 175 h 264"/>
                <a:gd name="T36" fmla="*/ 113 w 283"/>
                <a:gd name="T37" fmla="*/ 182 h 264"/>
                <a:gd name="T38" fmla="*/ 122 w 283"/>
                <a:gd name="T39" fmla="*/ 189 h 264"/>
                <a:gd name="T40" fmla="*/ 131 w 283"/>
                <a:gd name="T41" fmla="*/ 197 h 264"/>
                <a:gd name="T42" fmla="*/ 139 w 283"/>
                <a:gd name="T43" fmla="*/ 205 h 264"/>
                <a:gd name="T44" fmla="*/ 145 w 283"/>
                <a:gd name="T45" fmla="*/ 217 h 264"/>
                <a:gd name="T46" fmla="*/ 152 w 283"/>
                <a:gd name="T47" fmla="*/ 228 h 264"/>
                <a:gd name="T48" fmla="*/ 161 w 283"/>
                <a:gd name="T49" fmla="*/ 241 h 264"/>
                <a:gd name="T50" fmla="*/ 170 w 283"/>
                <a:gd name="T51" fmla="*/ 254 h 264"/>
                <a:gd name="T52" fmla="*/ 181 w 283"/>
                <a:gd name="T53" fmla="*/ 263 h 264"/>
                <a:gd name="T54" fmla="*/ 184 w 283"/>
                <a:gd name="T55" fmla="*/ 256 h 264"/>
                <a:gd name="T56" fmla="*/ 187 w 283"/>
                <a:gd name="T57" fmla="*/ 247 h 264"/>
                <a:gd name="T58" fmla="*/ 191 w 283"/>
                <a:gd name="T59" fmla="*/ 238 h 264"/>
                <a:gd name="T60" fmla="*/ 194 w 283"/>
                <a:gd name="T61" fmla="*/ 230 h 264"/>
                <a:gd name="T62" fmla="*/ 197 w 283"/>
                <a:gd name="T63" fmla="*/ 222 h 264"/>
                <a:gd name="T64" fmla="*/ 200 w 283"/>
                <a:gd name="T65" fmla="*/ 214 h 264"/>
                <a:gd name="T66" fmla="*/ 203 w 283"/>
                <a:gd name="T67" fmla="*/ 205 h 264"/>
                <a:gd name="T68" fmla="*/ 206 w 283"/>
                <a:gd name="T69" fmla="*/ 197 h 264"/>
                <a:gd name="T70" fmla="*/ 209 w 283"/>
                <a:gd name="T71" fmla="*/ 188 h 264"/>
                <a:gd name="T72" fmla="*/ 212 w 283"/>
                <a:gd name="T73" fmla="*/ 180 h 264"/>
                <a:gd name="T74" fmla="*/ 215 w 283"/>
                <a:gd name="T75" fmla="*/ 171 h 264"/>
                <a:gd name="T76" fmla="*/ 218 w 283"/>
                <a:gd name="T77" fmla="*/ 162 h 264"/>
                <a:gd name="T78" fmla="*/ 221 w 283"/>
                <a:gd name="T79" fmla="*/ 154 h 264"/>
                <a:gd name="T80" fmla="*/ 223 w 283"/>
                <a:gd name="T81" fmla="*/ 145 h 264"/>
                <a:gd name="T82" fmla="*/ 225 w 283"/>
                <a:gd name="T83" fmla="*/ 137 h 264"/>
                <a:gd name="T84" fmla="*/ 229 w 283"/>
                <a:gd name="T85" fmla="*/ 127 h 264"/>
                <a:gd name="T86" fmla="*/ 234 w 283"/>
                <a:gd name="T87" fmla="*/ 114 h 264"/>
                <a:gd name="T88" fmla="*/ 240 w 283"/>
                <a:gd name="T89" fmla="*/ 99 h 264"/>
                <a:gd name="T90" fmla="*/ 249 w 283"/>
                <a:gd name="T91" fmla="*/ 84 h 264"/>
                <a:gd name="T92" fmla="*/ 258 w 283"/>
                <a:gd name="T93" fmla="*/ 68 h 264"/>
                <a:gd name="T94" fmla="*/ 266 w 283"/>
                <a:gd name="T95" fmla="*/ 53 h 264"/>
                <a:gd name="T96" fmla="*/ 273 w 283"/>
                <a:gd name="T97" fmla="*/ 38 h 264"/>
                <a:gd name="T98" fmla="*/ 277 w 283"/>
                <a:gd name="T99" fmla="*/ 22 h 264"/>
                <a:gd name="T100" fmla="*/ 280 w 283"/>
                <a:gd name="T101" fmla="*/ 6 h 264"/>
                <a:gd name="T102" fmla="*/ 282 w 283"/>
                <a:gd name="T103" fmla="*/ 0 h 2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3"/>
                <a:gd name="T157" fmla="*/ 0 h 264"/>
                <a:gd name="T158" fmla="*/ 283 w 283"/>
                <a:gd name="T159" fmla="*/ 264 h 2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3" h="264">
                  <a:moveTo>
                    <a:pt x="0" y="203"/>
                  </a:moveTo>
                  <a:lnTo>
                    <a:pt x="6" y="207"/>
                  </a:lnTo>
                  <a:lnTo>
                    <a:pt x="12" y="214"/>
                  </a:lnTo>
                  <a:lnTo>
                    <a:pt x="19" y="220"/>
                  </a:lnTo>
                  <a:lnTo>
                    <a:pt x="24" y="223"/>
                  </a:lnTo>
                  <a:lnTo>
                    <a:pt x="25" y="217"/>
                  </a:lnTo>
                  <a:lnTo>
                    <a:pt x="26" y="212"/>
                  </a:lnTo>
                  <a:lnTo>
                    <a:pt x="28" y="206"/>
                  </a:lnTo>
                  <a:lnTo>
                    <a:pt x="31" y="200"/>
                  </a:lnTo>
                  <a:lnTo>
                    <a:pt x="35" y="195"/>
                  </a:lnTo>
                  <a:lnTo>
                    <a:pt x="40" y="189"/>
                  </a:lnTo>
                  <a:lnTo>
                    <a:pt x="47" y="182"/>
                  </a:lnTo>
                  <a:lnTo>
                    <a:pt x="56" y="175"/>
                  </a:lnTo>
                  <a:lnTo>
                    <a:pt x="67" y="167"/>
                  </a:lnTo>
                  <a:lnTo>
                    <a:pt x="76" y="156"/>
                  </a:lnTo>
                  <a:lnTo>
                    <a:pt x="84" y="163"/>
                  </a:lnTo>
                  <a:lnTo>
                    <a:pt x="93" y="169"/>
                  </a:lnTo>
                  <a:lnTo>
                    <a:pt x="104" y="175"/>
                  </a:lnTo>
                  <a:lnTo>
                    <a:pt x="113" y="182"/>
                  </a:lnTo>
                  <a:lnTo>
                    <a:pt x="122" y="189"/>
                  </a:lnTo>
                  <a:lnTo>
                    <a:pt x="131" y="197"/>
                  </a:lnTo>
                  <a:lnTo>
                    <a:pt x="139" y="205"/>
                  </a:lnTo>
                  <a:lnTo>
                    <a:pt x="145" y="217"/>
                  </a:lnTo>
                  <a:lnTo>
                    <a:pt x="152" y="228"/>
                  </a:lnTo>
                  <a:lnTo>
                    <a:pt x="161" y="241"/>
                  </a:lnTo>
                  <a:lnTo>
                    <a:pt x="170" y="254"/>
                  </a:lnTo>
                  <a:lnTo>
                    <a:pt x="181" y="263"/>
                  </a:lnTo>
                  <a:lnTo>
                    <a:pt x="184" y="256"/>
                  </a:lnTo>
                  <a:lnTo>
                    <a:pt x="187" y="247"/>
                  </a:lnTo>
                  <a:lnTo>
                    <a:pt x="191" y="238"/>
                  </a:lnTo>
                  <a:lnTo>
                    <a:pt x="194" y="230"/>
                  </a:lnTo>
                  <a:lnTo>
                    <a:pt x="197" y="222"/>
                  </a:lnTo>
                  <a:lnTo>
                    <a:pt x="200" y="214"/>
                  </a:lnTo>
                  <a:lnTo>
                    <a:pt x="203" y="205"/>
                  </a:lnTo>
                  <a:lnTo>
                    <a:pt x="206" y="197"/>
                  </a:lnTo>
                  <a:lnTo>
                    <a:pt x="209" y="188"/>
                  </a:lnTo>
                  <a:lnTo>
                    <a:pt x="212" y="180"/>
                  </a:lnTo>
                  <a:lnTo>
                    <a:pt x="215" y="171"/>
                  </a:lnTo>
                  <a:lnTo>
                    <a:pt x="218" y="162"/>
                  </a:lnTo>
                  <a:lnTo>
                    <a:pt x="221" y="154"/>
                  </a:lnTo>
                  <a:lnTo>
                    <a:pt x="223" y="145"/>
                  </a:lnTo>
                  <a:lnTo>
                    <a:pt x="225" y="137"/>
                  </a:lnTo>
                  <a:lnTo>
                    <a:pt x="229" y="127"/>
                  </a:lnTo>
                  <a:lnTo>
                    <a:pt x="234" y="114"/>
                  </a:lnTo>
                  <a:lnTo>
                    <a:pt x="240" y="99"/>
                  </a:lnTo>
                  <a:lnTo>
                    <a:pt x="249" y="84"/>
                  </a:lnTo>
                  <a:lnTo>
                    <a:pt x="258" y="68"/>
                  </a:lnTo>
                  <a:lnTo>
                    <a:pt x="266" y="53"/>
                  </a:lnTo>
                  <a:lnTo>
                    <a:pt x="273" y="38"/>
                  </a:lnTo>
                  <a:lnTo>
                    <a:pt x="277" y="22"/>
                  </a:lnTo>
                  <a:lnTo>
                    <a:pt x="280" y="6"/>
                  </a:lnTo>
                  <a:lnTo>
                    <a:pt x="282" y="0"/>
                  </a:lnTo>
                </a:path>
              </a:pathLst>
            </a:custGeom>
            <a:solidFill>
              <a:schemeClr val="bg1"/>
            </a:solidFill>
            <a:ln w="12700" cap="rnd">
              <a:solidFill>
                <a:srgbClr val="000000"/>
              </a:solidFill>
              <a:round/>
              <a:headEnd type="none" w="sm" len="sm"/>
              <a:tailEnd type="none" w="sm" len="sm"/>
            </a:ln>
          </p:spPr>
          <p:txBody>
            <a:bodyPr/>
            <a:lstStyle/>
            <a:p>
              <a:endParaRPr lang="tr-TR"/>
            </a:p>
          </p:txBody>
        </p:sp>
        <p:sp>
          <p:nvSpPr>
            <p:cNvPr id="34" name="Freeform 33"/>
            <p:cNvSpPr>
              <a:spLocks/>
            </p:cNvSpPr>
            <p:nvPr/>
          </p:nvSpPr>
          <p:spPr bwMode="auto">
            <a:xfrm>
              <a:off x="3395" y="2498"/>
              <a:ext cx="19" cy="213"/>
            </a:xfrm>
            <a:custGeom>
              <a:avLst/>
              <a:gdLst>
                <a:gd name="T0" fmla="*/ 0 w 19"/>
                <a:gd name="T1" fmla="*/ 0 h 213"/>
                <a:gd name="T2" fmla="*/ 1 w 19"/>
                <a:gd name="T3" fmla="*/ 17 h 213"/>
                <a:gd name="T4" fmla="*/ 5 w 19"/>
                <a:gd name="T5" fmla="*/ 36 h 213"/>
                <a:gd name="T6" fmla="*/ 9 w 19"/>
                <a:gd name="T7" fmla="*/ 55 h 213"/>
                <a:gd name="T8" fmla="*/ 11 w 19"/>
                <a:gd name="T9" fmla="*/ 72 h 213"/>
                <a:gd name="T10" fmla="*/ 12 w 19"/>
                <a:gd name="T11" fmla="*/ 87 h 213"/>
                <a:gd name="T12" fmla="*/ 14 w 19"/>
                <a:gd name="T13" fmla="*/ 104 h 213"/>
                <a:gd name="T14" fmla="*/ 15 w 19"/>
                <a:gd name="T15" fmla="*/ 122 h 213"/>
                <a:gd name="T16" fmla="*/ 16 w 19"/>
                <a:gd name="T17" fmla="*/ 141 h 213"/>
                <a:gd name="T18" fmla="*/ 16 w 19"/>
                <a:gd name="T19" fmla="*/ 159 h 213"/>
                <a:gd name="T20" fmla="*/ 17 w 19"/>
                <a:gd name="T21" fmla="*/ 177 h 213"/>
                <a:gd name="T22" fmla="*/ 18 w 19"/>
                <a:gd name="T23" fmla="*/ 195 h 213"/>
                <a:gd name="T24" fmla="*/ 18 w 19"/>
                <a:gd name="T25" fmla="*/ 212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13"/>
                <a:gd name="T41" fmla="*/ 19 w 19"/>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13">
                  <a:moveTo>
                    <a:pt x="0" y="0"/>
                  </a:moveTo>
                  <a:lnTo>
                    <a:pt x="1" y="17"/>
                  </a:lnTo>
                  <a:lnTo>
                    <a:pt x="5" y="36"/>
                  </a:lnTo>
                  <a:lnTo>
                    <a:pt x="9" y="55"/>
                  </a:lnTo>
                  <a:lnTo>
                    <a:pt x="11" y="72"/>
                  </a:lnTo>
                  <a:lnTo>
                    <a:pt x="12" y="87"/>
                  </a:lnTo>
                  <a:lnTo>
                    <a:pt x="14" y="104"/>
                  </a:lnTo>
                  <a:lnTo>
                    <a:pt x="15" y="122"/>
                  </a:lnTo>
                  <a:lnTo>
                    <a:pt x="16" y="141"/>
                  </a:lnTo>
                  <a:lnTo>
                    <a:pt x="16" y="159"/>
                  </a:lnTo>
                  <a:lnTo>
                    <a:pt x="17" y="177"/>
                  </a:lnTo>
                  <a:lnTo>
                    <a:pt x="18" y="195"/>
                  </a:lnTo>
                  <a:lnTo>
                    <a:pt x="18" y="212"/>
                  </a:lnTo>
                </a:path>
              </a:pathLst>
            </a:custGeom>
            <a:noFill/>
            <a:ln w="12700" cap="rnd">
              <a:solidFill>
                <a:srgbClr val="000000"/>
              </a:solidFill>
              <a:round/>
              <a:headEnd type="none" w="sm" len="sm"/>
              <a:tailEnd type="none" w="sm" len="sm"/>
            </a:ln>
          </p:spPr>
          <p:txBody>
            <a:bodyPr/>
            <a:lstStyle/>
            <a:p>
              <a:endParaRPr lang="tr-TR"/>
            </a:p>
          </p:txBody>
        </p:sp>
        <p:sp>
          <p:nvSpPr>
            <p:cNvPr id="35" name="Freeform 34"/>
            <p:cNvSpPr>
              <a:spLocks/>
            </p:cNvSpPr>
            <p:nvPr/>
          </p:nvSpPr>
          <p:spPr bwMode="auto">
            <a:xfrm>
              <a:off x="3427" y="2501"/>
              <a:ext cx="26" cy="218"/>
            </a:xfrm>
            <a:custGeom>
              <a:avLst/>
              <a:gdLst>
                <a:gd name="T0" fmla="*/ 0 w 26"/>
                <a:gd name="T1" fmla="*/ 0 h 218"/>
                <a:gd name="T2" fmla="*/ 2 w 26"/>
                <a:gd name="T3" fmla="*/ 9 h 218"/>
                <a:gd name="T4" fmla="*/ 6 w 26"/>
                <a:gd name="T5" fmla="*/ 19 h 218"/>
                <a:gd name="T6" fmla="*/ 8 w 26"/>
                <a:gd name="T7" fmla="*/ 31 h 218"/>
                <a:gd name="T8" fmla="*/ 12 w 26"/>
                <a:gd name="T9" fmla="*/ 44 h 218"/>
                <a:gd name="T10" fmla="*/ 13 w 26"/>
                <a:gd name="T11" fmla="*/ 58 h 218"/>
                <a:gd name="T12" fmla="*/ 16 w 26"/>
                <a:gd name="T13" fmla="*/ 73 h 218"/>
                <a:gd name="T14" fmla="*/ 19 w 26"/>
                <a:gd name="T15" fmla="*/ 89 h 218"/>
                <a:gd name="T16" fmla="*/ 20 w 26"/>
                <a:gd name="T17" fmla="*/ 106 h 218"/>
                <a:gd name="T18" fmla="*/ 21 w 26"/>
                <a:gd name="T19" fmla="*/ 121 h 218"/>
                <a:gd name="T20" fmla="*/ 23 w 26"/>
                <a:gd name="T21" fmla="*/ 136 h 218"/>
                <a:gd name="T22" fmla="*/ 24 w 26"/>
                <a:gd name="T23" fmla="*/ 153 h 218"/>
                <a:gd name="T24" fmla="*/ 24 w 26"/>
                <a:gd name="T25" fmla="*/ 167 h 218"/>
                <a:gd name="T26" fmla="*/ 24 w 26"/>
                <a:gd name="T27" fmla="*/ 181 h 218"/>
                <a:gd name="T28" fmla="*/ 25 w 26"/>
                <a:gd name="T29" fmla="*/ 194 h 218"/>
                <a:gd name="T30" fmla="*/ 24 w 26"/>
                <a:gd name="T31" fmla="*/ 206 h 218"/>
                <a:gd name="T32" fmla="*/ 23 w 26"/>
                <a:gd name="T33" fmla="*/ 21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18"/>
                <a:gd name="T53" fmla="*/ 26 w 26"/>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18">
                  <a:moveTo>
                    <a:pt x="0" y="0"/>
                  </a:moveTo>
                  <a:lnTo>
                    <a:pt x="2" y="9"/>
                  </a:lnTo>
                  <a:lnTo>
                    <a:pt x="6" y="19"/>
                  </a:lnTo>
                  <a:lnTo>
                    <a:pt x="8" y="31"/>
                  </a:lnTo>
                  <a:lnTo>
                    <a:pt x="12" y="44"/>
                  </a:lnTo>
                  <a:lnTo>
                    <a:pt x="13" y="58"/>
                  </a:lnTo>
                  <a:lnTo>
                    <a:pt x="16" y="73"/>
                  </a:lnTo>
                  <a:lnTo>
                    <a:pt x="19" y="89"/>
                  </a:lnTo>
                  <a:lnTo>
                    <a:pt x="20" y="106"/>
                  </a:lnTo>
                  <a:lnTo>
                    <a:pt x="21" y="121"/>
                  </a:lnTo>
                  <a:lnTo>
                    <a:pt x="23" y="136"/>
                  </a:lnTo>
                  <a:lnTo>
                    <a:pt x="24" y="153"/>
                  </a:lnTo>
                  <a:lnTo>
                    <a:pt x="24" y="167"/>
                  </a:lnTo>
                  <a:lnTo>
                    <a:pt x="24" y="181"/>
                  </a:lnTo>
                  <a:lnTo>
                    <a:pt x="25" y="194"/>
                  </a:lnTo>
                  <a:lnTo>
                    <a:pt x="24" y="206"/>
                  </a:lnTo>
                  <a:lnTo>
                    <a:pt x="23" y="217"/>
                  </a:lnTo>
                </a:path>
              </a:pathLst>
            </a:custGeom>
            <a:noFill/>
            <a:ln w="12700" cap="rnd">
              <a:solidFill>
                <a:srgbClr val="000000"/>
              </a:solidFill>
              <a:round/>
              <a:headEnd type="none" w="sm" len="sm"/>
              <a:tailEnd type="none" w="sm" len="sm"/>
            </a:ln>
          </p:spPr>
          <p:txBody>
            <a:bodyPr/>
            <a:lstStyle/>
            <a:p>
              <a:endParaRPr lang="tr-TR"/>
            </a:p>
          </p:txBody>
        </p:sp>
        <p:sp>
          <p:nvSpPr>
            <p:cNvPr id="36" name="Freeform 35"/>
            <p:cNvSpPr>
              <a:spLocks/>
            </p:cNvSpPr>
            <p:nvPr/>
          </p:nvSpPr>
          <p:spPr bwMode="auto">
            <a:xfrm>
              <a:off x="3169" y="2437"/>
              <a:ext cx="292" cy="455"/>
            </a:xfrm>
            <a:custGeom>
              <a:avLst/>
              <a:gdLst>
                <a:gd name="T0" fmla="*/ 129 w 292"/>
                <a:gd name="T1" fmla="*/ 0 h 455"/>
                <a:gd name="T2" fmla="*/ 99 w 292"/>
                <a:gd name="T3" fmla="*/ 30 h 455"/>
                <a:gd name="T4" fmla="*/ 75 w 292"/>
                <a:gd name="T5" fmla="*/ 72 h 455"/>
                <a:gd name="T6" fmla="*/ 53 w 292"/>
                <a:gd name="T7" fmla="*/ 116 h 455"/>
                <a:gd name="T8" fmla="*/ 28 w 292"/>
                <a:gd name="T9" fmla="*/ 153 h 455"/>
                <a:gd name="T10" fmla="*/ 60 w 292"/>
                <a:gd name="T11" fmla="*/ 163 h 455"/>
                <a:gd name="T12" fmla="*/ 96 w 292"/>
                <a:gd name="T13" fmla="*/ 166 h 455"/>
                <a:gd name="T14" fmla="*/ 71 w 292"/>
                <a:gd name="T15" fmla="*/ 182 h 455"/>
                <a:gd name="T16" fmla="*/ 46 w 292"/>
                <a:gd name="T17" fmla="*/ 203 h 455"/>
                <a:gd name="T18" fmla="*/ 22 w 292"/>
                <a:gd name="T19" fmla="*/ 226 h 455"/>
                <a:gd name="T20" fmla="*/ 0 w 292"/>
                <a:gd name="T21" fmla="*/ 249 h 455"/>
                <a:gd name="T22" fmla="*/ 29 w 292"/>
                <a:gd name="T23" fmla="*/ 258 h 455"/>
                <a:gd name="T24" fmla="*/ 62 w 292"/>
                <a:gd name="T25" fmla="*/ 264 h 455"/>
                <a:gd name="T26" fmla="*/ 96 w 292"/>
                <a:gd name="T27" fmla="*/ 269 h 455"/>
                <a:gd name="T28" fmla="*/ 126 w 292"/>
                <a:gd name="T29" fmla="*/ 278 h 455"/>
                <a:gd name="T30" fmla="*/ 155 w 292"/>
                <a:gd name="T31" fmla="*/ 294 h 455"/>
                <a:gd name="T32" fmla="*/ 184 w 292"/>
                <a:gd name="T33" fmla="*/ 317 h 455"/>
                <a:gd name="T34" fmla="*/ 212 w 292"/>
                <a:gd name="T35" fmla="*/ 340 h 455"/>
                <a:gd name="T36" fmla="*/ 237 w 292"/>
                <a:gd name="T37" fmla="*/ 362 h 455"/>
                <a:gd name="T38" fmla="*/ 273 w 292"/>
                <a:gd name="T39" fmla="*/ 405 h 455"/>
                <a:gd name="T40" fmla="*/ 291 w 292"/>
                <a:gd name="T41" fmla="*/ 454 h 455"/>
                <a:gd name="T42" fmla="*/ 289 w 292"/>
                <a:gd name="T43" fmla="*/ 439 h 455"/>
                <a:gd name="T44" fmla="*/ 289 w 292"/>
                <a:gd name="T45" fmla="*/ 425 h 455"/>
                <a:gd name="T46" fmla="*/ 279 w 292"/>
                <a:gd name="T47" fmla="*/ 358 h 455"/>
                <a:gd name="T48" fmla="*/ 262 w 292"/>
                <a:gd name="T49" fmla="*/ 301 h 4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2"/>
                <a:gd name="T76" fmla="*/ 0 h 455"/>
                <a:gd name="T77" fmla="*/ 292 w 292"/>
                <a:gd name="T78" fmla="*/ 455 h 4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2" h="455">
                  <a:moveTo>
                    <a:pt x="129" y="0"/>
                  </a:moveTo>
                  <a:lnTo>
                    <a:pt x="99" y="30"/>
                  </a:lnTo>
                  <a:lnTo>
                    <a:pt x="75" y="72"/>
                  </a:lnTo>
                  <a:lnTo>
                    <a:pt x="53" y="116"/>
                  </a:lnTo>
                  <a:lnTo>
                    <a:pt x="28" y="153"/>
                  </a:lnTo>
                  <a:lnTo>
                    <a:pt x="60" y="163"/>
                  </a:lnTo>
                  <a:lnTo>
                    <a:pt x="96" y="166"/>
                  </a:lnTo>
                  <a:lnTo>
                    <a:pt x="71" y="182"/>
                  </a:lnTo>
                  <a:lnTo>
                    <a:pt x="46" y="203"/>
                  </a:lnTo>
                  <a:lnTo>
                    <a:pt x="22" y="226"/>
                  </a:lnTo>
                  <a:lnTo>
                    <a:pt x="0" y="249"/>
                  </a:lnTo>
                  <a:lnTo>
                    <a:pt x="29" y="258"/>
                  </a:lnTo>
                  <a:lnTo>
                    <a:pt x="62" y="264"/>
                  </a:lnTo>
                  <a:lnTo>
                    <a:pt x="96" y="269"/>
                  </a:lnTo>
                  <a:lnTo>
                    <a:pt x="126" y="278"/>
                  </a:lnTo>
                  <a:lnTo>
                    <a:pt x="155" y="294"/>
                  </a:lnTo>
                  <a:lnTo>
                    <a:pt x="184" y="317"/>
                  </a:lnTo>
                  <a:lnTo>
                    <a:pt x="212" y="340"/>
                  </a:lnTo>
                  <a:lnTo>
                    <a:pt x="237" y="362"/>
                  </a:lnTo>
                  <a:lnTo>
                    <a:pt x="273" y="405"/>
                  </a:lnTo>
                  <a:lnTo>
                    <a:pt x="291" y="454"/>
                  </a:lnTo>
                  <a:lnTo>
                    <a:pt x="289" y="439"/>
                  </a:lnTo>
                  <a:lnTo>
                    <a:pt x="289" y="425"/>
                  </a:lnTo>
                  <a:lnTo>
                    <a:pt x="279" y="358"/>
                  </a:lnTo>
                  <a:lnTo>
                    <a:pt x="262" y="301"/>
                  </a:lnTo>
                </a:path>
              </a:pathLst>
            </a:custGeom>
            <a:noFill/>
            <a:ln w="12700" cap="rnd">
              <a:solidFill>
                <a:srgbClr val="000000"/>
              </a:solidFill>
              <a:round/>
              <a:headEnd type="none" w="sm" len="sm"/>
              <a:tailEnd type="none" w="sm" len="sm"/>
            </a:ln>
          </p:spPr>
          <p:txBody>
            <a:bodyPr/>
            <a:lstStyle/>
            <a:p>
              <a:endParaRPr lang="tr-TR"/>
            </a:p>
          </p:txBody>
        </p:sp>
        <p:sp>
          <p:nvSpPr>
            <p:cNvPr id="37" name="Freeform 36"/>
            <p:cNvSpPr>
              <a:spLocks/>
            </p:cNvSpPr>
            <p:nvPr/>
          </p:nvSpPr>
          <p:spPr bwMode="auto">
            <a:xfrm>
              <a:off x="3460" y="2332"/>
              <a:ext cx="281" cy="562"/>
            </a:xfrm>
            <a:custGeom>
              <a:avLst/>
              <a:gdLst>
                <a:gd name="T0" fmla="*/ 235 w 281"/>
                <a:gd name="T1" fmla="*/ 0 h 562"/>
                <a:gd name="T2" fmla="*/ 244 w 281"/>
                <a:gd name="T3" fmla="*/ 29 h 562"/>
                <a:gd name="T4" fmla="*/ 251 w 281"/>
                <a:gd name="T5" fmla="*/ 59 h 562"/>
                <a:gd name="T6" fmla="*/ 256 w 281"/>
                <a:gd name="T7" fmla="*/ 91 h 562"/>
                <a:gd name="T8" fmla="*/ 261 w 281"/>
                <a:gd name="T9" fmla="*/ 123 h 562"/>
                <a:gd name="T10" fmla="*/ 264 w 281"/>
                <a:gd name="T11" fmla="*/ 155 h 562"/>
                <a:gd name="T12" fmla="*/ 269 w 281"/>
                <a:gd name="T13" fmla="*/ 187 h 562"/>
                <a:gd name="T14" fmla="*/ 274 w 281"/>
                <a:gd name="T15" fmla="*/ 218 h 562"/>
                <a:gd name="T16" fmla="*/ 280 w 281"/>
                <a:gd name="T17" fmla="*/ 249 h 562"/>
                <a:gd name="T18" fmla="*/ 280 w 281"/>
                <a:gd name="T19" fmla="*/ 265 h 562"/>
                <a:gd name="T20" fmla="*/ 280 w 281"/>
                <a:gd name="T21" fmla="*/ 281 h 562"/>
                <a:gd name="T22" fmla="*/ 267 w 281"/>
                <a:gd name="T23" fmla="*/ 269 h 562"/>
                <a:gd name="T24" fmla="*/ 252 w 281"/>
                <a:gd name="T25" fmla="*/ 261 h 562"/>
                <a:gd name="T26" fmla="*/ 235 w 281"/>
                <a:gd name="T27" fmla="*/ 256 h 562"/>
                <a:gd name="T28" fmla="*/ 219 w 281"/>
                <a:gd name="T29" fmla="*/ 252 h 562"/>
                <a:gd name="T30" fmla="*/ 201 w 281"/>
                <a:gd name="T31" fmla="*/ 251 h 562"/>
                <a:gd name="T32" fmla="*/ 183 w 281"/>
                <a:gd name="T33" fmla="*/ 251 h 562"/>
                <a:gd name="T34" fmla="*/ 165 w 281"/>
                <a:gd name="T35" fmla="*/ 251 h 562"/>
                <a:gd name="T36" fmla="*/ 147 w 281"/>
                <a:gd name="T37" fmla="*/ 251 h 562"/>
                <a:gd name="T38" fmla="*/ 151 w 281"/>
                <a:gd name="T39" fmla="*/ 256 h 562"/>
                <a:gd name="T40" fmla="*/ 154 w 281"/>
                <a:gd name="T41" fmla="*/ 262 h 562"/>
                <a:gd name="T42" fmla="*/ 164 w 281"/>
                <a:gd name="T43" fmla="*/ 273 h 562"/>
                <a:gd name="T44" fmla="*/ 171 w 281"/>
                <a:gd name="T45" fmla="*/ 287 h 562"/>
                <a:gd name="T46" fmla="*/ 178 w 281"/>
                <a:gd name="T47" fmla="*/ 304 h 562"/>
                <a:gd name="T48" fmla="*/ 184 w 281"/>
                <a:gd name="T49" fmla="*/ 321 h 562"/>
                <a:gd name="T50" fmla="*/ 189 w 281"/>
                <a:gd name="T51" fmla="*/ 338 h 562"/>
                <a:gd name="T52" fmla="*/ 193 w 281"/>
                <a:gd name="T53" fmla="*/ 356 h 562"/>
                <a:gd name="T54" fmla="*/ 195 w 281"/>
                <a:gd name="T55" fmla="*/ 372 h 562"/>
                <a:gd name="T56" fmla="*/ 196 w 281"/>
                <a:gd name="T57" fmla="*/ 387 h 562"/>
                <a:gd name="T58" fmla="*/ 182 w 281"/>
                <a:gd name="T59" fmla="*/ 393 h 562"/>
                <a:gd name="T60" fmla="*/ 170 w 281"/>
                <a:gd name="T61" fmla="*/ 401 h 562"/>
                <a:gd name="T62" fmla="*/ 156 w 281"/>
                <a:gd name="T63" fmla="*/ 409 h 562"/>
                <a:gd name="T64" fmla="*/ 142 w 281"/>
                <a:gd name="T65" fmla="*/ 418 h 562"/>
                <a:gd name="T66" fmla="*/ 128 w 281"/>
                <a:gd name="T67" fmla="*/ 427 h 562"/>
                <a:gd name="T68" fmla="*/ 114 w 281"/>
                <a:gd name="T69" fmla="*/ 436 h 562"/>
                <a:gd name="T70" fmla="*/ 100 w 281"/>
                <a:gd name="T71" fmla="*/ 446 h 562"/>
                <a:gd name="T72" fmla="*/ 87 w 281"/>
                <a:gd name="T73" fmla="*/ 457 h 562"/>
                <a:gd name="T74" fmla="*/ 73 w 281"/>
                <a:gd name="T75" fmla="*/ 468 h 562"/>
                <a:gd name="T76" fmla="*/ 61 w 281"/>
                <a:gd name="T77" fmla="*/ 480 h 562"/>
                <a:gd name="T78" fmla="*/ 50 w 281"/>
                <a:gd name="T79" fmla="*/ 491 h 562"/>
                <a:gd name="T80" fmla="*/ 38 w 281"/>
                <a:gd name="T81" fmla="*/ 504 h 562"/>
                <a:gd name="T82" fmla="*/ 28 w 281"/>
                <a:gd name="T83" fmla="*/ 516 h 562"/>
                <a:gd name="T84" fmla="*/ 19 w 281"/>
                <a:gd name="T85" fmla="*/ 529 h 562"/>
                <a:gd name="T86" fmla="*/ 11 w 281"/>
                <a:gd name="T87" fmla="*/ 543 h 562"/>
                <a:gd name="T88" fmla="*/ 0 w 281"/>
                <a:gd name="T89" fmla="*/ 561 h 5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1"/>
                <a:gd name="T136" fmla="*/ 0 h 562"/>
                <a:gd name="T137" fmla="*/ 281 w 281"/>
                <a:gd name="T138" fmla="*/ 562 h 5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1" h="562">
                  <a:moveTo>
                    <a:pt x="235" y="0"/>
                  </a:moveTo>
                  <a:lnTo>
                    <a:pt x="244" y="29"/>
                  </a:lnTo>
                  <a:lnTo>
                    <a:pt x="251" y="59"/>
                  </a:lnTo>
                  <a:lnTo>
                    <a:pt x="256" y="91"/>
                  </a:lnTo>
                  <a:lnTo>
                    <a:pt x="261" y="123"/>
                  </a:lnTo>
                  <a:lnTo>
                    <a:pt x="264" y="155"/>
                  </a:lnTo>
                  <a:lnTo>
                    <a:pt x="269" y="187"/>
                  </a:lnTo>
                  <a:lnTo>
                    <a:pt x="274" y="218"/>
                  </a:lnTo>
                  <a:lnTo>
                    <a:pt x="280" y="249"/>
                  </a:lnTo>
                  <a:lnTo>
                    <a:pt x="280" y="265"/>
                  </a:lnTo>
                  <a:lnTo>
                    <a:pt x="280" y="281"/>
                  </a:lnTo>
                  <a:lnTo>
                    <a:pt x="267" y="269"/>
                  </a:lnTo>
                  <a:lnTo>
                    <a:pt x="252" y="261"/>
                  </a:lnTo>
                  <a:lnTo>
                    <a:pt x="235" y="256"/>
                  </a:lnTo>
                  <a:lnTo>
                    <a:pt x="219" y="252"/>
                  </a:lnTo>
                  <a:lnTo>
                    <a:pt x="201" y="251"/>
                  </a:lnTo>
                  <a:lnTo>
                    <a:pt x="183" y="251"/>
                  </a:lnTo>
                  <a:lnTo>
                    <a:pt x="165" y="251"/>
                  </a:lnTo>
                  <a:lnTo>
                    <a:pt x="147" y="251"/>
                  </a:lnTo>
                  <a:lnTo>
                    <a:pt x="151" y="256"/>
                  </a:lnTo>
                  <a:lnTo>
                    <a:pt x="154" y="262"/>
                  </a:lnTo>
                  <a:lnTo>
                    <a:pt x="164" y="273"/>
                  </a:lnTo>
                  <a:lnTo>
                    <a:pt x="171" y="287"/>
                  </a:lnTo>
                  <a:lnTo>
                    <a:pt x="178" y="304"/>
                  </a:lnTo>
                  <a:lnTo>
                    <a:pt x="184" y="321"/>
                  </a:lnTo>
                  <a:lnTo>
                    <a:pt x="189" y="338"/>
                  </a:lnTo>
                  <a:lnTo>
                    <a:pt x="193" y="356"/>
                  </a:lnTo>
                  <a:lnTo>
                    <a:pt x="195" y="372"/>
                  </a:lnTo>
                  <a:lnTo>
                    <a:pt x="196" y="387"/>
                  </a:lnTo>
                  <a:lnTo>
                    <a:pt x="182" y="393"/>
                  </a:lnTo>
                  <a:lnTo>
                    <a:pt x="170" y="401"/>
                  </a:lnTo>
                  <a:lnTo>
                    <a:pt x="156" y="409"/>
                  </a:lnTo>
                  <a:lnTo>
                    <a:pt x="142" y="418"/>
                  </a:lnTo>
                  <a:lnTo>
                    <a:pt x="128" y="427"/>
                  </a:lnTo>
                  <a:lnTo>
                    <a:pt x="114" y="436"/>
                  </a:lnTo>
                  <a:lnTo>
                    <a:pt x="100" y="446"/>
                  </a:lnTo>
                  <a:lnTo>
                    <a:pt x="87" y="457"/>
                  </a:lnTo>
                  <a:lnTo>
                    <a:pt x="73" y="468"/>
                  </a:lnTo>
                  <a:lnTo>
                    <a:pt x="61" y="480"/>
                  </a:lnTo>
                  <a:lnTo>
                    <a:pt x="50" y="491"/>
                  </a:lnTo>
                  <a:lnTo>
                    <a:pt x="38" y="504"/>
                  </a:lnTo>
                  <a:lnTo>
                    <a:pt x="28" y="516"/>
                  </a:lnTo>
                  <a:lnTo>
                    <a:pt x="19" y="529"/>
                  </a:lnTo>
                  <a:lnTo>
                    <a:pt x="11" y="543"/>
                  </a:lnTo>
                  <a:lnTo>
                    <a:pt x="0" y="561"/>
                  </a:lnTo>
                </a:path>
              </a:pathLst>
            </a:custGeom>
            <a:noFill/>
            <a:ln w="12700" cap="rnd">
              <a:solidFill>
                <a:srgbClr val="000000"/>
              </a:solidFill>
              <a:round/>
              <a:headEnd type="none" w="sm" len="sm"/>
              <a:tailEnd type="none" w="sm" len="sm"/>
            </a:ln>
          </p:spPr>
          <p:txBody>
            <a:bodyPr/>
            <a:lstStyle/>
            <a:p>
              <a:endParaRPr lang="tr-TR"/>
            </a:p>
          </p:txBody>
        </p:sp>
        <p:sp>
          <p:nvSpPr>
            <p:cNvPr id="38" name="Freeform 37"/>
            <p:cNvSpPr>
              <a:spLocks/>
            </p:cNvSpPr>
            <p:nvPr/>
          </p:nvSpPr>
          <p:spPr bwMode="auto">
            <a:xfrm>
              <a:off x="3094" y="2517"/>
              <a:ext cx="838" cy="411"/>
            </a:xfrm>
            <a:custGeom>
              <a:avLst/>
              <a:gdLst>
                <a:gd name="T0" fmla="*/ 9 w 838"/>
                <a:gd name="T1" fmla="*/ 213 h 411"/>
                <a:gd name="T2" fmla="*/ 22 w 838"/>
                <a:gd name="T3" fmla="*/ 219 h 411"/>
                <a:gd name="T4" fmla="*/ 35 w 838"/>
                <a:gd name="T5" fmla="*/ 229 h 411"/>
                <a:gd name="T6" fmla="*/ 47 w 838"/>
                <a:gd name="T7" fmla="*/ 239 h 411"/>
                <a:gd name="T8" fmla="*/ 62 w 838"/>
                <a:gd name="T9" fmla="*/ 253 h 411"/>
                <a:gd name="T10" fmla="*/ 85 w 838"/>
                <a:gd name="T11" fmla="*/ 260 h 411"/>
                <a:gd name="T12" fmla="*/ 101 w 838"/>
                <a:gd name="T13" fmla="*/ 270 h 411"/>
                <a:gd name="T14" fmla="*/ 117 w 838"/>
                <a:gd name="T15" fmla="*/ 284 h 411"/>
                <a:gd name="T16" fmla="*/ 133 w 838"/>
                <a:gd name="T17" fmla="*/ 297 h 411"/>
                <a:gd name="T18" fmla="*/ 148 w 838"/>
                <a:gd name="T19" fmla="*/ 308 h 411"/>
                <a:gd name="T20" fmla="*/ 168 w 838"/>
                <a:gd name="T21" fmla="*/ 318 h 411"/>
                <a:gd name="T22" fmla="*/ 187 w 838"/>
                <a:gd name="T23" fmla="*/ 326 h 411"/>
                <a:gd name="T24" fmla="*/ 206 w 838"/>
                <a:gd name="T25" fmla="*/ 335 h 411"/>
                <a:gd name="T26" fmla="*/ 225 w 838"/>
                <a:gd name="T27" fmla="*/ 346 h 411"/>
                <a:gd name="T28" fmla="*/ 243 w 838"/>
                <a:gd name="T29" fmla="*/ 360 h 411"/>
                <a:gd name="T30" fmla="*/ 260 w 838"/>
                <a:gd name="T31" fmla="*/ 368 h 411"/>
                <a:gd name="T32" fmla="*/ 285 w 838"/>
                <a:gd name="T33" fmla="*/ 364 h 411"/>
                <a:gd name="T34" fmla="*/ 320 w 838"/>
                <a:gd name="T35" fmla="*/ 367 h 411"/>
                <a:gd name="T36" fmla="*/ 357 w 838"/>
                <a:gd name="T37" fmla="*/ 374 h 411"/>
                <a:gd name="T38" fmla="*/ 389 w 838"/>
                <a:gd name="T39" fmla="*/ 384 h 411"/>
                <a:gd name="T40" fmla="*/ 411 w 838"/>
                <a:gd name="T41" fmla="*/ 391 h 411"/>
                <a:gd name="T42" fmla="*/ 428 w 838"/>
                <a:gd name="T43" fmla="*/ 394 h 411"/>
                <a:gd name="T44" fmla="*/ 447 w 838"/>
                <a:gd name="T45" fmla="*/ 395 h 411"/>
                <a:gd name="T46" fmla="*/ 460 w 838"/>
                <a:gd name="T47" fmla="*/ 396 h 411"/>
                <a:gd name="T48" fmla="*/ 479 w 838"/>
                <a:gd name="T49" fmla="*/ 406 h 411"/>
                <a:gd name="T50" fmla="*/ 495 w 838"/>
                <a:gd name="T51" fmla="*/ 406 h 411"/>
                <a:gd name="T52" fmla="*/ 513 w 838"/>
                <a:gd name="T53" fmla="*/ 409 h 411"/>
                <a:gd name="T54" fmla="*/ 528 w 838"/>
                <a:gd name="T55" fmla="*/ 397 h 411"/>
                <a:gd name="T56" fmla="*/ 538 w 838"/>
                <a:gd name="T57" fmla="*/ 380 h 411"/>
                <a:gd name="T58" fmla="*/ 553 w 838"/>
                <a:gd name="T59" fmla="*/ 366 h 411"/>
                <a:gd name="T60" fmla="*/ 568 w 838"/>
                <a:gd name="T61" fmla="*/ 354 h 411"/>
                <a:gd name="T62" fmla="*/ 582 w 838"/>
                <a:gd name="T63" fmla="*/ 342 h 411"/>
                <a:gd name="T64" fmla="*/ 588 w 838"/>
                <a:gd name="T65" fmla="*/ 321 h 411"/>
                <a:gd name="T66" fmla="*/ 603 w 838"/>
                <a:gd name="T67" fmla="*/ 302 h 411"/>
                <a:gd name="T68" fmla="*/ 616 w 838"/>
                <a:gd name="T69" fmla="*/ 301 h 411"/>
                <a:gd name="T70" fmla="*/ 615 w 838"/>
                <a:gd name="T71" fmla="*/ 290 h 411"/>
                <a:gd name="T72" fmla="*/ 614 w 838"/>
                <a:gd name="T73" fmla="*/ 274 h 411"/>
                <a:gd name="T74" fmla="*/ 621 w 838"/>
                <a:gd name="T75" fmla="*/ 253 h 411"/>
                <a:gd name="T76" fmla="*/ 625 w 838"/>
                <a:gd name="T77" fmla="*/ 225 h 411"/>
                <a:gd name="T78" fmla="*/ 642 w 838"/>
                <a:gd name="T79" fmla="*/ 160 h 411"/>
                <a:gd name="T80" fmla="*/ 672 w 838"/>
                <a:gd name="T81" fmla="*/ 100 h 411"/>
                <a:gd name="T82" fmla="*/ 713 w 838"/>
                <a:gd name="T83" fmla="*/ 50 h 411"/>
                <a:gd name="T84" fmla="*/ 761 w 838"/>
                <a:gd name="T85" fmla="*/ 17 h 411"/>
                <a:gd name="T86" fmla="*/ 811 w 838"/>
                <a:gd name="T87" fmla="*/ 3 h 411"/>
                <a:gd name="T88" fmla="*/ 827 w 838"/>
                <a:gd name="T89" fmla="*/ 2 h 4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
                <a:gd name="T136" fmla="*/ 0 h 411"/>
                <a:gd name="T137" fmla="*/ 838 w 838"/>
                <a:gd name="T138" fmla="*/ 411 h 4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 h="411">
                  <a:moveTo>
                    <a:pt x="0" y="208"/>
                  </a:moveTo>
                  <a:lnTo>
                    <a:pt x="5" y="210"/>
                  </a:lnTo>
                  <a:lnTo>
                    <a:pt x="9" y="213"/>
                  </a:lnTo>
                  <a:lnTo>
                    <a:pt x="13" y="214"/>
                  </a:lnTo>
                  <a:lnTo>
                    <a:pt x="18" y="218"/>
                  </a:lnTo>
                  <a:lnTo>
                    <a:pt x="22" y="219"/>
                  </a:lnTo>
                  <a:lnTo>
                    <a:pt x="26" y="223"/>
                  </a:lnTo>
                  <a:lnTo>
                    <a:pt x="31" y="225"/>
                  </a:lnTo>
                  <a:lnTo>
                    <a:pt x="35" y="229"/>
                  </a:lnTo>
                  <a:lnTo>
                    <a:pt x="39" y="232"/>
                  </a:lnTo>
                  <a:lnTo>
                    <a:pt x="44" y="236"/>
                  </a:lnTo>
                  <a:lnTo>
                    <a:pt x="47" y="239"/>
                  </a:lnTo>
                  <a:lnTo>
                    <a:pt x="51" y="242"/>
                  </a:lnTo>
                  <a:lnTo>
                    <a:pt x="56" y="246"/>
                  </a:lnTo>
                  <a:lnTo>
                    <a:pt x="62" y="253"/>
                  </a:lnTo>
                  <a:lnTo>
                    <a:pt x="69" y="256"/>
                  </a:lnTo>
                  <a:lnTo>
                    <a:pt x="79" y="258"/>
                  </a:lnTo>
                  <a:lnTo>
                    <a:pt x="85" y="260"/>
                  </a:lnTo>
                  <a:lnTo>
                    <a:pt x="90" y="263"/>
                  </a:lnTo>
                  <a:lnTo>
                    <a:pt x="96" y="266"/>
                  </a:lnTo>
                  <a:lnTo>
                    <a:pt x="101" y="270"/>
                  </a:lnTo>
                  <a:lnTo>
                    <a:pt x="106" y="274"/>
                  </a:lnTo>
                  <a:lnTo>
                    <a:pt x="112" y="279"/>
                  </a:lnTo>
                  <a:lnTo>
                    <a:pt x="117" y="284"/>
                  </a:lnTo>
                  <a:lnTo>
                    <a:pt x="122" y="288"/>
                  </a:lnTo>
                  <a:lnTo>
                    <a:pt x="127" y="293"/>
                  </a:lnTo>
                  <a:lnTo>
                    <a:pt x="133" y="297"/>
                  </a:lnTo>
                  <a:lnTo>
                    <a:pt x="139" y="301"/>
                  </a:lnTo>
                  <a:lnTo>
                    <a:pt x="143" y="305"/>
                  </a:lnTo>
                  <a:lnTo>
                    <a:pt x="148" y="308"/>
                  </a:lnTo>
                  <a:lnTo>
                    <a:pt x="153" y="311"/>
                  </a:lnTo>
                  <a:lnTo>
                    <a:pt x="161" y="314"/>
                  </a:lnTo>
                  <a:lnTo>
                    <a:pt x="168" y="318"/>
                  </a:lnTo>
                  <a:lnTo>
                    <a:pt x="174" y="321"/>
                  </a:lnTo>
                  <a:lnTo>
                    <a:pt x="181" y="323"/>
                  </a:lnTo>
                  <a:lnTo>
                    <a:pt x="187" y="326"/>
                  </a:lnTo>
                  <a:lnTo>
                    <a:pt x="193" y="330"/>
                  </a:lnTo>
                  <a:lnTo>
                    <a:pt x="200" y="332"/>
                  </a:lnTo>
                  <a:lnTo>
                    <a:pt x="206" y="335"/>
                  </a:lnTo>
                  <a:lnTo>
                    <a:pt x="212" y="338"/>
                  </a:lnTo>
                  <a:lnTo>
                    <a:pt x="218" y="342"/>
                  </a:lnTo>
                  <a:lnTo>
                    <a:pt x="225" y="346"/>
                  </a:lnTo>
                  <a:lnTo>
                    <a:pt x="231" y="350"/>
                  </a:lnTo>
                  <a:lnTo>
                    <a:pt x="237" y="355"/>
                  </a:lnTo>
                  <a:lnTo>
                    <a:pt x="243" y="360"/>
                  </a:lnTo>
                  <a:lnTo>
                    <a:pt x="249" y="366"/>
                  </a:lnTo>
                  <a:lnTo>
                    <a:pt x="255" y="372"/>
                  </a:lnTo>
                  <a:lnTo>
                    <a:pt x="260" y="368"/>
                  </a:lnTo>
                  <a:lnTo>
                    <a:pt x="267" y="366"/>
                  </a:lnTo>
                  <a:lnTo>
                    <a:pt x="275" y="365"/>
                  </a:lnTo>
                  <a:lnTo>
                    <a:pt x="285" y="364"/>
                  </a:lnTo>
                  <a:lnTo>
                    <a:pt x="296" y="365"/>
                  </a:lnTo>
                  <a:lnTo>
                    <a:pt x="308" y="366"/>
                  </a:lnTo>
                  <a:lnTo>
                    <a:pt x="320" y="367"/>
                  </a:lnTo>
                  <a:lnTo>
                    <a:pt x="332" y="370"/>
                  </a:lnTo>
                  <a:lnTo>
                    <a:pt x="345" y="372"/>
                  </a:lnTo>
                  <a:lnTo>
                    <a:pt x="357" y="374"/>
                  </a:lnTo>
                  <a:lnTo>
                    <a:pt x="369" y="377"/>
                  </a:lnTo>
                  <a:lnTo>
                    <a:pt x="380" y="381"/>
                  </a:lnTo>
                  <a:lnTo>
                    <a:pt x="389" y="384"/>
                  </a:lnTo>
                  <a:lnTo>
                    <a:pt x="399" y="387"/>
                  </a:lnTo>
                  <a:lnTo>
                    <a:pt x="406" y="389"/>
                  </a:lnTo>
                  <a:lnTo>
                    <a:pt x="411" y="391"/>
                  </a:lnTo>
                  <a:lnTo>
                    <a:pt x="419" y="393"/>
                  </a:lnTo>
                  <a:lnTo>
                    <a:pt x="423" y="394"/>
                  </a:lnTo>
                  <a:lnTo>
                    <a:pt x="428" y="394"/>
                  </a:lnTo>
                  <a:lnTo>
                    <a:pt x="437" y="395"/>
                  </a:lnTo>
                  <a:lnTo>
                    <a:pt x="441" y="395"/>
                  </a:lnTo>
                  <a:lnTo>
                    <a:pt x="447" y="395"/>
                  </a:lnTo>
                  <a:lnTo>
                    <a:pt x="451" y="395"/>
                  </a:lnTo>
                  <a:lnTo>
                    <a:pt x="456" y="395"/>
                  </a:lnTo>
                  <a:lnTo>
                    <a:pt x="460" y="396"/>
                  </a:lnTo>
                  <a:lnTo>
                    <a:pt x="465" y="398"/>
                  </a:lnTo>
                  <a:lnTo>
                    <a:pt x="469" y="399"/>
                  </a:lnTo>
                  <a:lnTo>
                    <a:pt x="479" y="406"/>
                  </a:lnTo>
                  <a:lnTo>
                    <a:pt x="484" y="405"/>
                  </a:lnTo>
                  <a:lnTo>
                    <a:pt x="490" y="405"/>
                  </a:lnTo>
                  <a:lnTo>
                    <a:pt x="495" y="406"/>
                  </a:lnTo>
                  <a:lnTo>
                    <a:pt x="501" y="407"/>
                  </a:lnTo>
                  <a:lnTo>
                    <a:pt x="506" y="408"/>
                  </a:lnTo>
                  <a:lnTo>
                    <a:pt x="513" y="409"/>
                  </a:lnTo>
                  <a:lnTo>
                    <a:pt x="518" y="410"/>
                  </a:lnTo>
                  <a:lnTo>
                    <a:pt x="525" y="410"/>
                  </a:lnTo>
                  <a:lnTo>
                    <a:pt x="528" y="397"/>
                  </a:lnTo>
                  <a:lnTo>
                    <a:pt x="531" y="391"/>
                  </a:lnTo>
                  <a:lnTo>
                    <a:pt x="535" y="385"/>
                  </a:lnTo>
                  <a:lnTo>
                    <a:pt x="538" y="380"/>
                  </a:lnTo>
                  <a:lnTo>
                    <a:pt x="543" y="374"/>
                  </a:lnTo>
                  <a:lnTo>
                    <a:pt x="548" y="370"/>
                  </a:lnTo>
                  <a:lnTo>
                    <a:pt x="553" y="366"/>
                  </a:lnTo>
                  <a:lnTo>
                    <a:pt x="558" y="361"/>
                  </a:lnTo>
                  <a:lnTo>
                    <a:pt x="564" y="357"/>
                  </a:lnTo>
                  <a:lnTo>
                    <a:pt x="568" y="354"/>
                  </a:lnTo>
                  <a:lnTo>
                    <a:pt x="572" y="350"/>
                  </a:lnTo>
                  <a:lnTo>
                    <a:pt x="577" y="347"/>
                  </a:lnTo>
                  <a:lnTo>
                    <a:pt x="582" y="342"/>
                  </a:lnTo>
                  <a:lnTo>
                    <a:pt x="584" y="335"/>
                  </a:lnTo>
                  <a:lnTo>
                    <a:pt x="585" y="329"/>
                  </a:lnTo>
                  <a:lnTo>
                    <a:pt x="588" y="321"/>
                  </a:lnTo>
                  <a:lnTo>
                    <a:pt x="591" y="314"/>
                  </a:lnTo>
                  <a:lnTo>
                    <a:pt x="596" y="307"/>
                  </a:lnTo>
                  <a:lnTo>
                    <a:pt x="603" y="302"/>
                  </a:lnTo>
                  <a:lnTo>
                    <a:pt x="607" y="301"/>
                  </a:lnTo>
                  <a:lnTo>
                    <a:pt x="611" y="301"/>
                  </a:lnTo>
                  <a:lnTo>
                    <a:pt x="616" y="301"/>
                  </a:lnTo>
                  <a:lnTo>
                    <a:pt x="622" y="301"/>
                  </a:lnTo>
                  <a:lnTo>
                    <a:pt x="618" y="295"/>
                  </a:lnTo>
                  <a:lnTo>
                    <a:pt x="615" y="290"/>
                  </a:lnTo>
                  <a:lnTo>
                    <a:pt x="614" y="282"/>
                  </a:lnTo>
                  <a:lnTo>
                    <a:pt x="614" y="278"/>
                  </a:lnTo>
                  <a:lnTo>
                    <a:pt x="614" y="274"/>
                  </a:lnTo>
                  <a:lnTo>
                    <a:pt x="615" y="266"/>
                  </a:lnTo>
                  <a:lnTo>
                    <a:pt x="618" y="259"/>
                  </a:lnTo>
                  <a:lnTo>
                    <a:pt x="621" y="253"/>
                  </a:lnTo>
                  <a:lnTo>
                    <a:pt x="625" y="247"/>
                  </a:lnTo>
                  <a:lnTo>
                    <a:pt x="625" y="236"/>
                  </a:lnTo>
                  <a:lnTo>
                    <a:pt x="625" y="225"/>
                  </a:lnTo>
                  <a:lnTo>
                    <a:pt x="629" y="202"/>
                  </a:lnTo>
                  <a:lnTo>
                    <a:pt x="635" y="181"/>
                  </a:lnTo>
                  <a:lnTo>
                    <a:pt x="642" y="160"/>
                  </a:lnTo>
                  <a:lnTo>
                    <a:pt x="651" y="138"/>
                  </a:lnTo>
                  <a:lnTo>
                    <a:pt x="661" y="119"/>
                  </a:lnTo>
                  <a:lnTo>
                    <a:pt x="672" y="100"/>
                  </a:lnTo>
                  <a:lnTo>
                    <a:pt x="685" y="82"/>
                  </a:lnTo>
                  <a:lnTo>
                    <a:pt x="700" y="66"/>
                  </a:lnTo>
                  <a:lnTo>
                    <a:pt x="713" y="50"/>
                  </a:lnTo>
                  <a:lnTo>
                    <a:pt x="729" y="37"/>
                  </a:lnTo>
                  <a:lnTo>
                    <a:pt x="745" y="26"/>
                  </a:lnTo>
                  <a:lnTo>
                    <a:pt x="761" y="17"/>
                  </a:lnTo>
                  <a:lnTo>
                    <a:pt x="778" y="10"/>
                  </a:lnTo>
                  <a:lnTo>
                    <a:pt x="795" y="6"/>
                  </a:lnTo>
                  <a:lnTo>
                    <a:pt x="811" y="3"/>
                  </a:lnTo>
                  <a:lnTo>
                    <a:pt x="816" y="3"/>
                  </a:lnTo>
                  <a:lnTo>
                    <a:pt x="820" y="2"/>
                  </a:lnTo>
                  <a:lnTo>
                    <a:pt x="827" y="2"/>
                  </a:lnTo>
                  <a:lnTo>
                    <a:pt x="832" y="1"/>
                  </a:lnTo>
                  <a:lnTo>
                    <a:pt x="837" y="0"/>
                  </a:lnTo>
                </a:path>
              </a:pathLst>
            </a:custGeom>
            <a:noFill/>
            <a:ln w="12700" cap="rnd">
              <a:solidFill>
                <a:srgbClr val="000000"/>
              </a:solidFill>
              <a:round/>
              <a:headEnd type="none" w="sm" len="sm"/>
              <a:tailEnd type="none" w="sm" len="sm"/>
            </a:ln>
          </p:spPr>
          <p:txBody>
            <a:bodyPr/>
            <a:lstStyle/>
            <a:p>
              <a:endParaRPr lang="tr-TR"/>
            </a:p>
          </p:txBody>
        </p:sp>
        <p:sp>
          <p:nvSpPr>
            <p:cNvPr id="39" name="Freeform 38"/>
            <p:cNvSpPr>
              <a:spLocks/>
            </p:cNvSpPr>
            <p:nvPr/>
          </p:nvSpPr>
          <p:spPr bwMode="auto">
            <a:xfrm>
              <a:off x="3404" y="2506"/>
              <a:ext cx="24" cy="26"/>
            </a:xfrm>
            <a:custGeom>
              <a:avLst/>
              <a:gdLst>
                <a:gd name="T0" fmla="*/ 12 w 24"/>
                <a:gd name="T1" fmla="*/ 0 h 26"/>
                <a:gd name="T2" fmla="*/ 16 w 24"/>
                <a:gd name="T3" fmla="*/ 0 h 26"/>
                <a:gd name="T4" fmla="*/ 19 w 24"/>
                <a:gd name="T5" fmla="*/ 2 h 26"/>
                <a:gd name="T6" fmla="*/ 22 w 24"/>
                <a:gd name="T7" fmla="*/ 7 h 26"/>
                <a:gd name="T8" fmla="*/ 23 w 24"/>
                <a:gd name="T9" fmla="*/ 12 h 26"/>
                <a:gd name="T10" fmla="*/ 22 w 24"/>
                <a:gd name="T11" fmla="*/ 17 h 26"/>
                <a:gd name="T12" fmla="*/ 19 w 24"/>
                <a:gd name="T13" fmla="*/ 20 h 26"/>
                <a:gd name="T14" fmla="*/ 16 w 24"/>
                <a:gd name="T15" fmla="*/ 23 h 26"/>
                <a:gd name="T16" fmla="*/ 12 w 24"/>
                <a:gd name="T17" fmla="*/ 25 h 26"/>
                <a:gd name="T18" fmla="*/ 7 w 24"/>
                <a:gd name="T19" fmla="*/ 23 h 26"/>
                <a:gd name="T20" fmla="*/ 1 w 24"/>
                <a:gd name="T21" fmla="*/ 17 h 26"/>
                <a:gd name="T22" fmla="*/ 0 w 24"/>
                <a:gd name="T23" fmla="*/ 12 h 26"/>
                <a:gd name="T24" fmla="*/ 1 w 24"/>
                <a:gd name="T25" fmla="*/ 7 h 26"/>
                <a:gd name="T26" fmla="*/ 3 w 24"/>
                <a:gd name="T27" fmla="*/ 2 h 26"/>
                <a:gd name="T28" fmla="*/ 12 w 24"/>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26"/>
                <a:gd name="T47" fmla="*/ 24 w 24"/>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26">
                  <a:moveTo>
                    <a:pt x="12" y="0"/>
                  </a:moveTo>
                  <a:lnTo>
                    <a:pt x="16" y="0"/>
                  </a:lnTo>
                  <a:lnTo>
                    <a:pt x="19" y="2"/>
                  </a:lnTo>
                  <a:lnTo>
                    <a:pt x="22" y="7"/>
                  </a:lnTo>
                  <a:lnTo>
                    <a:pt x="23" y="12"/>
                  </a:lnTo>
                  <a:lnTo>
                    <a:pt x="22" y="17"/>
                  </a:lnTo>
                  <a:lnTo>
                    <a:pt x="19" y="20"/>
                  </a:lnTo>
                  <a:lnTo>
                    <a:pt x="16" y="23"/>
                  </a:lnTo>
                  <a:lnTo>
                    <a:pt x="12" y="25"/>
                  </a:lnTo>
                  <a:lnTo>
                    <a:pt x="7" y="23"/>
                  </a:lnTo>
                  <a:lnTo>
                    <a:pt x="1" y="17"/>
                  </a:lnTo>
                  <a:lnTo>
                    <a:pt x="0" y="12"/>
                  </a:lnTo>
                  <a:lnTo>
                    <a:pt x="1" y="7"/>
                  </a:lnTo>
                  <a:lnTo>
                    <a:pt x="3" y="2"/>
                  </a:lnTo>
                  <a:lnTo>
                    <a:pt x="12" y="0"/>
                  </a:lnTo>
                </a:path>
              </a:pathLst>
            </a:custGeom>
            <a:solidFill>
              <a:srgbClr val="000000"/>
            </a:solidFill>
            <a:ln w="12700" cap="rnd">
              <a:solidFill>
                <a:srgbClr val="000000"/>
              </a:solidFill>
              <a:round/>
              <a:headEnd/>
              <a:tailEnd/>
            </a:ln>
          </p:spPr>
          <p:txBody>
            <a:bodyPr/>
            <a:lstStyle/>
            <a:p>
              <a:endParaRPr lang="tr-TR"/>
            </a:p>
          </p:txBody>
        </p:sp>
        <p:sp>
          <p:nvSpPr>
            <p:cNvPr id="40" name="Freeform 39"/>
            <p:cNvSpPr>
              <a:spLocks/>
            </p:cNvSpPr>
            <p:nvPr/>
          </p:nvSpPr>
          <p:spPr bwMode="auto">
            <a:xfrm>
              <a:off x="3416" y="2568"/>
              <a:ext cx="23" cy="26"/>
            </a:xfrm>
            <a:custGeom>
              <a:avLst/>
              <a:gdLst>
                <a:gd name="T0" fmla="*/ 11 w 23"/>
                <a:gd name="T1" fmla="*/ 0 h 26"/>
                <a:gd name="T2" fmla="*/ 14 w 23"/>
                <a:gd name="T3" fmla="*/ 1 h 26"/>
                <a:gd name="T4" fmla="*/ 18 w 23"/>
                <a:gd name="T5" fmla="*/ 4 h 26"/>
                <a:gd name="T6" fmla="*/ 20 w 23"/>
                <a:gd name="T7" fmla="*/ 8 h 26"/>
                <a:gd name="T8" fmla="*/ 22 w 23"/>
                <a:gd name="T9" fmla="*/ 11 h 26"/>
                <a:gd name="T10" fmla="*/ 20 w 23"/>
                <a:gd name="T11" fmla="*/ 17 h 26"/>
                <a:gd name="T12" fmla="*/ 18 w 23"/>
                <a:gd name="T13" fmla="*/ 22 h 26"/>
                <a:gd name="T14" fmla="*/ 15 w 23"/>
                <a:gd name="T15" fmla="*/ 24 h 26"/>
                <a:gd name="T16" fmla="*/ 11 w 23"/>
                <a:gd name="T17" fmla="*/ 25 h 26"/>
                <a:gd name="T18" fmla="*/ 7 w 23"/>
                <a:gd name="T19" fmla="*/ 25 h 26"/>
                <a:gd name="T20" fmla="*/ 4 w 23"/>
                <a:gd name="T21" fmla="*/ 23 h 26"/>
                <a:gd name="T22" fmla="*/ 1 w 23"/>
                <a:gd name="T23" fmla="*/ 19 h 26"/>
                <a:gd name="T24" fmla="*/ 0 w 23"/>
                <a:gd name="T25" fmla="*/ 15 h 26"/>
                <a:gd name="T26" fmla="*/ 0 w 23"/>
                <a:gd name="T27" fmla="*/ 10 h 26"/>
                <a:gd name="T28" fmla="*/ 0 w 23"/>
                <a:gd name="T29" fmla="*/ 8 h 26"/>
                <a:gd name="T30" fmla="*/ 3 w 23"/>
                <a:gd name="T31" fmla="*/ 4 h 26"/>
                <a:gd name="T32" fmla="*/ 6 w 23"/>
                <a:gd name="T33" fmla="*/ 1 h 26"/>
                <a:gd name="T34" fmla="*/ 10 w 23"/>
                <a:gd name="T35" fmla="*/ 1 h 26"/>
                <a:gd name="T36" fmla="*/ 11 w 23"/>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6"/>
                <a:gd name="T59" fmla="*/ 23 w 23"/>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6">
                  <a:moveTo>
                    <a:pt x="11" y="0"/>
                  </a:moveTo>
                  <a:lnTo>
                    <a:pt x="14" y="1"/>
                  </a:lnTo>
                  <a:lnTo>
                    <a:pt x="18" y="4"/>
                  </a:lnTo>
                  <a:lnTo>
                    <a:pt x="20" y="8"/>
                  </a:lnTo>
                  <a:lnTo>
                    <a:pt x="22" y="11"/>
                  </a:lnTo>
                  <a:lnTo>
                    <a:pt x="20" y="17"/>
                  </a:lnTo>
                  <a:lnTo>
                    <a:pt x="18" y="22"/>
                  </a:lnTo>
                  <a:lnTo>
                    <a:pt x="15" y="24"/>
                  </a:lnTo>
                  <a:lnTo>
                    <a:pt x="11" y="25"/>
                  </a:lnTo>
                  <a:lnTo>
                    <a:pt x="7" y="25"/>
                  </a:lnTo>
                  <a:lnTo>
                    <a:pt x="4" y="23"/>
                  </a:lnTo>
                  <a:lnTo>
                    <a:pt x="1" y="19"/>
                  </a:lnTo>
                  <a:lnTo>
                    <a:pt x="0" y="15"/>
                  </a:lnTo>
                  <a:lnTo>
                    <a:pt x="0" y="10"/>
                  </a:lnTo>
                  <a:lnTo>
                    <a:pt x="0" y="8"/>
                  </a:lnTo>
                  <a:lnTo>
                    <a:pt x="3" y="4"/>
                  </a:lnTo>
                  <a:lnTo>
                    <a:pt x="6" y="1"/>
                  </a:lnTo>
                  <a:lnTo>
                    <a:pt x="10" y="1"/>
                  </a:lnTo>
                  <a:lnTo>
                    <a:pt x="11" y="0"/>
                  </a:lnTo>
                </a:path>
              </a:pathLst>
            </a:custGeom>
            <a:solidFill>
              <a:srgbClr val="000000"/>
            </a:solidFill>
            <a:ln w="12700" cap="rnd">
              <a:solidFill>
                <a:srgbClr val="000000"/>
              </a:solidFill>
              <a:round/>
              <a:headEnd/>
              <a:tailEnd/>
            </a:ln>
          </p:spPr>
          <p:txBody>
            <a:bodyPr/>
            <a:lstStyle/>
            <a:p>
              <a:endParaRPr lang="tr-TR"/>
            </a:p>
          </p:txBody>
        </p:sp>
        <p:sp>
          <p:nvSpPr>
            <p:cNvPr id="41" name="Freeform 40"/>
            <p:cNvSpPr>
              <a:spLocks/>
            </p:cNvSpPr>
            <p:nvPr/>
          </p:nvSpPr>
          <p:spPr bwMode="auto">
            <a:xfrm>
              <a:off x="3422" y="2626"/>
              <a:ext cx="23" cy="26"/>
            </a:xfrm>
            <a:custGeom>
              <a:avLst/>
              <a:gdLst>
                <a:gd name="T0" fmla="*/ 11 w 23"/>
                <a:gd name="T1" fmla="*/ 0 h 26"/>
                <a:gd name="T2" fmla="*/ 14 w 23"/>
                <a:gd name="T3" fmla="*/ 1 h 26"/>
                <a:gd name="T4" fmla="*/ 18 w 23"/>
                <a:gd name="T5" fmla="*/ 4 h 26"/>
                <a:gd name="T6" fmla="*/ 21 w 23"/>
                <a:gd name="T7" fmla="*/ 8 h 26"/>
                <a:gd name="T8" fmla="*/ 22 w 23"/>
                <a:gd name="T9" fmla="*/ 12 h 26"/>
                <a:gd name="T10" fmla="*/ 21 w 23"/>
                <a:gd name="T11" fmla="*/ 17 h 26"/>
                <a:gd name="T12" fmla="*/ 18 w 23"/>
                <a:gd name="T13" fmla="*/ 22 h 26"/>
                <a:gd name="T14" fmla="*/ 14 w 23"/>
                <a:gd name="T15" fmla="*/ 24 h 26"/>
                <a:gd name="T16" fmla="*/ 11 w 23"/>
                <a:gd name="T17" fmla="*/ 25 h 26"/>
                <a:gd name="T18" fmla="*/ 6 w 23"/>
                <a:gd name="T19" fmla="*/ 24 h 26"/>
                <a:gd name="T20" fmla="*/ 0 w 23"/>
                <a:gd name="T21" fmla="*/ 17 h 26"/>
                <a:gd name="T22" fmla="*/ 0 w 23"/>
                <a:gd name="T23" fmla="*/ 12 h 26"/>
                <a:gd name="T24" fmla="*/ 0 w 23"/>
                <a:gd name="T25" fmla="*/ 8 h 26"/>
                <a:gd name="T26" fmla="*/ 3 w 23"/>
                <a:gd name="T27" fmla="*/ 4 h 26"/>
                <a:gd name="T28" fmla="*/ 11 w 23"/>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6"/>
                <a:gd name="T47" fmla="*/ 23 w 23"/>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6">
                  <a:moveTo>
                    <a:pt x="11" y="0"/>
                  </a:moveTo>
                  <a:lnTo>
                    <a:pt x="14" y="1"/>
                  </a:lnTo>
                  <a:lnTo>
                    <a:pt x="18" y="4"/>
                  </a:lnTo>
                  <a:lnTo>
                    <a:pt x="21" y="8"/>
                  </a:lnTo>
                  <a:lnTo>
                    <a:pt x="22" y="12"/>
                  </a:lnTo>
                  <a:lnTo>
                    <a:pt x="21" y="17"/>
                  </a:lnTo>
                  <a:lnTo>
                    <a:pt x="18" y="22"/>
                  </a:lnTo>
                  <a:lnTo>
                    <a:pt x="14" y="24"/>
                  </a:lnTo>
                  <a:lnTo>
                    <a:pt x="11" y="25"/>
                  </a:lnTo>
                  <a:lnTo>
                    <a:pt x="6" y="24"/>
                  </a:lnTo>
                  <a:lnTo>
                    <a:pt x="0" y="17"/>
                  </a:lnTo>
                  <a:lnTo>
                    <a:pt x="0" y="12"/>
                  </a:lnTo>
                  <a:lnTo>
                    <a:pt x="0" y="8"/>
                  </a:lnTo>
                  <a:lnTo>
                    <a:pt x="3" y="4"/>
                  </a:lnTo>
                  <a:lnTo>
                    <a:pt x="11" y="0"/>
                  </a:lnTo>
                </a:path>
              </a:pathLst>
            </a:custGeom>
            <a:solidFill>
              <a:srgbClr val="000000"/>
            </a:solidFill>
            <a:ln w="12700" cap="rnd">
              <a:solidFill>
                <a:srgbClr val="000000"/>
              </a:solidFill>
              <a:round/>
              <a:headEnd/>
              <a:tailEnd/>
            </a:ln>
          </p:spPr>
          <p:txBody>
            <a:bodyPr/>
            <a:lstStyle/>
            <a:p>
              <a:endParaRPr lang="tr-TR"/>
            </a:p>
          </p:txBody>
        </p:sp>
        <p:sp>
          <p:nvSpPr>
            <p:cNvPr id="42" name="Freeform 41"/>
            <p:cNvSpPr>
              <a:spLocks/>
            </p:cNvSpPr>
            <p:nvPr/>
          </p:nvSpPr>
          <p:spPr bwMode="auto">
            <a:xfrm>
              <a:off x="3422" y="2685"/>
              <a:ext cx="23" cy="26"/>
            </a:xfrm>
            <a:custGeom>
              <a:avLst/>
              <a:gdLst>
                <a:gd name="T0" fmla="*/ 11 w 23"/>
                <a:gd name="T1" fmla="*/ 0 h 26"/>
                <a:gd name="T2" fmla="*/ 14 w 23"/>
                <a:gd name="T3" fmla="*/ 1 h 26"/>
                <a:gd name="T4" fmla="*/ 18 w 23"/>
                <a:gd name="T5" fmla="*/ 4 h 26"/>
                <a:gd name="T6" fmla="*/ 21 w 23"/>
                <a:gd name="T7" fmla="*/ 7 h 26"/>
                <a:gd name="T8" fmla="*/ 22 w 23"/>
                <a:gd name="T9" fmla="*/ 13 h 26"/>
                <a:gd name="T10" fmla="*/ 21 w 23"/>
                <a:gd name="T11" fmla="*/ 17 h 26"/>
                <a:gd name="T12" fmla="*/ 18 w 23"/>
                <a:gd name="T13" fmla="*/ 21 h 26"/>
                <a:gd name="T14" fmla="*/ 14 w 23"/>
                <a:gd name="T15" fmla="*/ 24 h 26"/>
                <a:gd name="T16" fmla="*/ 11 w 23"/>
                <a:gd name="T17" fmla="*/ 25 h 26"/>
                <a:gd name="T18" fmla="*/ 6 w 23"/>
                <a:gd name="T19" fmla="*/ 24 h 26"/>
                <a:gd name="T20" fmla="*/ 0 w 23"/>
                <a:gd name="T21" fmla="*/ 17 h 26"/>
                <a:gd name="T22" fmla="*/ 0 w 23"/>
                <a:gd name="T23" fmla="*/ 13 h 26"/>
                <a:gd name="T24" fmla="*/ 0 w 23"/>
                <a:gd name="T25" fmla="*/ 7 h 26"/>
                <a:gd name="T26" fmla="*/ 3 w 23"/>
                <a:gd name="T27" fmla="*/ 4 h 26"/>
                <a:gd name="T28" fmla="*/ 11 w 23"/>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6"/>
                <a:gd name="T47" fmla="*/ 23 w 23"/>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6">
                  <a:moveTo>
                    <a:pt x="11" y="0"/>
                  </a:moveTo>
                  <a:lnTo>
                    <a:pt x="14" y="1"/>
                  </a:lnTo>
                  <a:lnTo>
                    <a:pt x="18" y="4"/>
                  </a:lnTo>
                  <a:lnTo>
                    <a:pt x="21" y="7"/>
                  </a:lnTo>
                  <a:lnTo>
                    <a:pt x="22" y="13"/>
                  </a:lnTo>
                  <a:lnTo>
                    <a:pt x="21" y="17"/>
                  </a:lnTo>
                  <a:lnTo>
                    <a:pt x="18" y="21"/>
                  </a:lnTo>
                  <a:lnTo>
                    <a:pt x="14" y="24"/>
                  </a:lnTo>
                  <a:lnTo>
                    <a:pt x="11" y="25"/>
                  </a:lnTo>
                  <a:lnTo>
                    <a:pt x="6" y="24"/>
                  </a:lnTo>
                  <a:lnTo>
                    <a:pt x="0" y="17"/>
                  </a:lnTo>
                  <a:lnTo>
                    <a:pt x="0" y="13"/>
                  </a:lnTo>
                  <a:lnTo>
                    <a:pt x="0" y="7"/>
                  </a:lnTo>
                  <a:lnTo>
                    <a:pt x="3" y="4"/>
                  </a:lnTo>
                  <a:lnTo>
                    <a:pt x="11" y="0"/>
                  </a:lnTo>
                </a:path>
              </a:pathLst>
            </a:custGeom>
            <a:solidFill>
              <a:srgbClr val="000000"/>
            </a:solidFill>
            <a:ln w="12700" cap="rnd">
              <a:solidFill>
                <a:srgbClr val="000000"/>
              </a:solidFill>
              <a:round/>
              <a:headEnd/>
              <a:tailEnd/>
            </a:ln>
          </p:spPr>
          <p:txBody>
            <a:bodyPr/>
            <a:lstStyle/>
            <a:p>
              <a:endParaRPr lang="tr-TR"/>
            </a:p>
          </p:txBody>
        </p:sp>
        <p:sp>
          <p:nvSpPr>
            <p:cNvPr id="43" name="Freeform 42"/>
            <p:cNvSpPr>
              <a:spLocks/>
            </p:cNvSpPr>
            <p:nvPr/>
          </p:nvSpPr>
          <p:spPr bwMode="auto">
            <a:xfrm>
              <a:off x="3725" y="2633"/>
              <a:ext cx="83" cy="78"/>
            </a:xfrm>
            <a:custGeom>
              <a:avLst/>
              <a:gdLst>
                <a:gd name="T0" fmla="*/ 0 w 83"/>
                <a:gd name="T1" fmla="*/ 77 h 78"/>
                <a:gd name="T2" fmla="*/ 5 w 83"/>
                <a:gd name="T3" fmla="*/ 77 h 78"/>
                <a:gd name="T4" fmla="*/ 7 w 83"/>
                <a:gd name="T5" fmla="*/ 77 h 78"/>
                <a:gd name="T6" fmla="*/ 11 w 83"/>
                <a:gd name="T7" fmla="*/ 76 h 78"/>
                <a:gd name="T8" fmla="*/ 14 w 83"/>
                <a:gd name="T9" fmla="*/ 75 h 78"/>
                <a:gd name="T10" fmla="*/ 17 w 83"/>
                <a:gd name="T11" fmla="*/ 74 h 78"/>
                <a:gd name="T12" fmla="*/ 20 w 83"/>
                <a:gd name="T13" fmla="*/ 73 h 78"/>
                <a:gd name="T14" fmla="*/ 23 w 83"/>
                <a:gd name="T15" fmla="*/ 71 h 78"/>
                <a:gd name="T16" fmla="*/ 27 w 83"/>
                <a:gd name="T17" fmla="*/ 69 h 78"/>
                <a:gd name="T18" fmla="*/ 29 w 83"/>
                <a:gd name="T19" fmla="*/ 67 h 78"/>
                <a:gd name="T20" fmla="*/ 33 w 83"/>
                <a:gd name="T21" fmla="*/ 65 h 78"/>
                <a:gd name="T22" fmla="*/ 35 w 83"/>
                <a:gd name="T23" fmla="*/ 63 h 78"/>
                <a:gd name="T24" fmla="*/ 39 w 83"/>
                <a:gd name="T25" fmla="*/ 60 h 78"/>
                <a:gd name="T26" fmla="*/ 41 w 83"/>
                <a:gd name="T27" fmla="*/ 58 h 78"/>
                <a:gd name="T28" fmla="*/ 44 w 83"/>
                <a:gd name="T29" fmla="*/ 55 h 78"/>
                <a:gd name="T30" fmla="*/ 47 w 83"/>
                <a:gd name="T31" fmla="*/ 52 h 78"/>
                <a:gd name="T32" fmla="*/ 50 w 83"/>
                <a:gd name="T33" fmla="*/ 50 h 78"/>
                <a:gd name="T34" fmla="*/ 53 w 83"/>
                <a:gd name="T35" fmla="*/ 46 h 78"/>
                <a:gd name="T36" fmla="*/ 55 w 83"/>
                <a:gd name="T37" fmla="*/ 44 h 78"/>
                <a:gd name="T38" fmla="*/ 58 w 83"/>
                <a:gd name="T39" fmla="*/ 40 h 78"/>
                <a:gd name="T40" fmla="*/ 60 w 83"/>
                <a:gd name="T41" fmla="*/ 37 h 78"/>
                <a:gd name="T42" fmla="*/ 63 w 83"/>
                <a:gd name="T43" fmla="*/ 33 h 78"/>
                <a:gd name="T44" fmla="*/ 65 w 83"/>
                <a:gd name="T45" fmla="*/ 30 h 78"/>
                <a:gd name="T46" fmla="*/ 67 w 83"/>
                <a:gd name="T47" fmla="*/ 27 h 78"/>
                <a:gd name="T48" fmla="*/ 69 w 83"/>
                <a:gd name="T49" fmla="*/ 24 h 78"/>
                <a:gd name="T50" fmla="*/ 70 w 83"/>
                <a:gd name="T51" fmla="*/ 21 h 78"/>
                <a:gd name="T52" fmla="*/ 73 w 83"/>
                <a:gd name="T53" fmla="*/ 17 h 78"/>
                <a:gd name="T54" fmla="*/ 74 w 83"/>
                <a:gd name="T55" fmla="*/ 15 h 78"/>
                <a:gd name="T56" fmla="*/ 76 w 83"/>
                <a:gd name="T57" fmla="*/ 11 h 78"/>
                <a:gd name="T58" fmla="*/ 78 w 83"/>
                <a:gd name="T59" fmla="*/ 9 h 78"/>
                <a:gd name="T60" fmla="*/ 79 w 83"/>
                <a:gd name="T61" fmla="*/ 5 h 78"/>
                <a:gd name="T62" fmla="*/ 81 w 83"/>
                <a:gd name="T63" fmla="*/ 3 h 78"/>
                <a:gd name="T64" fmla="*/ 82 w 8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78"/>
                <a:gd name="T101" fmla="*/ 83 w 8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78">
                  <a:moveTo>
                    <a:pt x="0" y="77"/>
                  </a:moveTo>
                  <a:lnTo>
                    <a:pt x="5" y="77"/>
                  </a:lnTo>
                  <a:lnTo>
                    <a:pt x="7" y="77"/>
                  </a:lnTo>
                  <a:lnTo>
                    <a:pt x="11" y="76"/>
                  </a:lnTo>
                  <a:lnTo>
                    <a:pt x="14" y="75"/>
                  </a:lnTo>
                  <a:lnTo>
                    <a:pt x="17" y="74"/>
                  </a:lnTo>
                  <a:lnTo>
                    <a:pt x="20" y="73"/>
                  </a:lnTo>
                  <a:lnTo>
                    <a:pt x="23" y="71"/>
                  </a:lnTo>
                  <a:lnTo>
                    <a:pt x="27" y="69"/>
                  </a:lnTo>
                  <a:lnTo>
                    <a:pt x="29" y="67"/>
                  </a:lnTo>
                  <a:lnTo>
                    <a:pt x="33" y="65"/>
                  </a:lnTo>
                  <a:lnTo>
                    <a:pt x="35" y="63"/>
                  </a:lnTo>
                  <a:lnTo>
                    <a:pt x="39" y="60"/>
                  </a:lnTo>
                  <a:lnTo>
                    <a:pt x="41" y="58"/>
                  </a:lnTo>
                  <a:lnTo>
                    <a:pt x="44" y="55"/>
                  </a:lnTo>
                  <a:lnTo>
                    <a:pt x="47" y="52"/>
                  </a:lnTo>
                  <a:lnTo>
                    <a:pt x="50" y="50"/>
                  </a:lnTo>
                  <a:lnTo>
                    <a:pt x="53" y="46"/>
                  </a:lnTo>
                  <a:lnTo>
                    <a:pt x="55" y="44"/>
                  </a:lnTo>
                  <a:lnTo>
                    <a:pt x="58" y="40"/>
                  </a:lnTo>
                  <a:lnTo>
                    <a:pt x="60" y="37"/>
                  </a:lnTo>
                  <a:lnTo>
                    <a:pt x="63" y="33"/>
                  </a:lnTo>
                  <a:lnTo>
                    <a:pt x="65" y="30"/>
                  </a:lnTo>
                  <a:lnTo>
                    <a:pt x="67" y="27"/>
                  </a:lnTo>
                  <a:lnTo>
                    <a:pt x="69" y="24"/>
                  </a:lnTo>
                  <a:lnTo>
                    <a:pt x="70" y="21"/>
                  </a:lnTo>
                  <a:lnTo>
                    <a:pt x="73" y="17"/>
                  </a:lnTo>
                  <a:lnTo>
                    <a:pt x="74" y="15"/>
                  </a:lnTo>
                  <a:lnTo>
                    <a:pt x="76" y="11"/>
                  </a:lnTo>
                  <a:lnTo>
                    <a:pt x="78" y="9"/>
                  </a:lnTo>
                  <a:lnTo>
                    <a:pt x="79" y="5"/>
                  </a:lnTo>
                  <a:lnTo>
                    <a:pt x="81" y="3"/>
                  </a:lnTo>
                  <a:lnTo>
                    <a:pt x="82" y="0"/>
                  </a:lnTo>
                </a:path>
              </a:pathLst>
            </a:custGeom>
            <a:noFill/>
            <a:ln w="12700" cap="rnd">
              <a:solidFill>
                <a:srgbClr val="000000"/>
              </a:solidFill>
              <a:round/>
              <a:headEnd type="none" w="sm" len="sm"/>
              <a:tailEnd type="none" w="sm" len="sm"/>
            </a:ln>
          </p:spPr>
          <p:txBody>
            <a:bodyPr/>
            <a:lstStyle/>
            <a:p>
              <a:endParaRPr lang="tr-TR"/>
            </a:p>
          </p:txBody>
        </p:sp>
        <p:sp>
          <p:nvSpPr>
            <p:cNvPr id="44" name="Freeform 43"/>
            <p:cNvSpPr>
              <a:spLocks/>
            </p:cNvSpPr>
            <p:nvPr/>
          </p:nvSpPr>
          <p:spPr bwMode="auto">
            <a:xfrm>
              <a:off x="3718" y="2801"/>
              <a:ext cx="45" cy="18"/>
            </a:xfrm>
            <a:custGeom>
              <a:avLst/>
              <a:gdLst>
                <a:gd name="T0" fmla="*/ 0 w 45"/>
                <a:gd name="T1" fmla="*/ 17 h 18"/>
                <a:gd name="T2" fmla="*/ 2 w 45"/>
                <a:gd name="T3" fmla="*/ 17 h 18"/>
                <a:gd name="T4" fmla="*/ 6 w 45"/>
                <a:gd name="T5" fmla="*/ 17 h 18"/>
                <a:gd name="T6" fmla="*/ 10 w 45"/>
                <a:gd name="T7" fmla="*/ 17 h 18"/>
                <a:gd name="T8" fmla="*/ 15 w 45"/>
                <a:gd name="T9" fmla="*/ 16 h 18"/>
                <a:gd name="T10" fmla="*/ 18 w 45"/>
                <a:gd name="T11" fmla="*/ 16 h 18"/>
                <a:gd name="T12" fmla="*/ 21 w 45"/>
                <a:gd name="T13" fmla="*/ 14 h 18"/>
                <a:gd name="T14" fmla="*/ 24 w 45"/>
                <a:gd name="T15" fmla="*/ 13 h 18"/>
                <a:gd name="T16" fmla="*/ 28 w 45"/>
                <a:gd name="T17" fmla="*/ 11 h 18"/>
                <a:gd name="T18" fmla="*/ 31 w 45"/>
                <a:gd name="T19" fmla="*/ 10 h 18"/>
                <a:gd name="T20" fmla="*/ 34 w 45"/>
                <a:gd name="T21" fmla="*/ 7 h 18"/>
                <a:gd name="T22" fmla="*/ 36 w 45"/>
                <a:gd name="T23" fmla="*/ 6 h 18"/>
                <a:gd name="T24" fmla="*/ 39 w 45"/>
                <a:gd name="T25" fmla="*/ 4 h 18"/>
                <a:gd name="T26" fmla="*/ 42 w 45"/>
                <a:gd name="T27" fmla="*/ 2 h 18"/>
                <a:gd name="T28" fmla="*/ 44 w 45"/>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8"/>
                <a:gd name="T47" fmla="*/ 45 w 45"/>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8">
                  <a:moveTo>
                    <a:pt x="0" y="17"/>
                  </a:moveTo>
                  <a:lnTo>
                    <a:pt x="2" y="17"/>
                  </a:lnTo>
                  <a:lnTo>
                    <a:pt x="6" y="17"/>
                  </a:lnTo>
                  <a:lnTo>
                    <a:pt x="10" y="17"/>
                  </a:lnTo>
                  <a:lnTo>
                    <a:pt x="15" y="16"/>
                  </a:lnTo>
                  <a:lnTo>
                    <a:pt x="18" y="16"/>
                  </a:lnTo>
                  <a:lnTo>
                    <a:pt x="21" y="14"/>
                  </a:lnTo>
                  <a:lnTo>
                    <a:pt x="24" y="13"/>
                  </a:lnTo>
                  <a:lnTo>
                    <a:pt x="28" y="11"/>
                  </a:lnTo>
                  <a:lnTo>
                    <a:pt x="31" y="10"/>
                  </a:lnTo>
                  <a:lnTo>
                    <a:pt x="34" y="7"/>
                  </a:lnTo>
                  <a:lnTo>
                    <a:pt x="36" y="6"/>
                  </a:lnTo>
                  <a:lnTo>
                    <a:pt x="39" y="4"/>
                  </a:lnTo>
                  <a:lnTo>
                    <a:pt x="42" y="2"/>
                  </a:lnTo>
                  <a:lnTo>
                    <a:pt x="44" y="0"/>
                  </a:lnTo>
                </a:path>
              </a:pathLst>
            </a:custGeom>
            <a:noFill/>
            <a:ln w="12700" cap="rnd">
              <a:solidFill>
                <a:srgbClr val="000000"/>
              </a:solidFill>
              <a:round/>
              <a:headEnd type="none" w="sm" len="sm"/>
              <a:tailEnd type="none" w="sm" len="sm"/>
            </a:ln>
          </p:spPr>
          <p:txBody>
            <a:bodyPr/>
            <a:lstStyle/>
            <a:p>
              <a:endParaRPr lang="tr-TR"/>
            </a:p>
          </p:txBody>
        </p:sp>
        <p:sp>
          <p:nvSpPr>
            <p:cNvPr id="45" name="Freeform 44"/>
            <p:cNvSpPr>
              <a:spLocks/>
            </p:cNvSpPr>
            <p:nvPr/>
          </p:nvSpPr>
          <p:spPr bwMode="auto">
            <a:xfrm>
              <a:off x="3680" y="2717"/>
              <a:ext cx="276" cy="144"/>
            </a:xfrm>
            <a:custGeom>
              <a:avLst/>
              <a:gdLst>
                <a:gd name="T0" fmla="*/ 0 w 276"/>
                <a:gd name="T1" fmla="*/ 142 h 144"/>
                <a:gd name="T2" fmla="*/ 2 w 276"/>
                <a:gd name="T3" fmla="*/ 142 h 144"/>
                <a:gd name="T4" fmla="*/ 11 w 276"/>
                <a:gd name="T5" fmla="*/ 143 h 144"/>
                <a:gd name="T6" fmla="*/ 16 w 276"/>
                <a:gd name="T7" fmla="*/ 143 h 144"/>
                <a:gd name="T8" fmla="*/ 22 w 276"/>
                <a:gd name="T9" fmla="*/ 143 h 144"/>
                <a:gd name="T10" fmla="*/ 27 w 276"/>
                <a:gd name="T11" fmla="*/ 143 h 144"/>
                <a:gd name="T12" fmla="*/ 33 w 276"/>
                <a:gd name="T13" fmla="*/ 143 h 144"/>
                <a:gd name="T14" fmla="*/ 38 w 276"/>
                <a:gd name="T15" fmla="*/ 143 h 144"/>
                <a:gd name="T16" fmla="*/ 44 w 276"/>
                <a:gd name="T17" fmla="*/ 142 h 144"/>
                <a:gd name="T18" fmla="*/ 50 w 276"/>
                <a:gd name="T19" fmla="*/ 142 h 144"/>
                <a:gd name="T20" fmla="*/ 55 w 276"/>
                <a:gd name="T21" fmla="*/ 141 h 144"/>
                <a:gd name="T22" fmla="*/ 60 w 276"/>
                <a:gd name="T23" fmla="*/ 139 h 144"/>
                <a:gd name="T24" fmla="*/ 65 w 276"/>
                <a:gd name="T25" fmla="*/ 138 h 144"/>
                <a:gd name="T26" fmla="*/ 71 w 276"/>
                <a:gd name="T27" fmla="*/ 136 h 144"/>
                <a:gd name="T28" fmla="*/ 75 w 276"/>
                <a:gd name="T29" fmla="*/ 135 h 144"/>
                <a:gd name="T30" fmla="*/ 80 w 276"/>
                <a:gd name="T31" fmla="*/ 133 h 144"/>
                <a:gd name="T32" fmla="*/ 85 w 276"/>
                <a:gd name="T33" fmla="*/ 131 h 144"/>
                <a:gd name="T34" fmla="*/ 92 w 276"/>
                <a:gd name="T35" fmla="*/ 128 h 144"/>
                <a:gd name="T36" fmla="*/ 98 w 276"/>
                <a:gd name="T37" fmla="*/ 125 h 144"/>
                <a:gd name="T38" fmla="*/ 110 w 276"/>
                <a:gd name="T39" fmla="*/ 119 h 144"/>
                <a:gd name="T40" fmla="*/ 121 w 276"/>
                <a:gd name="T41" fmla="*/ 112 h 144"/>
                <a:gd name="T42" fmla="*/ 133 w 276"/>
                <a:gd name="T43" fmla="*/ 104 h 144"/>
                <a:gd name="T44" fmla="*/ 145 w 276"/>
                <a:gd name="T45" fmla="*/ 96 h 144"/>
                <a:gd name="T46" fmla="*/ 157 w 276"/>
                <a:gd name="T47" fmla="*/ 88 h 144"/>
                <a:gd name="T48" fmla="*/ 170 w 276"/>
                <a:gd name="T49" fmla="*/ 79 h 144"/>
                <a:gd name="T50" fmla="*/ 181 w 276"/>
                <a:gd name="T51" fmla="*/ 71 h 144"/>
                <a:gd name="T52" fmla="*/ 193 w 276"/>
                <a:gd name="T53" fmla="*/ 62 h 144"/>
                <a:gd name="T54" fmla="*/ 205 w 276"/>
                <a:gd name="T55" fmla="*/ 53 h 144"/>
                <a:gd name="T56" fmla="*/ 217 w 276"/>
                <a:gd name="T57" fmla="*/ 43 h 144"/>
                <a:gd name="T58" fmla="*/ 228 w 276"/>
                <a:gd name="T59" fmla="*/ 34 h 144"/>
                <a:gd name="T60" fmla="*/ 240 w 276"/>
                <a:gd name="T61" fmla="*/ 25 h 144"/>
                <a:gd name="T62" fmla="*/ 252 w 276"/>
                <a:gd name="T63" fmla="*/ 16 h 144"/>
                <a:gd name="T64" fmla="*/ 264 w 276"/>
                <a:gd name="T65" fmla="*/ 7 h 144"/>
                <a:gd name="T66" fmla="*/ 275 w 276"/>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144"/>
                <a:gd name="T104" fmla="*/ 276 w 276"/>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144">
                  <a:moveTo>
                    <a:pt x="0" y="142"/>
                  </a:moveTo>
                  <a:lnTo>
                    <a:pt x="2" y="142"/>
                  </a:lnTo>
                  <a:lnTo>
                    <a:pt x="11" y="143"/>
                  </a:lnTo>
                  <a:lnTo>
                    <a:pt x="16" y="143"/>
                  </a:lnTo>
                  <a:lnTo>
                    <a:pt x="22" y="143"/>
                  </a:lnTo>
                  <a:lnTo>
                    <a:pt x="27" y="143"/>
                  </a:lnTo>
                  <a:lnTo>
                    <a:pt x="33" y="143"/>
                  </a:lnTo>
                  <a:lnTo>
                    <a:pt x="38" y="143"/>
                  </a:lnTo>
                  <a:lnTo>
                    <a:pt x="44" y="142"/>
                  </a:lnTo>
                  <a:lnTo>
                    <a:pt x="50" y="142"/>
                  </a:lnTo>
                  <a:lnTo>
                    <a:pt x="55" y="141"/>
                  </a:lnTo>
                  <a:lnTo>
                    <a:pt x="60" y="139"/>
                  </a:lnTo>
                  <a:lnTo>
                    <a:pt x="65" y="138"/>
                  </a:lnTo>
                  <a:lnTo>
                    <a:pt x="71" y="136"/>
                  </a:lnTo>
                  <a:lnTo>
                    <a:pt x="75" y="135"/>
                  </a:lnTo>
                  <a:lnTo>
                    <a:pt x="80" y="133"/>
                  </a:lnTo>
                  <a:lnTo>
                    <a:pt x="85" y="131"/>
                  </a:lnTo>
                  <a:lnTo>
                    <a:pt x="92" y="128"/>
                  </a:lnTo>
                  <a:lnTo>
                    <a:pt x="98" y="125"/>
                  </a:lnTo>
                  <a:lnTo>
                    <a:pt x="110" y="119"/>
                  </a:lnTo>
                  <a:lnTo>
                    <a:pt x="121" y="112"/>
                  </a:lnTo>
                  <a:lnTo>
                    <a:pt x="133" y="104"/>
                  </a:lnTo>
                  <a:lnTo>
                    <a:pt x="145" y="96"/>
                  </a:lnTo>
                  <a:lnTo>
                    <a:pt x="157" y="88"/>
                  </a:lnTo>
                  <a:lnTo>
                    <a:pt x="170" y="79"/>
                  </a:lnTo>
                  <a:lnTo>
                    <a:pt x="181" y="71"/>
                  </a:lnTo>
                  <a:lnTo>
                    <a:pt x="193" y="62"/>
                  </a:lnTo>
                  <a:lnTo>
                    <a:pt x="205" y="53"/>
                  </a:lnTo>
                  <a:lnTo>
                    <a:pt x="217" y="43"/>
                  </a:lnTo>
                  <a:lnTo>
                    <a:pt x="228" y="34"/>
                  </a:lnTo>
                  <a:lnTo>
                    <a:pt x="240" y="25"/>
                  </a:lnTo>
                  <a:lnTo>
                    <a:pt x="252" y="16"/>
                  </a:lnTo>
                  <a:lnTo>
                    <a:pt x="264" y="7"/>
                  </a:lnTo>
                  <a:lnTo>
                    <a:pt x="275" y="0"/>
                  </a:lnTo>
                </a:path>
              </a:pathLst>
            </a:custGeom>
            <a:noFill/>
            <a:ln w="12700" cap="rnd">
              <a:solidFill>
                <a:srgbClr val="000000"/>
              </a:solidFill>
              <a:round/>
              <a:headEnd type="none" w="sm" len="sm"/>
              <a:tailEnd type="none" w="sm" len="sm"/>
            </a:ln>
          </p:spPr>
          <p:txBody>
            <a:bodyPr/>
            <a:lstStyle/>
            <a:p>
              <a:endParaRPr lang="tr-TR"/>
            </a:p>
          </p:txBody>
        </p:sp>
        <p:sp>
          <p:nvSpPr>
            <p:cNvPr id="46" name="Freeform 45"/>
            <p:cNvSpPr>
              <a:spLocks/>
            </p:cNvSpPr>
            <p:nvPr/>
          </p:nvSpPr>
          <p:spPr bwMode="auto">
            <a:xfrm>
              <a:off x="3619" y="2772"/>
              <a:ext cx="338" cy="180"/>
            </a:xfrm>
            <a:custGeom>
              <a:avLst/>
              <a:gdLst>
                <a:gd name="T0" fmla="*/ 0 w 338"/>
                <a:gd name="T1" fmla="*/ 155 h 180"/>
                <a:gd name="T2" fmla="*/ 2 w 338"/>
                <a:gd name="T3" fmla="*/ 158 h 180"/>
                <a:gd name="T4" fmla="*/ 9 w 338"/>
                <a:gd name="T5" fmla="*/ 165 h 180"/>
                <a:gd name="T6" fmla="*/ 15 w 338"/>
                <a:gd name="T7" fmla="*/ 169 h 180"/>
                <a:gd name="T8" fmla="*/ 21 w 338"/>
                <a:gd name="T9" fmla="*/ 173 h 180"/>
                <a:gd name="T10" fmla="*/ 28 w 338"/>
                <a:gd name="T11" fmla="*/ 175 h 180"/>
                <a:gd name="T12" fmla="*/ 35 w 338"/>
                <a:gd name="T13" fmla="*/ 177 h 180"/>
                <a:gd name="T14" fmla="*/ 43 w 338"/>
                <a:gd name="T15" fmla="*/ 178 h 180"/>
                <a:gd name="T16" fmla="*/ 51 w 338"/>
                <a:gd name="T17" fmla="*/ 179 h 180"/>
                <a:gd name="T18" fmla="*/ 59 w 338"/>
                <a:gd name="T19" fmla="*/ 179 h 180"/>
                <a:gd name="T20" fmla="*/ 67 w 338"/>
                <a:gd name="T21" fmla="*/ 179 h 180"/>
                <a:gd name="T22" fmla="*/ 76 w 338"/>
                <a:gd name="T23" fmla="*/ 178 h 180"/>
                <a:gd name="T24" fmla="*/ 83 w 338"/>
                <a:gd name="T25" fmla="*/ 176 h 180"/>
                <a:gd name="T26" fmla="*/ 90 w 338"/>
                <a:gd name="T27" fmla="*/ 175 h 180"/>
                <a:gd name="T28" fmla="*/ 97 w 338"/>
                <a:gd name="T29" fmla="*/ 173 h 180"/>
                <a:gd name="T30" fmla="*/ 103 w 338"/>
                <a:gd name="T31" fmla="*/ 171 h 180"/>
                <a:gd name="T32" fmla="*/ 109 w 338"/>
                <a:gd name="T33" fmla="*/ 169 h 180"/>
                <a:gd name="T34" fmla="*/ 113 w 338"/>
                <a:gd name="T35" fmla="*/ 166 h 180"/>
                <a:gd name="T36" fmla="*/ 117 w 338"/>
                <a:gd name="T37" fmla="*/ 163 h 180"/>
                <a:gd name="T38" fmla="*/ 121 w 338"/>
                <a:gd name="T39" fmla="*/ 159 h 180"/>
                <a:gd name="T40" fmla="*/ 126 w 338"/>
                <a:gd name="T41" fmla="*/ 158 h 180"/>
                <a:gd name="T42" fmla="*/ 130 w 338"/>
                <a:gd name="T43" fmla="*/ 152 h 180"/>
                <a:gd name="T44" fmla="*/ 135 w 338"/>
                <a:gd name="T45" fmla="*/ 145 h 180"/>
                <a:gd name="T46" fmla="*/ 146 w 338"/>
                <a:gd name="T47" fmla="*/ 133 h 180"/>
                <a:gd name="T48" fmla="*/ 158 w 338"/>
                <a:gd name="T49" fmla="*/ 121 h 180"/>
                <a:gd name="T50" fmla="*/ 171 w 338"/>
                <a:gd name="T51" fmla="*/ 111 h 180"/>
                <a:gd name="T52" fmla="*/ 184 w 338"/>
                <a:gd name="T53" fmla="*/ 100 h 180"/>
                <a:gd name="T54" fmla="*/ 198 w 338"/>
                <a:gd name="T55" fmla="*/ 91 h 180"/>
                <a:gd name="T56" fmla="*/ 212 w 338"/>
                <a:gd name="T57" fmla="*/ 83 h 180"/>
                <a:gd name="T58" fmla="*/ 228 w 338"/>
                <a:gd name="T59" fmla="*/ 75 h 180"/>
                <a:gd name="T60" fmla="*/ 243 w 338"/>
                <a:gd name="T61" fmla="*/ 66 h 180"/>
                <a:gd name="T62" fmla="*/ 258 w 338"/>
                <a:gd name="T63" fmla="*/ 58 h 180"/>
                <a:gd name="T64" fmla="*/ 272 w 338"/>
                <a:gd name="T65" fmla="*/ 50 h 180"/>
                <a:gd name="T66" fmla="*/ 287 w 338"/>
                <a:gd name="T67" fmla="*/ 40 h 180"/>
                <a:gd name="T68" fmla="*/ 301 w 338"/>
                <a:gd name="T69" fmla="*/ 32 h 180"/>
                <a:gd name="T70" fmla="*/ 314 w 338"/>
                <a:gd name="T71" fmla="*/ 23 h 180"/>
                <a:gd name="T72" fmla="*/ 326 w 338"/>
                <a:gd name="T73" fmla="*/ 11 h 180"/>
                <a:gd name="T74" fmla="*/ 337 w 338"/>
                <a:gd name="T75" fmla="*/ 0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
                <a:gd name="T115" fmla="*/ 0 h 180"/>
                <a:gd name="T116" fmla="*/ 338 w 338"/>
                <a:gd name="T117" fmla="*/ 180 h 1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 h="180">
                  <a:moveTo>
                    <a:pt x="0" y="155"/>
                  </a:moveTo>
                  <a:lnTo>
                    <a:pt x="2" y="158"/>
                  </a:lnTo>
                  <a:lnTo>
                    <a:pt x="9" y="165"/>
                  </a:lnTo>
                  <a:lnTo>
                    <a:pt x="15" y="169"/>
                  </a:lnTo>
                  <a:lnTo>
                    <a:pt x="21" y="173"/>
                  </a:lnTo>
                  <a:lnTo>
                    <a:pt x="28" y="175"/>
                  </a:lnTo>
                  <a:lnTo>
                    <a:pt x="35" y="177"/>
                  </a:lnTo>
                  <a:lnTo>
                    <a:pt x="43" y="178"/>
                  </a:lnTo>
                  <a:lnTo>
                    <a:pt x="51" y="179"/>
                  </a:lnTo>
                  <a:lnTo>
                    <a:pt x="59" y="179"/>
                  </a:lnTo>
                  <a:lnTo>
                    <a:pt x="67" y="179"/>
                  </a:lnTo>
                  <a:lnTo>
                    <a:pt x="76" y="178"/>
                  </a:lnTo>
                  <a:lnTo>
                    <a:pt x="83" y="176"/>
                  </a:lnTo>
                  <a:lnTo>
                    <a:pt x="90" y="175"/>
                  </a:lnTo>
                  <a:lnTo>
                    <a:pt x="97" y="173"/>
                  </a:lnTo>
                  <a:lnTo>
                    <a:pt x="103" y="171"/>
                  </a:lnTo>
                  <a:lnTo>
                    <a:pt x="109" y="169"/>
                  </a:lnTo>
                  <a:lnTo>
                    <a:pt x="113" y="166"/>
                  </a:lnTo>
                  <a:lnTo>
                    <a:pt x="117" y="163"/>
                  </a:lnTo>
                  <a:lnTo>
                    <a:pt x="121" y="159"/>
                  </a:lnTo>
                  <a:lnTo>
                    <a:pt x="126" y="158"/>
                  </a:lnTo>
                  <a:lnTo>
                    <a:pt x="130" y="152"/>
                  </a:lnTo>
                  <a:lnTo>
                    <a:pt x="135" y="145"/>
                  </a:lnTo>
                  <a:lnTo>
                    <a:pt x="146" y="133"/>
                  </a:lnTo>
                  <a:lnTo>
                    <a:pt x="158" y="121"/>
                  </a:lnTo>
                  <a:lnTo>
                    <a:pt x="171" y="111"/>
                  </a:lnTo>
                  <a:lnTo>
                    <a:pt x="184" y="100"/>
                  </a:lnTo>
                  <a:lnTo>
                    <a:pt x="198" y="91"/>
                  </a:lnTo>
                  <a:lnTo>
                    <a:pt x="212" y="83"/>
                  </a:lnTo>
                  <a:lnTo>
                    <a:pt x="228" y="75"/>
                  </a:lnTo>
                  <a:lnTo>
                    <a:pt x="243" y="66"/>
                  </a:lnTo>
                  <a:lnTo>
                    <a:pt x="258" y="58"/>
                  </a:lnTo>
                  <a:lnTo>
                    <a:pt x="272" y="50"/>
                  </a:lnTo>
                  <a:lnTo>
                    <a:pt x="287" y="40"/>
                  </a:lnTo>
                  <a:lnTo>
                    <a:pt x="301" y="32"/>
                  </a:lnTo>
                  <a:lnTo>
                    <a:pt x="314" y="23"/>
                  </a:lnTo>
                  <a:lnTo>
                    <a:pt x="326" y="11"/>
                  </a:lnTo>
                  <a:lnTo>
                    <a:pt x="337" y="0"/>
                  </a:lnTo>
                </a:path>
              </a:pathLst>
            </a:custGeom>
            <a:noFill/>
            <a:ln w="12700" cap="rnd">
              <a:solidFill>
                <a:srgbClr val="000000"/>
              </a:solidFill>
              <a:round/>
              <a:headEnd type="none" w="sm" len="sm"/>
              <a:tailEnd type="none" w="sm" len="sm"/>
            </a:ln>
          </p:spPr>
          <p:txBody>
            <a:bodyPr/>
            <a:lstStyle/>
            <a:p>
              <a:endParaRPr lang="tr-TR"/>
            </a:p>
          </p:txBody>
        </p:sp>
        <p:sp>
          <p:nvSpPr>
            <p:cNvPr id="47" name="Freeform 46"/>
            <p:cNvSpPr>
              <a:spLocks/>
            </p:cNvSpPr>
            <p:nvPr/>
          </p:nvSpPr>
          <p:spPr bwMode="auto">
            <a:xfrm>
              <a:off x="3575" y="2924"/>
              <a:ext cx="68" cy="78"/>
            </a:xfrm>
            <a:custGeom>
              <a:avLst/>
              <a:gdLst>
                <a:gd name="T0" fmla="*/ 0 w 68"/>
                <a:gd name="T1" fmla="*/ 0 h 78"/>
                <a:gd name="T2" fmla="*/ 9 w 68"/>
                <a:gd name="T3" fmla="*/ 24 h 78"/>
                <a:gd name="T4" fmla="*/ 18 w 68"/>
                <a:gd name="T5" fmla="*/ 44 h 78"/>
                <a:gd name="T6" fmla="*/ 31 w 68"/>
                <a:gd name="T7" fmla="*/ 59 h 78"/>
                <a:gd name="T8" fmla="*/ 51 w 68"/>
                <a:gd name="T9" fmla="*/ 73 h 78"/>
                <a:gd name="T10" fmla="*/ 67 w 68"/>
                <a:gd name="T11" fmla="*/ 77 h 78"/>
                <a:gd name="T12" fmla="*/ 0 60000 65536"/>
                <a:gd name="T13" fmla="*/ 0 60000 65536"/>
                <a:gd name="T14" fmla="*/ 0 60000 65536"/>
                <a:gd name="T15" fmla="*/ 0 60000 65536"/>
                <a:gd name="T16" fmla="*/ 0 60000 65536"/>
                <a:gd name="T17" fmla="*/ 0 60000 65536"/>
                <a:gd name="T18" fmla="*/ 0 w 68"/>
                <a:gd name="T19" fmla="*/ 0 h 78"/>
                <a:gd name="T20" fmla="*/ 68 w 6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8" h="78">
                  <a:moveTo>
                    <a:pt x="0" y="0"/>
                  </a:moveTo>
                  <a:lnTo>
                    <a:pt x="9" y="24"/>
                  </a:lnTo>
                  <a:lnTo>
                    <a:pt x="18" y="44"/>
                  </a:lnTo>
                  <a:lnTo>
                    <a:pt x="31" y="59"/>
                  </a:lnTo>
                  <a:lnTo>
                    <a:pt x="51" y="73"/>
                  </a:lnTo>
                  <a:lnTo>
                    <a:pt x="67" y="77"/>
                  </a:lnTo>
                </a:path>
              </a:pathLst>
            </a:custGeom>
            <a:noFill/>
            <a:ln w="12700" cap="rnd">
              <a:solidFill>
                <a:srgbClr val="000000"/>
              </a:solidFill>
              <a:round/>
              <a:headEnd type="none" w="sm" len="sm"/>
              <a:tailEnd type="none" w="sm" len="sm"/>
            </a:ln>
          </p:spPr>
          <p:txBody>
            <a:bodyPr/>
            <a:lstStyle/>
            <a:p>
              <a:endParaRPr lang="tr-TR"/>
            </a:p>
          </p:txBody>
        </p:sp>
        <p:sp>
          <p:nvSpPr>
            <p:cNvPr id="48" name="Freeform 47"/>
            <p:cNvSpPr>
              <a:spLocks/>
            </p:cNvSpPr>
            <p:nvPr/>
          </p:nvSpPr>
          <p:spPr bwMode="auto">
            <a:xfrm>
              <a:off x="3509" y="2910"/>
              <a:ext cx="47" cy="94"/>
            </a:xfrm>
            <a:custGeom>
              <a:avLst/>
              <a:gdLst>
                <a:gd name="T0" fmla="*/ 0 w 47"/>
                <a:gd name="T1" fmla="*/ 0 h 94"/>
                <a:gd name="T2" fmla="*/ 11 w 47"/>
                <a:gd name="T3" fmla="*/ 8 h 94"/>
                <a:gd name="T4" fmla="*/ 19 w 47"/>
                <a:gd name="T5" fmla="*/ 19 h 94"/>
                <a:gd name="T6" fmla="*/ 30 w 47"/>
                <a:gd name="T7" fmla="*/ 43 h 94"/>
                <a:gd name="T8" fmla="*/ 38 w 47"/>
                <a:gd name="T9" fmla="*/ 69 h 94"/>
                <a:gd name="T10" fmla="*/ 46 w 47"/>
                <a:gd name="T11" fmla="*/ 93 h 94"/>
                <a:gd name="T12" fmla="*/ 0 60000 65536"/>
                <a:gd name="T13" fmla="*/ 0 60000 65536"/>
                <a:gd name="T14" fmla="*/ 0 60000 65536"/>
                <a:gd name="T15" fmla="*/ 0 60000 65536"/>
                <a:gd name="T16" fmla="*/ 0 60000 65536"/>
                <a:gd name="T17" fmla="*/ 0 60000 65536"/>
                <a:gd name="T18" fmla="*/ 0 w 47"/>
                <a:gd name="T19" fmla="*/ 0 h 94"/>
                <a:gd name="T20" fmla="*/ 47 w 4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7" h="94">
                  <a:moveTo>
                    <a:pt x="0" y="0"/>
                  </a:moveTo>
                  <a:lnTo>
                    <a:pt x="11" y="8"/>
                  </a:lnTo>
                  <a:lnTo>
                    <a:pt x="19" y="19"/>
                  </a:lnTo>
                  <a:lnTo>
                    <a:pt x="30" y="43"/>
                  </a:lnTo>
                  <a:lnTo>
                    <a:pt x="38" y="69"/>
                  </a:lnTo>
                  <a:lnTo>
                    <a:pt x="46" y="93"/>
                  </a:lnTo>
                </a:path>
              </a:pathLst>
            </a:custGeom>
            <a:noFill/>
            <a:ln w="12700" cap="rnd">
              <a:solidFill>
                <a:srgbClr val="000000"/>
              </a:solidFill>
              <a:round/>
              <a:headEnd type="none" w="sm" len="sm"/>
              <a:tailEnd type="none" w="sm" len="sm"/>
            </a:ln>
          </p:spPr>
          <p:txBody>
            <a:bodyPr/>
            <a:lstStyle/>
            <a:p>
              <a:endParaRPr lang="tr-TR"/>
            </a:p>
          </p:txBody>
        </p:sp>
        <p:sp>
          <p:nvSpPr>
            <p:cNvPr id="49" name="Freeform 48"/>
            <p:cNvSpPr>
              <a:spLocks/>
            </p:cNvSpPr>
            <p:nvPr/>
          </p:nvSpPr>
          <p:spPr bwMode="auto">
            <a:xfrm>
              <a:off x="3464" y="2896"/>
              <a:ext cx="45" cy="102"/>
            </a:xfrm>
            <a:custGeom>
              <a:avLst/>
              <a:gdLst>
                <a:gd name="T0" fmla="*/ 0 w 45"/>
                <a:gd name="T1" fmla="*/ 0 h 102"/>
                <a:gd name="T2" fmla="*/ 11 w 45"/>
                <a:gd name="T3" fmla="*/ 9 h 102"/>
                <a:gd name="T4" fmla="*/ 20 w 45"/>
                <a:gd name="T5" fmla="*/ 21 h 102"/>
                <a:gd name="T6" fmla="*/ 30 w 45"/>
                <a:gd name="T7" fmla="*/ 39 h 102"/>
                <a:gd name="T8" fmla="*/ 35 w 45"/>
                <a:gd name="T9" fmla="*/ 54 h 102"/>
                <a:gd name="T10" fmla="*/ 41 w 45"/>
                <a:gd name="T11" fmla="*/ 69 h 102"/>
                <a:gd name="T12" fmla="*/ 44 w 45"/>
                <a:gd name="T13" fmla="*/ 86 h 102"/>
                <a:gd name="T14" fmla="*/ 42 w 45"/>
                <a:gd name="T15" fmla="*/ 101 h 10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02"/>
                <a:gd name="T26" fmla="*/ 45 w 45"/>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02">
                  <a:moveTo>
                    <a:pt x="0" y="0"/>
                  </a:moveTo>
                  <a:lnTo>
                    <a:pt x="11" y="9"/>
                  </a:lnTo>
                  <a:lnTo>
                    <a:pt x="20" y="21"/>
                  </a:lnTo>
                  <a:lnTo>
                    <a:pt x="30" y="39"/>
                  </a:lnTo>
                  <a:lnTo>
                    <a:pt x="35" y="54"/>
                  </a:lnTo>
                  <a:lnTo>
                    <a:pt x="41" y="69"/>
                  </a:lnTo>
                  <a:lnTo>
                    <a:pt x="44" y="86"/>
                  </a:lnTo>
                  <a:lnTo>
                    <a:pt x="42" y="101"/>
                  </a:lnTo>
                </a:path>
              </a:pathLst>
            </a:custGeom>
            <a:noFill/>
            <a:ln w="12700" cap="rnd">
              <a:solidFill>
                <a:srgbClr val="000000"/>
              </a:solidFill>
              <a:round/>
              <a:headEnd type="none" w="sm" len="sm"/>
              <a:tailEnd type="none" w="sm" len="sm"/>
            </a:ln>
          </p:spPr>
          <p:txBody>
            <a:bodyPr/>
            <a:lstStyle/>
            <a:p>
              <a:endParaRPr lang="tr-TR"/>
            </a:p>
          </p:txBody>
        </p:sp>
        <p:sp>
          <p:nvSpPr>
            <p:cNvPr id="50" name="Freeform 49"/>
            <p:cNvSpPr>
              <a:spLocks/>
            </p:cNvSpPr>
            <p:nvPr/>
          </p:nvSpPr>
          <p:spPr bwMode="auto">
            <a:xfrm>
              <a:off x="3420" y="2850"/>
              <a:ext cx="27" cy="32"/>
            </a:xfrm>
            <a:custGeom>
              <a:avLst/>
              <a:gdLst>
                <a:gd name="T0" fmla="*/ 26 w 27"/>
                <a:gd name="T1" fmla="*/ 15 h 32"/>
                <a:gd name="T2" fmla="*/ 26 w 27"/>
                <a:gd name="T3" fmla="*/ 13 h 32"/>
                <a:gd name="T4" fmla="*/ 26 w 27"/>
                <a:gd name="T5" fmla="*/ 10 h 32"/>
                <a:gd name="T6" fmla="*/ 25 w 27"/>
                <a:gd name="T7" fmla="*/ 8 h 32"/>
                <a:gd name="T8" fmla="*/ 24 w 27"/>
                <a:gd name="T9" fmla="*/ 6 h 32"/>
                <a:gd name="T10" fmla="*/ 22 w 27"/>
                <a:gd name="T11" fmla="*/ 4 h 32"/>
                <a:gd name="T12" fmla="*/ 20 w 27"/>
                <a:gd name="T13" fmla="*/ 3 h 32"/>
                <a:gd name="T14" fmla="*/ 18 w 27"/>
                <a:gd name="T15" fmla="*/ 2 h 32"/>
                <a:gd name="T16" fmla="*/ 15 w 27"/>
                <a:gd name="T17" fmla="*/ 0 h 32"/>
                <a:gd name="T18" fmla="*/ 14 w 27"/>
                <a:gd name="T19" fmla="*/ 0 h 32"/>
                <a:gd name="T20" fmla="*/ 11 w 27"/>
                <a:gd name="T21" fmla="*/ 0 h 32"/>
                <a:gd name="T22" fmla="*/ 8 w 27"/>
                <a:gd name="T23" fmla="*/ 2 h 32"/>
                <a:gd name="T24" fmla="*/ 6 w 27"/>
                <a:gd name="T25" fmla="*/ 3 h 32"/>
                <a:gd name="T26" fmla="*/ 5 w 27"/>
                <a:gd name="T27" fmla="*/ 4 h 32"/>
                <a:gd name="T28" fmla="*/ 2 w 27"/>
                <a:gd name="T29" fmla="*/ 6 h 32"/>
                <a:gd name="T30" fmla="*/ 2 w 27"/>
                <a:gd name="T31" fmla="*/ 8 h 32"/>
                <a:gd name="T32" fmla="*/ 0 w 27"/>
                <a:gd name="T33" fmla="*/ 10 h 32"/>
                <a:gd name="T34" fmla="*/ 0 w 27"/>
                <a:gd name="T35" fmla="*/ 13 h 32"/>
                <a:gd name="T36" fmla="*/ 0 w 27"/>
                <a:gd name="T37" fmla="*/ 15 h 32"/>
                <a:gd name="T38" fmla="*/ 0 w 27"/>
                <a:gd name="T39" fmla="*/ 18 h 32"/>
                <a:gd name="T40" fmla="*/ 0 w 27"/>
                <a:gd name="T41" fmla="*/ 21 h 32"/>
                <a:gd name="T42" fmla="*/ 2 w 27"/>
                <a:gd name="T43" fmla="*/ 23 h 32"/>
                <a:gd name="T44" fmla="*/ 2 w 27"/>
                <a:gd name="T45" fmla="*/ 26 h 32"/>
                <a:gd name="T46" fmla="*/ 5 w 27"/>
                <a:gd name="T47" fmla="*/ 27 h 32"/>
                <a:gd name="T48" fmla="*/ 6 w 27"/>
                <a:gd name="T49" fmla="*/ 29 h 32"/>
                <a:gd name="T50" fmla="*/ 8 w 27"/>
                <a:gd name="T51" fmla="*/ 30 h 32"/>
                <a:gd name="T52" fmla="*/ 11 w 27"/>
                <a:gd name="T53" fmla="*/ 31 h 32"/>
                <a:gd name="T54" fmla="*/ 14 w 27"/>
                <a:gd name="T55" fmla="*/ 31 h 32"/>
                <a:gd name="T56" fmla="*/ 15 w 27"/>
                <a:gd name="T57" fmla="*/ 31 h 32"/>
                <a:gd name="T58" fmla="*/ 18 w 27"/>
                <a:gd name="T59" fmla="*/ 30 h 32"/>
                <a:gd name="T60" fmla="*/ 20 w 27"/>
                <a:gd name="T61" fmla="*/ 29 h 32"/>
                <a:gd name="T62" fmla="*/ 22 w 27"/>
                <a:gd name="T63" fmla="*/ 27 h 32"/>
                <a:gd name="T64" fmla="*/ 24 w 27"/>
                <a:gd name="T65" fmla="*/ 26 h 32"/>
                <a:gd name="T66" fmla="*/ 25 w 27"/>
                <a:gd name="T67" fmla="*/ 23 h 32"/>
                <a:gd name="T68" fmla="*/ 26 w 27"/>
                <a:gd name="T69" fmla="*/ 21 h 32"/>
                <a:gd name="T70" fmla="*/ 26 w 27"/>
                <a:gd name="T71" fmla="*/ 18 h 32"/>
                <a:gd name="T72" fmla="*/ 26 w 27"/>
                <a:gd name="T73" fmla="*/ 15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32"/>
                <a:gd name="T113" fmla="*/ 27 w 27"/>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32">
                  <a:moveTo>
                    <a:pt x="26" y="15"/>
                  </a:moveTo>
                  <a:lnTo>
                    <a:pt x="26" y="13"/>
                  </a:lnTo>
                  <a:lnTo>
                    <a:pt x="26" y="10"/>
                  </a:lnTo>
                  <a:lnTo>
                    <a:pt x="25" y="8"/>
                  </a:lnTo>
                  <a:lnTo>
                    <a:pt x="24" y="6"/>
                  </a:lnTo>
                  <a:lnTo>
                    <a:pt x="22" y="4"/>
                  </a:lnTo>
                  <a:lnTo>
                    <a:pt x="20" y="3"/>
                  </a:lnTo>
                  <a:lnTo>
                    <a:pt x="18" y="2"/>
                  </a:lnTo>
                  <a:lnTo>
                    <a:pt x="15" y="0"/>
                  </a:lnTo>
                  <a:lnTo>
                    <a:pt x="14" y="0"/>
                  </a:lnTo>
                  <a:lnTo>
                    <a:pt x="11" y="0"/>
                  </a:lnTo>
                  <a:lnTo>
                    <a:pt x="8" y="2"/>
                  </a:lnTo>
                  <a:lnTo>
                    <a:pt x="6" y="3"/>
                  </a:lnTo>
                  <a:lnTo>
                    <a:pt x="5" y="4"/>
                  </a:lnTo>
                  <a:lnTo>
                    <a:pt x="2" y="6"/>
                  </a:lnTo>
                  <a:lnTo>
                    <a:pt x="2" y="8"/>
                  </a:lnTo>
                  <a:lnTo>
                    <a:pt x="0" y="10"/>
                  </a:lnTo>
                  <a:lnTo>
                    <a:pt x="0" y="13"/>
                  </a:lnTo>
                  <a:lnTo>
                    <a:pt x="0" y="15"/>
                  </a:lnTo>
                  <a:lnTo>
                    <a:pt x="0" y="18"/>
                  </a:lnTo>
                  <a:lnTo>
                    <a:pt x="0" y="21"/>
                  </a:lnTo>
                  <a:lnTo>
                    <a:pt x="2" y="23"/>
                  </a:lnTo>
                  <a:lnTo>
                    <a:pt x="2" y="26"/>
                  </a:lnTo>
                  <a:lnTo>
                    <a:pt x="5" y="27"/>
                  </a:lnTo>
                  <a:lnTo>
                    <a:pt x="6" y="29"/>
                  </a:lnTo>
                  <a:lnTo>
                    <a:pt x="8" y="30"/>
                  </a:lnTo>
                  <a:lnTo>
                    <a:pt x="11" y="31"/>
                  </a:lnTo>
                  <a:lnTo>
                    <a:pt x="14" y="31"/>
                  </a:lnTo>
                  <a:lnTo>
                    <a:pt x="15" y="31"/>
                  </a:lnTo>
                  <a:lnTo>
                    <a:pt x="18" y="30"/>
                  </a:lnTo>
                  <a:lnTo>
                    <a:pt x="20" y="29"/>
                  </a:lnTo>
                  <a:lnTo>
                    <a:pt x="22" y="27"/>
                  </a:lnTo>
                  <a:lnTo>
                    <a:pt x="24" y="26"/>
                  </a:lnTo>
                  <a:lnTo>
                    <a:pt x="25" y="23"/>
                  </a:lnTo>
                  <a:lnTo>
                    <a:pt x="26" y="21"/>
                  </a:lnTo>
                  <a:lnTo>
                    <a:pt x="26" y="18"/>
                  </a:lnTo>
                  <a:lnTo>
                    <a:pt x="26" y="15"/>
                  </a:lnTo>
                </a:path>
              </a:pathLst>
            </a:custGeom>
            <a:solidFill>
              <a:srgbClr val="000000"/>
            </a:solidFill>
            <a:ln w="12700" cap="rnd">
              <a:solidFill>
                <a:srgbClr val="000000"/>
              </a:solidFill>
              <a:round/>
              <a:headEnd/>
              <a:tailEnd/>
            </a:ln>
          </p:spPr>
          <p:txBody>
            <a:bodyPr/>
            <a:lstStyle/>
            <a:p>
              <a:endParaRPr lang="tr-TR"/>
            </a:p>
          </p:txBody>
        </p:sp>
        <p:sp>
          <p:nvSpPr>
            <p:cNvPr id="51" name="Freeform 50"/>
            <p:cNvSpPr>
              <a:spLocks/>
            </p:cNvSpPr>
            <p:nvPr/>
          </p:nvSpPr>
          <p:spPr bwMode="auto">
            <a:xfrm>
              <a:off x="3007" y="2890"/>
              <a:ext cx="95" cy="134"/>
            </a:xfrm>
            <a:custGeom>
              <a:avLst/>
              <a:gdLst>
                <a:gd name="T0" fmla="*/ 0 w 95"/>
                <a:gd name="T1" fmla="*/ 0 h 134"/>
                <a:gd name="T2" fmla="*/ 4 w 95"/>
                <a:gd name="T3" fmla="*/ 13 h 134"/>
                <a:gd name="T4" fmla="*/ 7 w 95"/>
                <a:gd name="T5" fmla="*/ 26 h 134"/>
                <a:gd name="T6" fmla="*/ 9 w 95"/>
                <a:gd name="T7" fmla="*/ 39 h 134"/>
                <a:gd name="T8" fmla="*/ 10 w 95"/>
                <a:gd name="T9" fmla="*/ 51 h 134"/>
                <a:gd name="T10" fmla="*/ 94 w 95"/>
                <a:gd name="T11" fmla="*/ 133 h 134"/>
                <a:gd name="T12" fmla="*/ 0 60000 65536"/>
                <a:gd name="T13" fmla="*/ 0 60000 65536"/>
                <a:gd name="T14" fmla="*/ 0 60000 65536"/>
                <a:gd name="T15" fmla="*/ 0 60000 65536"/>
                <a:gd name="T16" fmla="*/ 0 60000 65536"/>
                <a:gd name="T17" fmla="*/ 0 60000 65536"/>
                <a:gd name="T18" fmla="*/ 0 w 95"/>
                <a:gd name="T19" fmla="*/ 0 h 134"/>
                <a:gd name="T20" fmla="*/ 95 w 9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95" h="134">
                  <a:moveTo>
                    <a:pt x="0" y="0"/>
                  </a:moveTo>
                  <a:lnTo>
                    <a:pt x="4" y="13"/>
                  </a:lnTo>
                  <a:lnTo>
                    <a:pt x="7" y="26"/>
                  </a:lnTo>
                  <a:lnTo>
                    <a:pt x="9" y="39"/>
                  </a:lnTo>
                  <a:lnTo>
                    <a:pt x="10" y="51"/>
                  </a:lnTo>
                  <a:lnTo>
                    <a:pt x="94" y="133"/>
                  </a:lnTo>
                </a:path>
              </a:pathLst>
            </a:custGeom>
            <a:noFill/>
            <a:ln w="12700" cap="rnd">
              <a:solidFill>
                <a:srgbClr val="000000"/>
              </a:solidFill>
              <a:round/>
              <a:headEnd type="none" w="sm" len="sm"/>
              <a:tailEnd type="none" w="sm" len="sm"/>
            </a:ln>
          </p:spPr>
          <p:txBody>
            <a:bodyPr/>
            <a:lstStyle/>
            <a:p>
              <a:endParaRPr lang="tr-TR"/>
            </a:p>
          </p:txBody>
        </p:sp>
        <p:sp>
          <p:nvSpPr>
            <p:cNvPr id="52" name="Freeform 51"/>
            <p:cNvSpPr>
              <a:spLocks/>
            </p:cNvSpPr>
            <p:nvPr/>
          </p:nvSpPr>
          <p:spPr bwMode="auto">
            <a:xfrm>
              <a:off x="3353" y="2050"/>
              <a:ext cx="44" cy="17"/>
            </a:xfrm>
            <a:custGeom>
              <a:avLst/>
              <a:gdLst>
                <a:gd name="T0" fmla="*/ 0 w 44"/>
                <a:gd name="T1" fmla="*/ 8 h 17"/>
                <a:gd name="T2" fmla="*/ 4 w 44"/>
                <a:gd name="T3" fmla="*/ 8 h 17"/>
                <a:gd name="T4" fmla="*/ 7 w 44"/>
                <a:gd name="T5" fmla="*/ 16 h 17"/>
                <a:gd name="T6" fmla="*/ 10 w 44"/>
                <a:gd name="T7" fmla="*/ 16 h 17"/>
                <a:gd name="T8" fmla="*/ 13 w 44"/>
                <a:gd name="T9" fmla="*/ 16 h 17"/>
                <a:gd name="T10" fmla="*/ 16 w 44"/>
                <a:gd name="T11" fmla="*/ 16 h 17"/>
                <a:gd name="T12" fmla="*/ 20 w 44"/>
                <a:gd name="T13" fmla="*/ 16 h 17"/>
                <a:gd name="T14" fmla="*/ 23 w 44"/>
                <a:gd name="T15" fmla="*/ 8 h 17"/>
                <a:gd name="T16" fmla="*/ 27 w 44"/>
                <a:gd name="T17" fmla="*/ 8 h 17"/>
                <a:gd name="T18" fmla="*/ 29 w 44"/>
                <a:gd name="T19" fmla="*/ 8 h 17"/>
                <a:gd name="T20" fmla="*/ 33 w 44"/>
                <a:gd name="T21" fmla="*/ 8 h 17"/>
                <a:gd name="T22" fmla="*/ 36 w 44"/>
                <a:gd name="T23" fmla="*/ 8 h 17"/>
                <a:gd name="T24" fmla="*/ 40 w 44"/>
                <a:gd name="T25" fmla="*/ 0 h 17"/>
                <a:gd name="T26" fmla="*/ 43 w 44"/>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7"/>
                <a:gd name="T44" fmla="*/ 44 w 4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7">
                  <a:moveTo>
                    <a:pt x="0" y="8"/>
                  </a:moveTo>
                  <a:lnTo>
                    <a:pt x="4" y="8"/>
                  </a:lnTo>
                  <a:lnTo>
                    <a:pt x="7" y="16"/>
                  </a:lnTo>
                  <a:lnTo>
                    <a:pt x="10" y="16"/>
                  </a:lnTo>
                  <a:lnTo>
                    <a:pt x="13" y="16"/>
                  </a:lnTo>
                  <a:lnTo>
                    <a:pt x="16" y="16"/>
                  </a:lnTo>
                  <a:lnTo>
                    <a:pt x="20" y="16"/>
                  </a:lnTo>
                  <a:lnTo>
                    <a:pt x="23" y="8"/>
                  </a:lnTo>
                  <a:lnTo>
                    <a:pt x="27" y="8"/>
                  </a:lnTo>
                  <a:lnTo>
                    <a:pt x="29" y="8"/>
                  </a:lnTo>
                  <a:lnTo>
                    <a:pt x="33" y="8"/>
                  </a:lnTo>
                  <a:lnTo>
                    <a:pt x="36" y="8"/>
                  </a:lnTo>
                  <a:lnTo>
                    <a:pt x="40" y="0"/>
                  </a:lnTo>
                  <a:lnTo>
                    <a:pt x="43" y="0"/>
                  </a:lnTo>
                </a:path>
              </a:pathLst>
            </a:custGeom>
            <a:noFill/>
            <a:ln w="12700" cap="rnd">
              <a:solidFill>
                <a:srgbClr val="000000"/>
              </a:solidFill>
              <a:round/>
              <a:headEnd type="none" w="sm" len="sm"/>
              <a:tailEnd type="none" w="sm" len="sm"/>
            </a:ln>
          </p:spPr>
          <p:txBody>
            <a:bodyPr/>
            <a:lstStyle/>
            <a:p>
              <a:endParaRPr lang="tr-TR"/>
            </a:p>
          </p:txBody>
        </p:sp>
        <p:sp>
          <p:nvSpPr>
            <p:cNvPr id="53" name="Freeform 52"/>
            <p:cNvSpPr>
              <a:spLocks/>
            </p:cNvSpPr>
            <p:nvPr/>
          </p:nvSpPr>
          <p:spPr bwMode="auto">
            <a:xfrm>
              <a:off x="3685" y="2697"/>
              <a:ext cx="32" cy="123"/>
            </a:xfrm>
            <a:custGeom>
              <a:avLst/>
              <a:gdLst>
                <a:gd name="T0" fmla="*/ 31 w 32"/>
                <a:gd name="T1" fmla="*/ 122 h 123"/>
                <a:gd name="T2" fmla="*/ 28 w 32"/>
                <a:gd name="T3" fmla="*/ 120 h 123"/>
                <a:gd name="T4" fmla="*/ 21 w 32"/>
                <a:gd name="T5" fmla="*/ 112 h 123"/>
                <a:gd name="T6" fmla="*/ 17 w 32"/>
                <a:gd name="T7" fmla="*/ 107 h 123"/>
                <a:gd name="T8" fmla="*/ 14 w 32"/>
                <a:gd name="T9" fmla="*/ 99 h 123"/>
                <a:gd name="T10" fmla="*/ 12 w 32"/>
                <a:gd name="T11" fmla="*/ 92 h 123"/>
                <a:gd name="T12" fmla="*/ 10 w 32"/>
                <a:gd name="T13" fmla="*/ 83 h 123"/>
                <a:gd name="T14" fmla="*/ 9 w 32"/>
                <a:gd name="T15" fmla="*/ 75 h 123"/>
                <a:gd name="T16" fmla="*/ 8 w 32"/>
                <a:gd name="T17" fmla="*/ 66 h 123"/>
                <a:gd name="T18" fmla="*/ 8 w 32"/>
                <a:gd name="T19" fmla="*/ 57 h 123"/>
                <a:gd name="T20" fmla="*/ 8 w 32"/>
                <a:gd name="T21" fmla="*/ 48 h 123"/>
                <a:gd name="T22" fmla="*/ 9 w 32"/>
                <a:gd name="T23" fmla="*/ 39 h 123"/>
                <a:gd name="T24" fmla="*/ 9 w 32"/>
                <a:gd name="T25" fmla="*/ 30 h 123"/>
                <a:gd name="T26" fmla="*/ 10 w 32"/>
                <a:gd name="T27" fmla="*/ 22 h 123"/>
                <a:gd name="T28" fmla="*/ 10 w 32"/>
                <a:gd name="T29" fmla="*/ 14 h 123"/>
                <a:gd name="T30" fmla="*/ 10 w 32"/>
                <a:gd name="T31" fmla="*/ 6 h 123"/>
                <a:gd name="T32" fmla="*/ 10 w 32"/>
                <a:gd name="T33" fmla="*/ 0 h 123"/>
                <a:gd name="T34" fmla="*/ 10 w 32"/>
                <a:gd name="T35" fmla="*/ 4 h 123"/>
                <a:gd name="T36" fmla="*/ 8 w 32"/>
                <a:gd name="T37" fmla="*/ 9 h 123"/>
                <a:gd name="T38" fmla="*/ 7 w 32"/>
                <a:gd name="T39" fmla="*/ 14 h 123"/>
                <a:gd name="T40" fmla="*/ 6 w 32"/>
                <a:gd name="T41" fmla="*/ 17 h 123"/>
                <a:gd name="T42" fmla="*/ 4 w 32"/>
                <a:gd name="T43" fmla="*/ 25 h 123"/>
                <a:gd name="T44" fmla="*/ 4 w 32"/>
                <a:gd name="T45" fmla="*/ 33 h 123"/>
                <a:gd name="T46" fmla="*/ 2 w 32"/>
                <a:gd name="T47" fmla="*/ 39 h 123"/>
                <a:gd name="T48" fmla="*/ 2 w 32"/>
                <a:gd name="T49" fmla="*/ 46 h 123"/>
                <a:gd name="T50" fmla="*/ 1 w 32"/>
                <a:gd name="T51" fmla="*/ 53 h 123"/>
                <a:gd name="T52" fmla="*/ 0 w 32"/>
                <a:gd name="T53" fmla="*/ 60 h 123"/>
                <a:gd name="T54" fmla="*/ 0 w 32"/>
                <a:gd name="T55" fmla="*/ 66 h 123"/>
                <a:gd name="T56" fmla="*/ 0 w 32"/>
                <a:gd name="T57" fmla="*/ 73 h 123"/>
                <a:gd name="T58" fmla="*/ 1 w 32"/>
                <a:gd name="T59" fmla="*/ 79 h 123"/>
                <a:gd name="T60" fmla="*/ 2 w 32"/>
                <a:gd name="T61" fmla="*/ 85 h 123"/>
                <a:gd name="T62" fmla="*/ 4 w 32"/>
                <a:gd name="T63" fmla="*/ 92 h 123"/>
                <a:gd name="T64" fmla="*/ 6 w 32"/>
                <a:gd name="T65" fmla="*/ 98 h 123"/>
                <a:gd name="T66" fmla="*/ 9 w 32"/>
                <a:gd name="T67" fmla="*/ 105 h 123"/>
                <a:gd name="T68" fmla="*/ 12 w 32"/>
                <a:gd name="T69" fmla="*/ 112 h 123"/>
                <a:gd name="T70" fmla="*/ 16 w 32"/>
                <a:gd name="T71" fmla="*/ 120 h 123"/>
                <a:gd name="T72" fmla="*/ 20 w 32"/>
                <a:gd name="T73" fmla="*/ 121 h 123"/>
                <a:gd name="T74" fmla="*/ 24 w 32"/>
                <a:gd name="T75" fmla="*/ 122 h 123"/>
                <a:gd name="T76" fmla="*/ 28 w 32"/>
                <a:gd name="T77" fmla="*/ 122 h 123"/>
                <a:gd name="T78" fmla="*/ 31 w 32"/>
                <a:gd name="T79" fmla="*/ 122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23"/>
                <a:gd name="T122" fmla="*/ 32 w 32"/>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23">
                  <a:moveTo>
                    <a:pt x="31" y="122"/>
                  </a:moveTo>
                  <a:lnTo>
                    <a:pt x="28" y="120"/>
                  </a:lnTo>
                  <a:lnTo>
                    <a:pt x="21" y="112"/>
                  </a:lnTo>
                  <a:lnTo>
                    <a:pt x="17" y="107"/>
                  </a:lnTo>
                  <a:lnTo>
                    <a:pt x="14" y="99"/>
                  </a:lnTo>
                  <a:lnTo>
                    <a:pt x="12" y="92"/>
                  </a:lnTo>
                  <a:lnTo>
                    <a:pt x="10" y="83"/>
                  </a:lnTo>
                  <a:lnTo>
                    <a:pt x="9" y="75"/>
                  </a:lnTo>
                  <a:lnTo>
                    <a:pt x="8" y="66"/>
                  </a:lnTo>
                  <a:lnTo>
                    <a:pt x="8" y="57"/>
                  </a:lnTo>
                  <a:lnTo>
                    <a:pt x="8" y="48"/>
                  </a:lnTo>
                  <a:lnTo>
                    <a:pt x="9" y="39"/>
                  </a:lnTo>
                  <a:lnTo>
                    <a:pt x="9" y="30"/>
                  </a:lnTo>
                  <a:lnTo>
                    <a:pt x="10" y="22"/>
                  </a:lnTo>
                  <a:lnTo>
                    <a:pt x="10" y="14"/>
                  </a:lnTo>
                  <a:lnTo>
                    <a:pt x="10" y="6"/>
                  </a:lnTo>
                  <a:lnTo>
                    <a:pt x="10" y="0"/>
                  </a:lnTo>
                  <a:lnTo>
                    <a:pt x="10" y="4"/>
                  </a:lnTo>
                  <a:lnTo>
                    <a:pt x="8" y="9"/>
                  </a:lnTo>
                  <a:lnTo>
                    <a:pt x="7" y="14"/>
                  </a:lnTo>
                  <a:lnTo>
                    <a:pt x="6" y="17"/>
                  </a:lnTo>
                  <a:lnTo>
                    <a:pt x="4" y="25"/>
                  </a:lnTo>
                  <a:lnTo>
                    <a:pt x="4" y="33"/>
                  </a:lnTo>
                  <a:lnTo>
                    <a:pt x="2" y="39"/>
                  </a:lnTo>
                  <a:lnTo>
                    <a:pt x="2" y="46"/>
                  </a:lnTo>
                  <a:lnTo>
                    <a:pt x="1" y="53"/>
                  </a:lnTo>
                  <a:lnTo>
                    <a:pt x="0" y="60"/>
                  </a:lnTo>
                  <a:lnTo>
                    <a:pt x="0" y="66"/>
                  </a:lnTo>
                  <a:lnTo>
                    <a:pt x="0" y="73"/>
                  </a:lnTo>
                  <a:lnTo>
                    <a:pt x="1" y="79"/>
                  </a:lnTo>
                  <a:lnTo>
                    <a:pt x="2" y="85"/>
                  </a:lnTo>
                  <a:lnTo>
                    <a:pt x="4" y="92"/>
                  </a:lnTo>
                  <a:lnTo>
                    <a:pt x="6" y="98"/>
                  </a:lnTo>
                  <a:lnTo>
                    <a:pt x="9" y="105"/>
                  </a:lnTo>
                  <a:lnTo>
                    <a:pt x="12" y="112"/>
                  </a:lnTo>
                  <a:lnTo>
                    <a:pt x="16" y="120"/>
                  </a:lnTo>
                  <a:lnTo>
                    <a:pt x="20" y="121"/>
                  </a:lnTo>
                  <a:lnTo>
                    <a:pt x="24" y="122"/>
                  </a:lnTo>
                  <a:lnTo>
                    <a:pt x="28" y="122"/>
                  </a:lnTo>
                  <a:lnTo>
                    <a:pt x="31" y="122"/>
                  </a:lnTo>
                </a:path>
              </a:pathLst>
            </a:custGeom>
            <a:solidFill>
              <a:srgbClr val="ABABAB"/>
            </a:solidFill>
            <a:ln w="12700" cap="rnd">
              <a:solidFill>
                <a:srgbClr val="000000"/>
              </a:solidFill>
              <a:round/>
              <a:headEnd/>
              <a:tailEnd/>
            </a:ln>
          </p:spPr>
          <p:txBody>
            <a:bodyPr/>
            <a:lstStyle/>
            <a:p>
              <a:endParaRPr lang="tr-TR"/>
            </a:p>
          </p:txBody>
        </p:sp>
        <p:sp>
          <p:nvSpPr>
            <p:cNvPr id="54" name="Freeform 53"/>
            <p:cNvSpPr>
              <a:spLocks/>
            </p:cNvSpPr>
            <p:nvPr/>
          </p:nvSpPr>
          <p:spPr bwMode="auto">
            <a:xfrm>
              <a:off x="3608" y="2583"/>
              <a:ext cx="125" cy="37"/>
            </a:xfrm>
            <a:custGeom>
              <a:avLst/>
              <a:gdLst>
                <a:gd name="T0" fmla="*/ 123 w 125"/>
                <a:gd name="T1" fmla="*/ 23 h 37"/>
                <a:gd name="T2" fmla="*/ 114 w 125"/>
                <a:gd name="T3" fmla="*/ 14 h 37"/>
                <a:gd name="T4" fmla="*/ 103 w 125"/>
                <a:gd name="T5" fmla="*/ 9 h 37"/>
                <a:gd name="T6" fmla="*/ 93 w 125"/>
                <a:gd name="T7" fmla="*/ 7 h 37"/>
                <a:gd name="T8" fmla="*/ 86 w 125"/>
                <a:gd name="T9" fmla="*/ 4 h 37"/>
                <a:gd name="T10" fmla="*/ 76 w 125"/>
                <a:gd name="T11" fmla="*/ 2 h 37"/>
                <a:gd name="T12" fmla="*/ 66 w 125"/>
                <a:gd name="T13" fmla="*/ 1 h 37"/>
                <a:gd name="T14" fmla="*/ 50 w 125"/>
                <a:gd name="T15" fmla="*/ 0 h 37"/>
                <a:gd name="T16" fmla="*/ 24 w 125"/>
                <a:gd name="T17" fmla="*/ 0 h 37"/>
                <a:gd name="T18" fmla="*/ 0 w 125"/>
                <a:gd name="T19" fmla="*/ 0 h 37"/>
                <a:gd name="T20" fmla="*/ 6 w 125"/>
                <a:gd name="T21" fmla="*/ 11 h 37"/>
                <a:gd name="T22" fmla="*/ 22 w 125"/>
                <a:gd name="T23" fmla="*/ 11 h 37"/>
                <a:gd name="T24" fmla="*/ 37 w 125"/>
                <a:gd name="T25" fmla="*/ 11 h 37"/>
                <a:gd name="T26" fmla="*/ 53 w 125"/>
                <a:gd name="T27" fmla="*/ 11 h 37"/>
                <a:gd name="T28" fmla="*/ 69 w 125"/>
                <a:gd name="T29" fmla="*/ 12 h 37"/>
                <a:gd name="T30" fmla="*/ 85 w 125"/>
                <a:gd name="T31" fmla="*/ 15 h 37"/>
                <a:gd name="T32" fmla="*/ 99 w 125"/>
                <a:gd name="T33" fmla="*/ 19 h 37"/>
                <a:gd name="T34" fmla="*/ 113 w 125"/>
                <a:gd name="T35" fmla="*/ 26 h 37"/>
                <a:gd name="T36" fmla="*/ 124 w 125"/>
                <a:gd name="T37" fmla="*/ 36 h 37"/>
                <a:gd name="T38" fmla="*/ 123 w 125"/>
                <a:gd name="T39" fmla="*/ 23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37"/>
                <a:gd name="T62" fmla="*/ 125 w 125"/>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37">
                  <a:moveTo>
                    <a:pt x="123" y="23"/>
                  </a:moveTo>
                  <a:lnTo>
                    <a:pt x="114" y="14"/>
                  </a:lnTo>
                  <a:lnTo>
                    <a:pt x="103" y="9"/>
                  </a:lnTo>
                  <a:lnTo>
                    <a:pt x="93" y="7"/>
                  </a:lnTo>
                  <a:lnTo>
                    <a:pt x="86" y="4"/>
                  </a:lnTo>
                  <a:lnTo>
                    <a:pt x="76" y="2"/>
                  </a:lnTo>
                  <a:lnTo>
                    <a:pt x="66" y="1"/>
                  </a:lnTo>
                  <a:lnTo>
                    <a:pt x="50" y="0"/>
                  </a:lnTo>
                  <a:lnTo>
                    <a:pt x="24" y="0"/>
                  </a:lnTo>
                  <a:lnTo>
                    <a:pt x="0" y="0"/>
                  </a:lnTo>
                  <a:lnTo>
                    <a:pt x="6" y="11"/>
                  </a:lnTo>
                  <a:lnTo>
                    <a:pt x="22" y="11"/>
                  </a:lnTo>
                  <a:lnTo>
                    <a:pt x="37" y="11"/>
                  </a:lnTo>
                  <a:lnTo>
                    <a:pt x="53" y="11"/>
                  </a:lnTo>
                  <a:lnTo>
                    <a:pt x="69" y="12"/>
                  </a:lnTo>
                  <a:lnTo>
                    <a:pt x="85" y="15"/>
                  </a:lnTo>
                  <a:lnTo>
                    <a:pt x="99" y="19"/>
                  </a:lnTo>
                  <a:lnTo>
                    <a:pt x="113" y="26"/>
                  </a:lnTo>
                  <a:lnTo>
                    <a:pt x="124" y="36"/>
                  </a:lnTo>
                  <a:lnTo>
                    <a:pt x="123" y="23"/>
                  </a:lnTo>
                </a:path>
              </a:pathLst>
            </a:custGeom>
            <a:solidFill>
              <a:srgbClr val="ABABAB"/>
            </a:solidFill>
            <a:ln w="12700" cap="rnd">
              <a:solidFill>
                <a:srgbClr val="000000"/>
              </a:solidFill>
              <a:round/>
              <a:headEnd/>
              <a:tailEnd/>
            </a:ln>
          </p:spPr>
          <p:txBody>
            <a:bodyPr/>
            <a:lstStyle/>
            <a:p>
              <a:endParaRPr lang="tr-TR"/>
            </a:p>
          </p:txBody>
        </p:sp>
        <p:sp>
          <p:nvSpPr>
            <p:cNvPr id="55" name="Freeform 54"/>
            <p:cNvSpPr>
              <a:spLocks/>
            </p:cNvSpPr>
            <p:nvPr/>
          </p:nvSpPr>
          <p:spPr bwMode="auto">
            <a:xfrm>
              <a:off x="3460" y="2724"/>
              <a:ext cx="188" cy="173"/>
            </a:xfrm>
            <a:custGeom>
              <a:avLst/>
              <a:gdLst>
                <a:gd name="T0" fmla="*/ 0 w 188"/>
                <a:gd name="T1" fmla="*/ 169 h 173"/>
                <a:gd name="T2" fmla="*/ 10 w 188"/>
                <a:gd name="T3" fmla="*/ 153 h 173"/>
                <a:gd name="T4" fmla="*/ 17 w 188"/>
                <a:gd name="T5" fmla="*/ 141 h 173"/>
                <a:gd name="T6" fmla="*/ 23 w 188"/>
                <a:gd name="T7" fmla="*/ 131 h 173"/>
                <a:gd name="T8" fmla="*/ 32 w 188"/>
                <a:gd name="T9" fmla="*/ 118 h 173"/>
                <a:gd name="T10" fmla="*/ 39 w 188"/>
                <a:gd name="T11" fmla="*/ 111 h 173"/>
                <a:gd name="T12" fmla="*/ 51 w 188"/>
                <a:gd name="T13" fmla="*/ 98 h 173"/>
                <a:gd name="T14" fmla="*/ 62 w 188"/>
                <a:gd name="T15" fmla="*/ 88 h 173"/>
                <a:gd name="T16" fmla="*/ 70 w 188"/>
                <a:gd name="T17" fmla="*/ 78 h 173"/>
                <a:gd name="T18" fmla="*/ 82 w 188"/>
                <a:gd name="T19" fmla="*/ 69 h 173"/>
                <a:gd name="T20" fmla="*/ 95 w 188"/>
                <a:gd name="T21" fmla="*/ 57 h 173"/>
                <a:gd name="T22" fmla="*/ 109 w 188"/>
                <a:gd name="T23" fmla="*/ 48 h 173"/>
                <a:gd name="T24" fmla="*/ 120 w 188"/>
                <a:gd name="T25" fmla="*/ 40 h 173"/>
                <a:gd name="T26" fmla="*/ 132 w 188"/>
                <a:gd name="T27" fmla="*/ 31 h 173"/>
                <a:gd name="T28" fmla="*/ 144 w 188"/>
                <a:gd name="T29" fmla="*/ 24 h 173"/>
                <a:gd name="T30" fmla="*/ 157 w 188"/>
                <a:gd name="T31" fmla="*/ 17 h 173"/>
                <a:gd name="T32" fmla="*/ 167 w 188"/>
                <a:gd name="T33" fmla="*/ 11 h 173"/>
                <a:gd name="T34" fmla="*/ 176 w 188"/>
                <a:gd name="T35" fmla="*/ 5 h 173"/>
                <a:gd name="T36" fmla="*/ 187 w 188"/>
                <a:gd name="T37" fmla="*/ 0 h 173"/>
                <a:gd name="T38" fmla="*/ 187 w 188"/>
                <a:gd name="T39" fmla="*/ 15 h 173"/>
                <a:gd name="T40" fmla="*/ 177 w 188"/>
                <a:gd name="T41" fmla="*/ 21 h 173"/>
                <a:gd name="T42" fmla="*/ 166 w 188"/>
                <a:gd name="T43" fmla="*/ 27 h 173"/>
                <a:gd name="T44" fmla="*/ 156 w 188"/>
                <a:gd name="T45" fmla="*/ 32 h 173"/>
                <a:gd name="T46" fmla="*/ 142 w 188"/>
                <a:gd name="T47" fmla="*/ 41 h 173"/>
                <a:gd name="T48" fmla="*/ 127 w 188"/>
                <a:gd name="T49" fmla="*/ 52 h 173"/>
                <a:gd name="T50" fmla="*/ 112 w 188"/>
                <a:gd name="T51" fmla="*/ 62 h 173"/>
                <a:gd name="T52" fmla="*/ 99 w 188"/>
                <a:gd name="T53" fmla="*/ 72 h 173"/>
                <a:gd name="T54" fmla="*/ 84 w 188"/>
                <a:gd name="T55" fmla="*/ 85 h 173"/>
                <a:gd name="T56" fmla="*/ 70 w 188"/>
                <a:gd name="T57" fmla="*/ 98 h 173"/>
                <a:gd name="T58" fmla="*/ 60 w 188"/>
                <a:gd name="T59" fmla="*/ 108 h 173"/>
                <a:gd name="T60" fmla="*/ 46 w 188"/>
                <a:gd name="T61" fmla="*/ 121 h 173"/>
                <a:gd name="T62" fmla="*/ 35 w 188"/>
                <a:gd name="T63" fmla="*/ 135 h 173"/>
                <a:gd name="T64" fmla="*/ 26 w 188"/>
                <a:gd name="T65" fmla="*/ 149 h 173"/>
                <a:gd name="T66" fmla="*/ 17 w 188"/>
                <a:gd name="T67" fmla="*/ 161 h 173"/>
                <a:gd name="T68" fmla="*/ 8 w 188"/>
                <a:gd name="T69" fmla="*/ 172 h 173"/>
                <a:gd name="T70" fmla="*/ 0 w 188"/>
                <a:gd name="T71" fmla="*/ 169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73"/>
                <a:gd name="T110" fmla="*/ 188 w 188"/>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73">
                  <a:moveTo>
                    <a:pt x="0" y="169"/>
                  </a:moveTo>
                  <a:lnTo>
                    <a:pt x="10" y="153"/>
                  </a:lnTo>
                  <a:lnTo>
                    <a:pt x="17" y="141"/>
                  </a:lnTo>
                  <a:lnTo>
                    <a:pt x="23" y="131"/>
                  </a:lnTo>
                  <a:lnTo>
                    <a:pt x="32" y="118"/>
                  </a:lnTo>
                  <a:lnTo>
                    <a:pt x="39" y="111"/>
                  </a:lnTo>
                  <a:lnTo>
                    <a:pt x="51" y="98"/>
                  </a:lnTo>
                  <a:lnTo>
                    <a:pt x="62" y="88"/>
                  </a:lnTo>
                  <a:lnTo>
                    <a:pt x="70" y="78"/>
                  </a:lnTo>
                  <a:lnTo>
                    <a:pt x="82" y="69"/>
                  </a:lnTo>
                  <a:lnTo>
                    <a:pt x="95" y="57"/>
                  </a:lnTo>
                  <a:lnTo>
                    <a:pt x="109" y="48"/>
                  </a:lnTo>
                  <a:lnTo>
                    <a:pt x="120" y="40"/>
                  </a:lnTo>
                  <a:lnTo>
                    <a:pt x="132" y="31"/>
                  </a:lnTo>
                  <a:lnTo>
                    <a:pt x="144" y="24"/>
                  </a:lnTo>
                  <a:lnTo>
                    <a:pt x="157" y="17"/>
                  </a:lnTo>
                  <a:lnTo>
                    <a:pt x="167" y="11"/>
                  </a:lnTo>
                  <a:lnTo>
                    <a:pt x="176" y="5"/>
                  </a:lnTo>
                  <a:lnTo>
                    <a:pt x="187" y="0"/>
                  </a:lnTo>
                  <a:lnTo>
                    <a:pt x="187" y="15"/>
                  </a:lnTo>
                  <a:lnTo>
                    <a:pt x="177" y="21"/>
                  </a:lnTo>
                  <a:lnTo>
                    <a:pt x="166" y="27"/>
                  </a:lnTo>
                  <a:lnTo>
                    <a:pt x="156" y="32"/>
                  </a:lnTo>
                  <a:lnTo>
                    <a:pt x="142" y="41"/>
                  </a:lnTo>
                  <a:lnTo>
                    <a:pt x="127" y="52"/>
                  </a:lnTo>
                  <a:lnTo>
                    <a:pt x="112" y="62"/>
                  </a:lnTo>
                  <a:lnTo>
                    <a:pt x="99" y="72"/>
                  </a:lnTo>
                  <a:lnTo>
                    <a:pt x="84" y="85"/>
                  </a:lnTo>
                  <a:lnTo>
                    <a:pt x="70" y="98"/>
                  </a:lnTo>
                  <a:lnTo>
                    <a:pt x="60" y="108"/>
                  </a:lnTo>
                  <a:lnTo>
                    <a:pt x="46" y="121"/>
                  </a:lnTo>
                  <a:lnTo>
                    <a:pt x="35" y="135"/>
                  </a:lnTo>
                  <a:lnTo>
                    <a:pt x="26" y="149"/>
                  </a:lnTo>
                  <a:lnTo>
                    <a:pt x="17" y="161"/>
                  </a:lnTo>
                  <a:lnTo>
                    <a:pt x="8" y="172"/>
                  </a:lnTo>
                  <a:lnTo>
                    <a:pt x="0" y="169"/>
                  </a:lnTo>
                </a:path>
              </a:pathLst>
            </a:custGeom>
            <a:solidFill>
              <a:srgbClr val="ABABAB"/>
            </a:solidFill>
            <a:ln w="12700" cap="rnd">
              <a:solidFill>
                <a:srgbClr val="000000"/>
              </a:solidFill>
              <a:round/>
              <a:headEnd/>
              <a:tailEnd/>
            </a:ln>
          </p:spPr>
          <p:txBody>
            <a:bodyPr/>
            <a:lstStyle/>
            <a:p>
              <a:endParaRPr lang="tr-TR"/>
            </a:p>
          </p:txBody>
        </p:sp>
        <p:sp>
          <p:nvSpPr>
            <p:cNvPr id="56" name="Freeform 55"/>
            <p:cNvSpPr>
              <a:spLocks/>
            </p:cNvSpPr>
            <p:nvPr/>
          </p:nvSpPr>
          <p:spPr bwMode="auto">
            <a:xfrm>
              <a:off x="3049" y="2725"/>
              <a:ext cx="105" cy="270"/>
            </a:xfrm>
            <a:custGeom>
              <a:avLst/>
              <a:gdLst>
                <a:gd name="T0" fmla="*/ 104 w 105"/>
                <a:gd name="T1" fmla="*/ 269 h 270"/>
                <a:gd name="T2" fmla="*/ 80 w 105"/>
                <a:gd name="T3" fmla="*/ 254 h 270"/>
                <a:gd name="T4" fmla="*/ 62 w 105"/>
                <a:gd name="T5" fmla="*/ 231 h 270"/>
                <a:gd name="T6" fmla="*/ 50 w 105"/>
                <a:gd name="T7" fmla="*/ 203 h 270"/>
                <a:gd name="T8" fmla="*/ 42 w 105"/>
                <a:gd name="T9" fmla="*/ 170 h 270"/>
                <a:gd name="T10" fmla="*/ 35 w 105"/>
                <a:gd name="T11" fmla="*/ 138 h 270"/>
                <a:gd name="T12" fmla="*/ 29 w 105"/>
                <a:gd name="T13" fmla="*/ 105 h 270"/>
                <a:gd name="T14" fmla="*/ 23 w 105"/>
                <a:gd name="T15" fmla="*/ 76 h 270"/>
                <a:gd name="T16" fmla="*/ 14 w 105"/>
                <a:gd name="T17" fmla="*/ 49 h 270"/>
                <a:gd name="T18" fmla="*/ 10 w 105"/>
                <a:gd name="T19" fmla="*/ 40 h 270"/>
                <a:gd name="T20" fmla="*/ 3 w 105"/>
                <a:gd name="T21" fmla="*/ 24 h 270"/>
                <a:gd name="T22" fmla="*/ 0 w 105"/>
                <a:gd name="T23" fmla="*/ 10 h 270"/>
                <a:gd name="T24" fmla="*/ 6 w 105"/>
                <a:gd name="T25" fmla="*/ 0 h 270"/>
                <a:gd name="T26" fmla="*/ 10 w 105"/>
                <a:gd name="T27" fmla="*/ 0 h 270"/>
                <a:gd name="T28" fmla="*/ 24 w 105"/>
                <a:gd name="T29" fmla="*/ 17 h 270"/>
                <a:gd name="T30" fmla="*/ 33 w 105"/>
                <a:gd name="T31" fmla="*/ 39 h 270"/>
                <a:gd name="T32" fmla="*/ 42 w 105"/>
                <a:gd name="T33" fmla="*/ 66 h 270"/>
                <a:gd name="T34" fmla="*/ 48 w 105"/>
                <a:gd name="T35" fmla="*/ 95 h 270"/>
                <a:gd name="T36" fmla="*/ 53 w 105"/>
                <a:gd name="T37" fmla="*/ 126 h 270"/>
                <a:gd name="T38" fmla="*/ 58 w 105"/>
                <a:gd name="T39" fmla="*/ 157 h 270"/>
                <a:gd name="T40" fmla="*/ 64 w 105"/>
                <a:gd name="T41" fmla="*/ 187 h 270"/>
                <a:gd name="T42" fmla="*/ 72 w 105"/>
                <a:gd name="T43" fmla="*/ 217 h 270"/>
                <a:gd name="T44" fmla="*/ 85 w 105"/>
                <a:gd name="T45" fmla="*/ 245 h 270"/>
                <a:gd name="T46" fmla="*/ 104 w 105"/>
                <a:gd name="T47" fmla="*/ 269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270"/>
                <a:gd name="T74" fmla="*/ 105 w 105"/>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270">
                  <a:moveTo>
                    <a:pt x="104" y="269"/>
                  </a:moveTo>
                  <a:lnTo>
                    <a:pt x="80" y="254"/>
                  </a:lnTo>
                  <a:lnTo>
                    <a:pt x="62" y="231"/>
                  </a:lnTo>
                  <a:lnTo>
                    <a:pt x="50" y="203"/>
                  </a:lnTo>
                  <a:lnTo>
                    <a:pt x="42" y="170"/>
                  </a:lnTo>
                  <a:lnTo>
                    <a:pt x="35" y="138"/>
                  </a:lnTo>
                  <a:lnTo>
                    <a:pt x="29" y="105"/>
                  </a:lnTo>
                  <a:lnTo>
                    <a:pt x="23" y="76"/>
                  </a:lnTo>
                  <a:lnTo>
                    <a:pt x="14" y="49"/>
                  </a:lnTo>
                  <a:lnTo>
                    <a:pt x="10" y="40"/>
                  </a:lnTo>
                  <a:lnTo>
                    <a:pt x="3" y="24"/>
                  </a:lnTo>
                  <a:lnTo>
                    <a:pt x="0" y="10"/>
                  </a:lnTo>
                  <a:lnTo>
                    <a:pt x="6" y="0"/>
                  </a:lnTo>
                  <a:lnTo>
                    <a:pt x="10" y="0"/>
                  </a:lnTo>
                  <a:lnTo>
                    <a:pt x="24" y="17"/>
                  </a:lnTo>
                  <a:lnTo>
                    <a:pt x="33" y="39"/>
                  </a:lnTo>
                  <a:lnTo>
                    <a:pt x="42" y="66"/>
                  </a:lnTo>
                  <a:lnTo>
                    <a:pt x="48" y="95"/>
                  </a:lnTo>
                  <a:lnTo>
                    <a:pt x="53" y="126"/>
                  </a:lnTo>
                  <a:lnTo>
                    <a:pt x="58" y="157"/>
                  </a:lnTo>
                  <a:lnTo>
                    <a:pt x="64" y="187"/>
                  </a:lnTo>
                  <a:lnTo>
                    <a:pt x="72" y="217"/>
                  </a:lnTo>
                  <a:lnTo>
                    <a:pt x="85" y="245"/>
                  </a:lnTo>
                  <a:lnTo>
                    <a:pt x="104" y="269"/>
                  </a:lnTo>
                </a:path>
              </a:pathLst>
            </a:custGeom>
            <a:solidFill>
              <a:srgbClr val="FF3300"/>
            </a:solidFill>
            <a:ln w="12700" cap="rnd">
              <a:solidFill>
                <a:srgbClr val="000000"/>
              </a:solidFill>
              <a:round/>
              <a:headEnd/>
              <a:tailEnd/>
            </a:ln>
          </p:spPr>
          <p:txBody>
            <a:bodyPr/>
            <a:lstStyle/>
            <a:p>
              <a:endParaRPr lang="tr-TR"/>
            </a:p>
          </p:txBody>
        </p:sp>
        <p:sp>
          <p:nvSpPr>
            <p:cNvPr id="57" name="Freeform 56"/>
            <p:cNvSpPr>
              <a:spLocks/>
            </p:cNvSpPr>
            <p:nvPr/>
          </p:nvSpPr>
          <p:spPr bwMode="auto">
            <a:xfrm>
              <a:off x="3176" y="2786"/>
              <a:ext cx="230" cy="372"/>
            </a:xfrm>
            <a:custGeom>
              <a:avLst/>
              <a:gdLst>
                <a:gd name="T0" fmla="*/ 229 w 230"/>
                <a:gd name="T1" fmla="*/ 371 h 372"/>
                <a:gd name="T2" fmla="*/ 200 w 230"/>
                <a:gd name="T3" fmla="*/ 353 h 372"/>
                <a:gd name="T4" fmla="*/ 171 w 230"/>
                <a:gd name="T5" fmla="*/ 327 h 372"/>
                <a:gd name="T6" fmla="*/ 144 w 230"/>
                <a:gd name="T7" fmla="*/ 297 h 372"/>
                <a:gd name="T8" fmla="*/ 121 w 230"/>
                <a:gd name="T9" fmla="*/ 271 h 372"/>
                <a:gd name="T10" fmla="*/ 109 w 230"/>
                <a:gd name="T11" fmla="*/ 257 h 372"/>
                <a:gd name="T12" fmla="*/ 96 w 230"/>
                <a:gd name="T13" fmla="*/ 243 h 372"/>
                <a:gd name="T14" fmla="*/ 84 w 230"/>
                <a:gd name="T15" fmla="*/ 228 h 372"/>
                <a:gd name="T16" fmla="*/ 73 w 230"/>
                <a:gd name="T17" fmla="*/ 213 h 372"/>
                <a:gd name="T18" fmla="*/ 63 w 230"/>
                <a:gd name="T19" fmla="*/ 196 h 372"/>
                <a:gd name="T20" fmla="*/ 52 w 230"/>
                <a:gd name="T21" fmla="*/ 181 h 372"/>
                <a:gd name="T22" fmla="*/ 44 w 230"/>
                <a:gd name="T23" fmla="*/ 165 h 372"/>
                <a:gd name="T24" fmla="*/ 35 w 230"/>
                <a:gd name="T25" fmla="*/ 148 h 372"/>
                <a:gd name="T26" fmla="*/ 27 w 230"/>
                <a:gd name="T27" fmla="*/ 131 h 372"/>
                <a:gd name="T28" fmla="*/ 21 w 230"/>
                <a:gd name="T29" fmla="*/ 114 h 372"/>
                <a:gd name="T30" fmla="*/ 15 w 230"/>
                <a:gd name="T31" fmla="*/ 96 h 372"/>
                <a:gd name="T32" fmla="*/ 9 w 230"/>
                <a:gd name="T33" fmla="*/ 78 h 372"/>
                <a:gd name="T34" fmla="*/ 5 w 230"/>
                <a:gd name="T35" fmla="*/ 60 h 372"/>
                <a:gd name="T36" fmla="*/ 3 w 230"/>
                <a:gd name="T37" fmla="*/ 42 h 372"/>
                <a:gd name="T38" fmla="*/ 1 w 230"/>
                <a:gd name="T39" fmla="*/ 23 h 372"/>
                <a:gd name="T40" fmla="*/ 0 w 230"/>
                <a:gd name="T41" fmla="*/ 4 h 372"/>
                <a:gd name="T42" fmla="*/ 4 w 230"/>
                <a:gd name="T43" fmla="*/ 0 h 372"/>
                <a:gd name="T44" fmla="*/ 10 w 230"/>
                <a:gd name="T45" fmla="*/ 10 h 372"/>
                <a:gd name="T46" fmla="*/ 15 w 230"/>
                <a:gd name="T47" fmla="*/ 22 h 372"/>
                <a:gd name="T48" fmla="*/ 23 w 230"/>
                <a:gd name="T49" fmla="*/ 43 h 372"/>
                <a:gd name="T50" fmla="*/ 32 w 230"/>
                <a:gd name="T51" fmla="*/ 63 h 372"/>
                <a:gd name="T52" fmla="*/ 41 w 230"/>
                <a:gd name="T53" fmla="*/ 84 h 372"/>
                <a:gd name="T54" fmla="*/ 50 w 230"/>
                <a:gd name="T55" fmla="*/ 104 h 372"/>
                <a:gd name="T56" fmla="*/ 62 w 230"/>
                <a:gd name="T57" fmla="*/ 132 h 372"/>
                <a:gd name="T58" fmla="*/ 85 w 230"/>
                <a:gd name="T59" fmla="*/ 186 h 372"/>
                <a:gd name="T60" fmla="*/ 113 w 230"/>
                <a:gd name="T61" fmla="*/ 224 h 372"/>
                <a:gd name="T62" fmla="*/ 140 w 230"/>
                <a:gd name="T63" fmla="*/ 260 h 372"/>
                <a:gd name="T64" fmla="*/ 156 w 230"/>
                <a:gd name="T65" fmla="*/ 288 h 372"/>
                <a:gd name="T66" fmla="*/ 179 w 230"/>
                <a:gd name="T67" fmla="*/ 317 h 372"/>
                <a:gd name="T68" fmla="*/ 205 w 230"/>
                <a:gd name="T69" fmla="*/ 346 h 372"/>
                <a:gd name="T70" fmla="*/ 229 w 230"/>
                <a:gd name="T71" fmla="*/ 371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0"/>
                <a:gd name="T109" fmla="*/ 0 h 372"/>
                <a:gd name="T110" fmla="*/ 230 w 230"/>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0" h="372">
                  <a:moveTo>
                    <a:pt x="229" y="371"/>
                  </a:moveTo>
                  <a:lnTo>
                    <a:pt x="200" y="353"/>
                  </a:lnTo>
                  <a:lnTo>
                    <a:pt x="171" y="327"/>
                  </a:lnTo>
                  <a:lnTo>
                    <a:pt x="144" y="297"/>
                  </a:lnTo>
                  <a:lnTo>
                    <a:pt x="121" y="271"/>
                  </a:lnTo>
                  <a:lnTo>
                    <a:pt x="109" y="257"/>
                  </a:lnTo>
                  <a:lnTo>
                    <a:pt x="96" y="243"/>
                  </a:lnTo>
                  <a:lnTo>
                    <a:pt x="84" y="228"/>
                  </a:lnTo>
                  <a:lnTo>
                    <a:pt x="73" y="213"/>
                  </a:lnTo>
                  <a:lnTo>
                    <a:pt x="63" y="196"/>
                  </a:lnTo>
                  <a:lnTo>
                    <a:pt x="52" y="181"/>
                  </a:lnTo>
                  <a:lnTo>
                    <a:pt x="44" y="165"/>
                  </a:lnTo>
                  <a:lnTo>
                    <a:pt x="35" y="148"/>
                  </a:lnTo>
                  <a:lnTo>
                    <a:pt x="27" y="131"/>
                  </a:lnTo>
                  <a:lnTo>
                    <a:pt x="21" y="114"/>
                  </a:lnTo>
                  <a:lnTo>
                    <a:pt x="15" y="96"/>
                  </a:lnTo>
                  <a:lnTo>
                    <a:pt x="9" y="78"/>
                  </a:lnTo>
                  <a:lnTo>
                    <a:pt x="5" y="60"/>
                  </a:lnTo>
                  <a:lnTo>
                    <a:pt x="3" y="42"/>
                  </a:lnTo>
                  <a:lnTo>
                    <a:pt x="1" y="23"/>
                  </a:lnTo>
                  <a:lnTo>
                    <a:pt x="0" y="4"/>
                  </a:lnTo>
                  <a:lnTo>
                    <a:pt x="4" y="0"/>
                  </a:lnTo>
                  <a:lnTo>
                    <a:pt x="10" y="10"/>
                  </a:lnTo>
                  <a:lnTo>
                    <a:pt x="15" y="22"/>
                  </a:lnTo>
                  <a:lnTo>
                    <a:pt x="23" y="43"/>
                  </a:lnTo>
                  <a:lnTo>
                    <a:pt x="32" y="63"/>
                  </a:lnTo>
                  <a:lnTo>
                    <a:pt x="41" y="84"/>
                  </a:lnTo>
                  <a:lnTo>
                    <a:pt x="50" y="104"/>
                  </a:lnTo>
                  <a:lnTo>
                    <a:pt x="62" y="132"/>
                  </a:lnTo>
                  <a:lnTo>
                    <a:pt x="85" y="186"/>
                  </a:lnTo>
                  <a:lnTo>
                    <a:pt x="113" y="224"/>
                  </a:lnTo>
                  <a:lnTo>
                    <a:pt x="140" y="260"/>
                  </a:lnTo>
                  <a:lnTo>
                    <a:pt x="156" y="288"/>
                  </a:lnTo>
                  <a:lnTo>
                    <a:pt x="179" y="317"/>
                  </a:lnTo>
                  <a:lnTo>
                    <a:pt x="205" y="346"/>
                  </a:lnTo>
                  <a:lnTo>
                    <a:pt x="229" y="371"/>
                  </a:lnTo>
                </a:path>
              </a:pathLst>
            </a:custGeom>
            <a:solidFill>
              <a:srgbClr val="FF3300"/>
            </a:solidFill>
            <a:ln w="12700" cap="rnd">
              <a:solidFill>
                <a:srgbClr val="000000"/>
              </a:solidFill>
              <a:round/>
              <a:headEnd/>
              <a:tailEnd/>
            </a:ln>
          </p:spPr>
          <p:txBody>
            <a:bodyPr/>
            <a:lstStyle/>
            <a:p>
              <a:endParaRPr lang="tr-TR"/>
            </a:p>
          </p:txBody>
        </p:sp>
        <p:sp>
          <p:nvSpPr>
            <p:cNvPr id="58" name="Freeform 57"/>
            <p:cNvSpPr>
              <a:spLocks/>
            </p:cNvSpPr>
            <p:nvPr/>
          </p:nvSpPr>
          <p:spPr bwMode="auto">
            <a:xfrm>
              <a:off x="3351" y="2883"/>
              <a:ext cx="55" cy="148"/>
            </a:xfrm>
            <a:custGeom>
              <a:avLst/>
              <a:gdLst>
                <a:gd name="T0" fmla="*/ 54 w 55"/>
                <a:gd name="T1" fmla="*/ 147 h 148"/>
                <a:gd name="T2" fmla="*/ 49 w 55"/>
                <a:gd name="T3" fmla="*/ 121 h 148"/>
                <a:gd name="T4" fmla="*/ 42 w 55"/>
                <a:gd name="T5" fmla="*/ 94 h 148"/>
                <a:gd name="T6" fmla="*/ 34 w 55"/>
                <a:gd name="T7" fmla="*/ 69 h 148"/>
                <a:gd name="T8" fmla="*/ 25 w 55"/>
                <a:gd name="T9" fmla="*/ 42 h 148"/>
                <a:gd name="T10" fmla="*/ 18 w 55"/>
                <a:gd name="T11" fmla="*/ 28 h 148"/>
                <a:gd name="T12" fmla="*/ 10 w 55"/>
                <a:gd name="T13" fmla="*/ 13 h 148"/>
                <a:gd name="T14" fmla="*/ 0 w 55"/>
                <a:gd name="T15" fmla="*/ 5 h 148"/>
                <a:gd name="T16" fmla="*/ 10 w 55"/>
                <a:gd name="T17" fmla="*/ 0 h 148"/>
                <a:gd name="T18" fmla="*/ 21 w 55"/>
                <a:gd name="T19" fmla="*/ 0 h 148"/>
                <a:gd name="T20" fmla="*/ 29 w 55"/>
                <a:gd name="T21" fmla="*/ 7 h 148"/>
                <a:gd name="T22" fmla="*/ 33 w 55"/>
                <a:gd name="T23" fmla="*/ 17 h 148"/>
                <a:gd name="T24" fmla="*/ 42 w 55"/>
                <a:gd name="T25" fmla="*/ 33 h 148"/>
                <a:gd name="T26" fmla="*/ 47 w 55"/>
                <a:gd name="T27" fmla="*/ 51 h 148"/>
                <a:gd name="T28" fmla="*/ 51 w 55"/>
                <a:gd name="T29" fmla="*/ 69 h 148"/>
                <a:gd name="T30" fmla="*/ 54 w 55"/>
                <a:gd name="T31" fmla="*/ 89 h 148"/>
                <a:gd name="T32" fmla="*/ 54 w 55"/>
                <a:gd name="T33" fmla="*/ 109 h 148"/>
                <a:gd name="T34" fmla="*/ 54 w 55"/>
                <a:gd name="T35" fmla="*/ 129 h 148"/>
                <a:gd name="T36" fmla="*/ 54 w 55"/>
                <a:gd name="T37" fmla="*/ 147 h 1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48"/>
                <a:gd name="T59" fmla="*/ 55 w 55"/>
                <a:gd name="T60" fmla="*/ 148 h 1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48">
                  <a:moveTo>
                    <a:pt x="54" y="147"/>
                  </a:moveTo>
                  <a:lnTo>
                    <a:pt x="49" y="121"/>
                  </a:lnTo>
                  <a:lnTo>
                    <a:pt x="42" y="94"/>
                  </a:lnTo>
                  <a:lnTo>
                    <a:pt x="34" y="69"/>
                  </a:lnTo>
                  <a:lnTo>
                    <a:pt x="25" y="42"/>
                  </a:lnTo>
                  <a:lnTo>
                    <a:pt x="18" y="28"/>
                  </a:lnTo>
                  <a:lnTo>
                    <a:pt x="10" y="13"/>
                  </a:lnTo>
                  <a:lnTo>
                    <a:pt x="0" y="5"/>
                  </a:lnTo>
                  <a:lnTo>
                    <a:pt x="10" y="0"/>
                  </a:lnTo>
                  <a:lnTo>
                    <a:pt x="21" y="0"/>
                  </a:lnTo>
                  <a:lnTo>
                    <a:pt x="29" y="7"/>
                  </a:lnTo>
                  <a:lnTo>
                    <a:pt x="33" y="17"/>
                  </a:lnTo>
                  <a:lnTo>
                    <a:pt x="42" y="33"/>
                  </a:lnTo>
                  <a:lnTo>
                    <a:pt x="47" y="51"/>
                  </a:lnTo>
                  <a:lnTo>
                    <a:pt x="51" y="69"/>
                  </a:lnTo>
                  <a:lnTo>
                    <a:pt x="54" y="89"/>
                  </a:lnTo>
                  <a:lnTo>
                    <a:pt x="54" y="109"/>
                  </a:lnTo>
                  <a:lnTo>
                    <a:pt x="54" y="129"/>
                  </a:lnTo>
                  <a:lnTo>
                    <a:pt x="54" y="147"/>
                  </a:lnTo>
                </a:path>
              </a:pathLst>
            </a:custGeom>
            <a:solidFill>
              <a:srgbClr val="ABABAB"/>
            </a:solidFill>
            <a:ln w="12700" cap="rnd">
              <a:solidFill>
                <a:srgbClr val="000000"/>
              </a:solidFill>
              <a:round/>
              <a:headEnd/>
              <a:tailEnd/>
            </a:ln>
          </p:spPr>
          <p:txBody>
            <a:bodyPr/>
            <a:lstStyle/>
            <a:p>
              <a:endParaRPr lang="tr-TR"/>
            </a:p>
          </p:txBody>
        </p:sp>
        <p:sp>
          <p:nvSpPr>
            <p:cNvPr id="59" name="Freeform 58"/>
            <p:cNvSpPr>
              <a:spLocks/>
            </p:cNvSpPr>
            <p:nvPr/>
          </p:nvSpPr>
          <p:spPr bwMode="auto">
            <a:xfrm>
              <a:off x="3393" y="2883"/>
              <a:ext cx="90" cy="146"/>
            </a:xfrm>
            <a:custGeom>
              <a:avLst/>
              <a:gdLst>
                <a:gd name="T0" fmla="*/ 0 w 90"/>
                <a:gd name="T1" fmla="*/ 0 h 146"/>
                <a:gd name="T2" fmla="*/ 18 w 90"/>
                <a:gd name="T3" fmla="*/ 7 h 146"/>
                <a:gd name="T4" fmla="*/ 36 w 90"/>
                <a:gd name="T5" fmla="*/ 20 h 146"/>
                <a:gd name="T6" fmla="*/ 55 w 90"/>
                <a:gd name="T7" fmla="*/ 38 h 146"/>
                <a:gd name="T8" fmla="*/ 71 w 90"/>
                <a:gd name="T9" fmla="*/ 59 h 146"/>
                <a:gd name="T10" fmla="*/ 77 w 90"/>
                <a:gd name="T11" fmla="*/ 70 h 146"/>
                <a:gd name="T12" fmla="*/ 83 w 90"/>
                <a:gd name="T13" fmla="*/ 82 h 146"/>
                <a:gd name="T14" fmla="*/ 87 w 90"/>
                <a:gd name="T15" fmla="*/ 94 h 146"/>
                <a:gd name="T16" fmla="*/ 89 w 90"/>
                <a:gd name="T17" fmla="*/ 105 h 146"/>
                <a:gd name="T18" fmla="*/ 89 w 90"/>
                <a:gd name="T19" fmla="*/ 117 h 146"/>
                <a:gd name="T20" fmla="*/ 89 w 90"/>
                <a:gd name="T21" fmla="*/ 127 h 146"/>
                <a:gd name="T22" fmla="*/ 85 w 90"/>
                <a:gd name="T23" fmla="*/ 138 h 146"/>
                <a:gd name="T24" fmla="*/ 78 w 90"/>
                <a:gd name="T25" fmla="*/ 145 h 146"/>
                <a:gd name="T26" fmla="*/ 71 w 90"/>
                <a:gd name="T27" fmla="*/ 145 h 146"/>
                <a:gd name="T28" fmla="*/ 65 w 90"/>
                <a:gd name="T29" fmla="*/ 142 h 146"/>
                <a:gd name="T30" fmla="*/ 58 w 90"/>
                <a:gd name="T31" fmla="*/ 131 h 146"/>
                <a:gd name="T32" fmla="*/ 53 w 90"/>
                <a:gd name="T33" fmla="*/ 116 h 146"/>
                <a:gd name="T34" fmla="*/ 47 w 90"/>
                <a:gd name="T35" fmla="*/ 96 h 146"/>
                <a:gd name="T36" fmla="*/ 41 w 90"/>
                <a:gd name="T37" fmla="*/ 56 h 146"/>
                <a:gd name="T38" fmla="*/ 37 w 90"/>
                <a:gd name="T39" fmla="*/ 37 h 146"/>
                <a:gd name="T40" fmla="*/ 26 w 90"/>
                <a:gd name="T41" fmla="*/ 20 h 146"/>
                <a:gd name="T42" fmla="*/ 18 w 90"/>
                <a:gd name="T43" fmla="*/ 13 h 146"/>
                <a:gd name="T44" fmla="*/ 0 w 90"/>
                <a:gd name="T45" fmla="*/ 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146"/>
                <a:gd name="T71" fmla="*/ 90 w 90"/>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146">
                  <a:moveTo>
                    <a:pt x="0" y="0"/>
                  </a:moveTo>
                  <a:lnTo>
                    <a:pt x="18" y="7"/>
                  </a:lnTo>
                  <a:lnTo>
                    <a:pt x="36" y="20"/>
                  </a:lnTo>
                  <a:lnTo>
                    <a:pt x="55" y="38"/>
                  </a:lnTo>
                  <a:lnTo>
                    <a:pt x="71" y="59"/>
                  </a:lnTo>
                  <a:lnTo>
                    <a:pt x="77" y="70"/>
                  </a:lnTo>
                  <a:lnTo>
                    <a:pt x="83" y="82"/>
                  </a:lnTo>
                  <a:lnTo>
                    <a:pt x="87" y="94"/>
                  </a:lnTo>
                  <a:lnTo>
                    <a:pt x="89" y="105"/>
                  </a:lnTo>
                  <a:lnTo>
                    <a:pt x="89" y="117"/>
                  </a:lnTo>
                  <a:lnTo>
                    <a:pt x="89" y="127"/>
                  </a:lnTo>
                  <a:lnTo>
                    <a:pt x="85" y="138"/>
                  </a:lnTo>
                  <a:lnTo>
                    <a:pt x="78" y="145"/>
                  </a:lnTo>
                  <a:lnTo>
                    <a:pt x="71" y="145"/>
                  </a:lnTo>
                  <a:lnTo>
                    <a:pt x="65" y="142"/>
                  </a:lnTo>
                  <a:lnTo>
                    <a:pt x="58" y="131"/>
                  </a:lnTo>
                  <a:lnTo>
                    <a:pt x="53" y="116"/>
                  </a:lnTo>
                  <a:lnTo>
                    <a:pt x="47" y="96"/>
                  </a:lnTo>
                  <a:lnTo>
                    <a:pt x="41" y="56"/>
                  </a:lnTo>
                  <a:lnTo>
                    <a:pt x="37" y="37"/>
                  </a:lnTo>
                  <a:lnTo>
                    <a:pt x="26" y="20"/>
                  </a:lnTo>
                  <a:lnTo>
                    <a:pt x="18" y="13"/>
                  </a:lnTo>
                  <a:lnTo>
                    <a:pt x="0" y="0"/>
                  </a:lnTo>
                </a:path>
              </a:pathLst>
            </a:custGeom>
            <a:solidFill>
              <a:srgbClr val="FF3300"/>
            </a:solidFill>
            <a:ln w="12700" cap="rnd">
              <a:solidFill>
                <a:srgbClr val="000000"/>
              </a:solidFill>
              <a:round/>
              <a:headEnd/>
              <a:tailEnd/>
            </a:ln>
          </p:spPr>
          <p:txBody>
            <a:bodyPr/>
            <a:lstStyle/>
            <a:p>
              <a:endParaRPr lang="tr-TR"/>
            </a:p>
          </p:txBody>
        </p:sp>
        <p:sp>
          <p:nvSpPr>
            <p:cNvPr id="60" name="Freeform 59"/>
            <p:cNvSpPr>
              <a:spLocks/>
            </p:cNvSpPr>
            <p:nvPr/>
          </p:nvSpPr>
          <p:spPr bwMode="auto">
            <a:xfrm>
              <a:off x="3420" y="3032"/>
              <a:ext cx="90" cy="90"/>
            </a:xfrm>
            <a:custGeom>
              <a:avLst/>
              <a:gdLst>
                <a:gd name="T0" fmla="*/ 89 w 90"/>
                <a:gd name="T1" fmla="*/ 0 h 90"/>
                <a:gd name="T2" fmla="*/ 76 w 90"/>
                <a:gd name="T3" fmla="*/ 24 h 90"/>
                <a:gd name="T4" fmla="*/ 66 w 90"/>
                <a:gd name="T5" fmla="*/ 33 h 90"/>
                <a:gd name="T6" fmla="*/ 54 w 90"/>
                <a:gd name="T7" fmla="*/ 40 h 90"/>
                <a:gd name="T8" fmla="*/ 36 w 90"/>
                <a:gd name="T9" fmla="*/ 41 h 90"/>
                <a:gd name="T10" fmla="*/ 20 w 90"/>
                <a:gd name="T11" fmla="*/ 37 h 90"/>
                <a:gd name="T12" fmla="*/ 0 w 90"/>
                <a:gd name="T13" fmla="*/ 21 h 90"/>
                <a:gd name="T14" fmla="*/ 2 w 90"/>
                <a:gd name="T15" fmla="*/ 32 h 90"/>
                <a:gd name="T16" fmla="*/ 13 w 90"/>
                <a:gd name="T17" fmla="*/ 50 h 90"/>
                <a:gd name="T18" fmla="*/ 22 w 90"/>
                <a:gd name="T19" fmla="*/ 70 h 90"/>
                <a:gd name="T20" fmla="*/ 36 w 90"/>
                <a:gd name="T21" fmla="*/ 86 h 90"/>
                <a:gd name="T22" fmla="*/ 60 w 90"/>
                <a:gd name="T23" fmla="*/ 89 h 90"/>
                <a:gd name="T24" fmla="*/ 85 w 90"/>
                <a:gd name="T25" fmla="*/ 72 h 90"/>
                <a:gd name="T26" fmla="*/ 85 w 90"/>
                <a:gd name="T27" fmla="*/ 38 h 90"/>
                <a:gd name="T28" fmla="*/ 89 w 9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90"/>
                <a:gd name="T47" fmla="*/ 90 w 9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90">
                  <a:moveTo>
                    <a:pt x="89" y="0"/>
                  </a:moveTo>
                  <a:lnTo>
                    <a:pt x="76" y="24"/>
                  </a:lnTo>
                  <a:lnTo>
                    <a:pt x="66" y="33"/>
                  </a:lnTo>
                  <a:lnTo>
                    <a:pt x="54" y="40"/>
                  </a:lnTo>
                  <a:lnTo>
                    <a:pt x="36" y="41"/>
                  </a:lnTo>
                  <a:lnTo>
                    <a:pt x="20" y="37"/>
                  </a:lnTo>
                  <a:lnTo>
                    <a:pt x="0" y="21"/>
                  </a:lnTo>
                  <a:lnTo>
                    <a:pt x="2" y="32"/>
                  </a:lnTo>
                  <a:lnTo>
                    <a:pt x="13" y="50"/>
                  </a:lnTo>
                  <a:lnTo>
                    <a:pt x="22" y="70"/>
                  </a:lnTo>
                  <a:lnTo>
                    <a:pt x="36" y="86"/>
                  </a:lnTo>
                  <a:lnTo>
                    <a:pt x="60" y="89"/>
                  </a:lnTo>
                  <a:lnTo>
                    <a:pt x="85" y="72"/>
                  </a:lnTo>
                  <a:lnTo>
                    <a:pt x="85" y="38"/>
                  </a:lnTo>
                  <a:lnTo>
                    <a:pt x="89" y="0"/>
                  </a:lnTo>
                </a:path>
              </a:pathLst>
            </a:custGeom>
            <a:solidFill>
              <a:srgbClr val="FF3300"/>
            </a:solidFill>
            <a:ln w="12700" cap="rnd">
              <a:solidFill>
                <a:srgbClr val="000000"/>
              </a:solidFill>
              <a:round/>
              <a:headEnd/>
              <a:tailEnd/>
            </a:ln>
          </p:spPr>
          <p:txBody>
            <a:bodyPr/>
            <a:lstStyle/>
            <a:p>
              <a:endParaRPr lang="tr-TR"/>
            </a:p>
          </p:txBody>
        </p:sp>
        <p:sp>
          <p:nvSpPr>
            <p:cNvPr id="61" name="Freeform 60"/>
            <p:cNvSpPr>
              <a:spLocks/>
            </p:cNvSpPr>
            <p:nvPr/>
          </p:nvSpPr>
          <p:spPr bwMode="auto">
            <a:xfrm>
              <a:off x="3603" y="3035"/>
              <a:ext cx="84" cy="34"/>
            </a:xfrm>
            <a:custGeom>
              <a:avLst/>
              <a:gdLst>
                <a:gd name="T0" fmla="*/ 73 w 84"/>
                <a:gd name="T1" fmla="*/ 0 h 34"/>
                <a:gd name="T2" fmla="*/ 64 w 84"/>
                <a:gd name="T3" fmla="*/ 5 h 34"/>
                <a:gd name="T4" fmla="*/ 56 w 84"/>
                <a:gd name="T5" fmla="*/ 11 h 34"/>
                <a:gd name="T6" fmla="*/ 27 w 84"/>
                <a:gd name="T7" fmla="*/ 6 h 34"/>
                <a:gd name="T8" fmla="*/ 0 w 84"/>
                <a:gd name="T9" fmla="*/ 2 h 34"/>
                <a:gd name="T10" fmla="*/ 9 w 84"/>
                <a:gd name="T11" fmla="*/ 10 h 34"/>
                <a:gd name="T12" fmla="*/ 17 w 84"/>
                <a:gd name="T13" fmla="*/ 18 h 34"/>
                <a:gd name="T14" fmla="*/ 27 w 84"/>
                <a:gd name="T15" fmla="*/ 25 h 34"/>
                <a:gd name="T16" fmla="*/ 37 w 84"/>
                <a:gd name="T17" fmla="*/ 30 h 34"/>
                <a:gd name="T18" fmla="*/ 47 w 84"/>
                <a:gd name="T19" fmla="*/ 33 h 34"/>
                <a:gd name="T20" fmla="*/ 57 w 84"/>
                <a:gd name="T21" fmla="*/ 33 h 34"/>
                <a:gd name="T22" fmla="*/ 68 w 84"/>
                <a:gd name="T23" fmla="*/ 28 h 34"/>
                <a:gd name="T24" fmla="*/ 79 w 84"/>
                <a:gd name="T25" fmla="*/ 19 h 34"/>
                <a:gd name="T26" fmla="*/ 83 w 84"/>
                <a:gd name="T27" fmla="*/ 10 h 34"/>
                <a:gd name="T28" fmla="*/ 80 w 84"/>
                <a:gd name="T29" fmla="*/ 2 h 34"/>
                <a:gd name="T30" fmla="*/ 73 w 84"/>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34"/>
                <a:gd name="T50" fmla="*/ 84 w 8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34">
                  <a:moveTo>
                    <a:pt x="73" y="0"/>
                  </a:moveTo>
                  <a:lnTo>
                    <a:pt x="64" y="5"/>
                  </a:lnTo>
                  <a:lnTo>
                    <a:pt x="56" y="11"/>
                  </a:lnTo>
                  <a:lnTo>
                    <a:pt x="27" y="6"/>
                  </a:lnTo>
                  <a:lnTo>
                    <a:pt x="0" y="2"/>
                  </a:lnTo>
                  <a:lnTo>
                    <a:pt x="9" y="10"/>
                  </a:lnTo>
                  <a:lnTo>
                    <a:pt x="17" y="18"/>
                  </a:lnTo>
                  <a:lnTo>
                    <a:pt x="27" y="25"/>
                  </a:lnTo>
                  <a:lnTo>
                    <a:pt x="37" y="30"/>
                  </a:lnTo>
                  <a:lnTo>
                    <a:pt x="47" y="33"/>
                  </a:lnTo>
                  <a:lnTo>
                    <a:pt x="57" y="33"/>
                  </a:lnTo>
                  <a:lnTo>
                    <a:pt x="68" y="28"/>
                  </a:lnTo>
                  <a:lnTo>
                    <a:pt x="79" y="19"/>
                  </a:lnTo>
                  <a:lnTo>
                    <a:pt x="83" y="10"/>
                  </a:lnTo>
                  <a:lnTo>
                    <a:pt x="80" y="2"/>
                  </a:lnTo>
                  <a:lnTo>
                    <a:pt x="73" y="0"/>
                  </a:lnTo>
                </a:path>
              </a:pathLst>
            </a:custGeom>
            <a:solidFill>
              <a:srgbClr val="FF3300"/>
            </a:solidFill>
            <a:ln w="12700" cap="rnd">
              <a:solidFill>
                <a:srgbClr val="000000"/>
              </a:solidFill>
              <a:round/>
              <a:headEnd/>
              <a:tailEnd/>
            </a:ln>
          </p:spPr>
          <p:txBody>
            <a:bodyPr/>
            <a:lstStyle/>
            <a:p>
              <a:endParaRPr lang="tr-TR"/>
            </a:p>
          </p:txBody>
        </p:sp>
        <p:sp>
          <p:nvSpPr>
            <p:cNvPr id="62" name="Freeform 61"/>
            <p:cNvSpPr>
              <a:spLocks/>
            </p:cNvSpPr>
            <p:nvPr/>
          </p:nvSpPr>
          <p:spPr bwMode="auto">
            <a:xfrm>
              <a:off x="3557" y="3100"/>
              <a:ext cx="23" cy="109"/>
            </a:xfrm>
            <a:custGeom>
              <a:avLst/>
              <a:gdLst>
                <a:gd name="T0" fmla="*/ 19 w 23"/>
                <a:gd name="T1" fmla="*/ 0 h 109"/>
                <a:gd name="T2" fmla="*/ 20 w 23"/>
                <a:gd name="T3" fmla="*/ 23 h 109"/>
                <a:gd name="T4" fmla="*/ 22 w 23"/>
                <a:gd name="T5" fmla="*/ 58 h 109"/>
                <a:gd name="T6" fmla="*/ 22 w 23"/>
                <a:gd name="T7" fmla="*/ 76 h 109"/>
                <a:gd name="T8" fmla="*/ 19 w 23"/>
                <a:gd name="T9" fmla="*/ 91 h 109"/>
                <a:gd name="T10" fmla="*/ 6 w 23"/>
                <a:gd name="T11" fmla="*/ 108 h 109"/>
                <a:gd name="T12" fmla="*/ 0 w 23"/>
                <a:gd name="T13" fmla="*/ 106 h 109"/>
                <a:gd name="T14" fmla="*/ 2 w 23"/>
                <a:gd name="T15" fmla="*/ 99 h 109"/>
                <a:gd name="T16" fmla="*/ 8 w 23"/>
                <a:gd name="T17" fmla="*/ 97 h 109"/>
                <a:gd name="T18" fmla="*/ 19 w 23"/>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09"/>
                <a:gd name="T32" fmla="*/ 23 w 23"/>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09">
                  <a:moveTo>
                    <a:pt x="19" y="0"/>
                  </a:moveTo>
                  <a:lnTo>
                    <a:pt x="20" y="23"/>
                  </a:lnTo>
                  <a:lnTo>
                    <a:pt x="22" y="58"/>
                  </a:lnTo>
                  <a:lnTo>
                    <a:pt x="22" y="76"/>
                  </a:lnTo>
                  <a:lnTo>
                    <a:pt x="19" y="91"/>
                  </a:lnTo>
                  <a:lnTo>
                    <a:pt x="6" y="108"/>
                  </a:lnTo>
                  <a:lnTo>
                    <a:pt x="0" y="106"/>
                  </a:lnTo>
                  <a:lnTo>
                    <a:pt x="2" y="99"/>
                  </a:lnTo>
                  <a:lnTo>
                    <a:pt x="8" y="97"/>
                  </a:lnTo>
                  <a:lnTo>
                    <a:pt x="19" y="0"/>
                  </a:lnTo>
                </a:path>
              </a:pathLst>
            </a:custGeom>
            <a:solidFill>
              <a:srgbClr val="ABABAB"/>
            </a:solidFill>
            <a:ln w="12700" cap="rnd">
              <a:solidFill>
                <a:srgbClr val="000000"/>
              </a:solidFill>
              <a:round/>
              <a:headEnd/>
              <a:tailEnd/>
            </a:ln>
          </p:spPr>
          <p:txBody>
            <a:bodyPr/>
            <a:lstStyle/>
            <a:p>
              <a:endParaRPr lang="tr-TR"/>
            </a:p>
          </p:txBody>
        </p:sp>
        <p:sp>
          <p:nvSpPr>
            <p:cNvPr id="63" name="Freeform 62"/>
            <p:cNvSpPr>
              <a:spLocks/>
            </p:cNvSpPr>
            <p:nvPr/>
          </p:nvSpPr>
          <p:spPr bwMode="auto">
            <a:xfrm>
              <a:off x="3185" y="2835"/>
              <a:ext cx="994" cy="475"/>
            </a:xfrm>
            <a:custGeom>
              <a:avLst/>
              <a:gdLst>
                <a:gd name="T0" fmla="*/ 24 w 994"/>
                <a:gd name="T1" fmla="*/ 455 h 475"/>
                <a:gd name="T2" fmla="*/ 36 w 994"/>
                <a:gd name="T3" fmla="*/ 394 h 475"/>
                <a:gd name="T4" fmla="*/ 37 w 994"/>
                <a:gd name="T5" fmla="*/ 329 h 475"/>
                <a:gd name="T6" fmla="*/ 73 w 994"/>
                <a:gd name="T7" fmla="*/ 405 h 475"/>
                <a:gd name="T8" fmla="*/ 109 w 994"/>
                <a:gd name="T9" fmla="*/ 430 h 475"/>
                <a:gd name="T10" fmla="*/ 119 w 994"/>
                <a:gd name="T11" fmla="*/ 419 h 475"/>
                <a:gd name="T12" fmla="*/ 95 w 994"/>
                <a:gd name="T13" fmla="*/ 352 h 475"/>
                <a:gd name="T14" fmla="*/ 83 w 994"/>
                <a:gd name="T15" fmla="*/ 304 h 475"/>
                <a:gd name="T16" fmla="*/ 155 w 994"/>
                <a:gd name="T17" fmla="*/ 335 h 475"/>
                <a:gd name="T18" fmla="*/ 230 w 994"/>
                <a:gd name="T19" fmla="*/ 374 h 475"/>
                <a:gd name="T20" fmla="*/ 303 w 994"/>
                <a:gd name="T21" fmla="*/ 405 h 475"/>
                <a:gd name="T22" fmla="*/ 374 w 994"/>
                <a:gd name="T23" fmla="*/ 417 h 475"/>
                <a:gd name="T24" fmla="*/ 445 w 994"/>
                <a:gd name="T25" fmla="*/ 395 h 475"/>
                <a:gd name="T26" fmla="*/ 501 w 994"/>
                <a:gd name="T27" fmla="*/ 341 h 475"/>
                <a:gd name="T28" fmla="*/ 674 w 994"/>
                <a:gd name="T29" fmla="*/ 167 h 475"/>
                <a:gd name="T30" fmla="*/ 755 w 994"/>
                <a:gd name="T31" fmla="*/ 129 h 475"/>
                <a:gd name="T32" fmla="*/ 813 w 994"/>
                <a:gd name="T33" fmla="*/ 56 h 475"/>
                <a:gd name="T34" fmla="*/ 860 w 994"/>
                <a:gd name="T35" fmla="*/ 11 h 475"/>
                <a:gd name="T36" fmla="*/ 865 w 994"/>
                <a:gd name="T37" fmla="*/ 65 h 475"/>
                <a:gd name="T38" fmla="*/ 806 w 994"/>
                <a:gd name="T39" fmla="*/ 136 h 475"/>
                <a:gd name="T40" fmla="*/ 812 w 994"/>
                <a:gd name="T41" fmla="*/ 161 h 475"/>
                <a:gd name="T42" fmla="*/ 862 w 994"/>
                <a:gd name="T43" fmla="*/ 127 h 475"/>
                <a:gd name="T44" fmla="*/ 801 w 994"/>
                <a:gd name="T45" fmla="*/ 189 h 475"/>
                <a:gd name="T46" fmla="*/ 825 w 994"/>
                <a:gd name="T47" fmla="*/ 200 h 475"/>
                <a:gd name="T48" fmla="*/ 732 w 994"/>
                <a:gd name="T49" fmla="*/ 239 h 475"/>
                <a:gd name="T50" fmla="*/ 634 w 994"/>
                <a:gd name="T51" fmla="*/ 261 h 475"/>
                <a:gd name="T52" fmla="*/ 724 w 994"/>
                <a:gd name="T53" fmla="*/ 276 h 475"/>
                <a:gd name="T54" fmla="*/ 822 w 994"/>
                <a:gd name="T55" fmla="*/ 298 h 475"/>
                <a:gd name="T56" fmla="*/ 895 w 994"/>
                <a:gd name="T57" fmla="*/ 286 h 475"/>
                <a:gd name="T58" fmla="*/ 924 w 994"/>
                <a:gd name="T59" fmla="*/ 244 h 475"/>
                <a:gd name="T60" fmla="*/ 930 w 994"/>
                <a:gd name="T61" fmla="*/ 268 h 475"/>
                <a:gd name="T62" fmla="*/ 908 w 994"/>
                <a:gd name="T63" fmla="*/ 306 h 475"/>
                <a:gd name="T64" fmla="*/ 823 w 994"/>
                <a:gd name="T65" fmla="*/ 311 h 475"/>
                <a:gd name="T66" fmla="*/ 724 w 994"/>
                <a:gd name="T67" fmla="*/ 290 h 475"/>
                <a:gd name="T68" fmla="*/ 626 w 994"/>
                <a:gd name="T69" fmla="*/ 278 h 475"/>
                <a:gd name="T70" fmla="*/ 671 w 994"/>
                <a:gd name="T71" fmla="*/ 313 h 475"/>
                <a:gd name="T72" fmla="*/ 726 w 994"/>
                <a:gd name="T73" fmla="*/ 333 h 475"/>
                <a:gd name="T74" fmla="*/ 785 w 994"/>
                <a:gd name="T75" fmla="*/ 341 h 475"/>
                <a:gd name="T76" fmla="*/ 847 w 994"/>
                <a:gd name="T77" fmla="*/ 343 h 475"/>
                <a:gd name="T78" fmla="*/ 905 w 994"/>
                <a:gd name="T79" fmla="*/ 342 h 475"/>
                <a:gd name="T80" fmla="*/ 954 w 994"/>
                <a:gd name="T81" fmla="*/ 323 h 475"/>
                <a:gd name="T82" fmla="*/ 914 w 994"/>
                <a:gd name="T83" fmla="*/ 355 h 475"/>
                <a:gd name="T84" fmla="*/ 857 w 994"/>
                <a:gd name="T85" fmla="*/ 364 h 475"/>
                <a:gd name="T86" fmla="*/ 790 w 994"/>
                <a:gd name="T87" fmla="*/ 364 h 475"/>
                <a:gd name="T88" fmla="*/ 721 w 994"/>
                <a:gd name="T89" fmla="*/ 357 h 475"/>
                <a:gd name="T90" fmla="*/ 657 w 994"/>
                <a:gd name="T91" fmla="*/ 348 h 475"/>
                <a:gd name="T92" fmla="*/ 605 w 994"/>
                <a:gd name="T93" fmla="*/ 338 h 475"/>
                <a:gd name="T94" fmla="*/ 576 w 994"/>
                <a:gd name="T95" fmla="*/ 347 h 475"/>
                <a:gd name="T96" fmla="*/ 640 w 994"/>
                <a:gd name="T97" fmla="*/ 386 h 475"/>
                <a:gd name="T98" fmla="*/ 711 w 994"/>
                <a:gd name="T99" fmla="*/ 409 h 475"/>
                <a:gd name="T100" fmla="*/ 787 w 994"/>
                <a:gd name="T101" fmla="*/ 415 h 475"/>
                <a:gd name="T102" fmla="*/ 858 w 994"/>
                <a:gd name="T103" fmla="*/ 404 h 475"/>
                <a:gd name="T104" fmla="*/ 918 w 994"/>
                <a:gd name="T105" fmla="*/ 371 h 475"/>
                <a:gd name="T106" fmla="*/ 846 w 994"/>
                <a:gd name="T107" fmla="*/ 434 h 475"/>
                <a:gd name="T108" fmla="*/ 877 w 994"/>
                <a:gd name="T109" fmla="*/ 434 h 475"/>
                <a:gd name="T110" fmla="*/ 954 w 994"/>
                <a:gd name="T111" fmla="*/ 405 h 475"/>
                <a:gd name="T112" fmla="*/ 993 w 994"/>
                <a:gd name="T113" fmla="*/ 474 h 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4"/>
                <a:gd name="T172" fmla="*/ 0 h 475"/>
                <a:gd name="T173" fmla="*/ 994 w 994"/>
                <a:gd name="T174" fmla="*/ 475 h 4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4" h="475">
                  <a:moveTo>
                    <a:pt x="0" y="474"/>
                  </a:moveTo>
                  <a:lnTo>
                    <a:pt x="13" y="467"/>
                  </a:lnTo>
                  <a:lnTo>
                    <a:pt x="24" y="455"/>
                  </a:lnTo>
                  <a:lnTo>
                    <a:pt x="30" y="437"/>
                  </a:lnTo>
                  <a:lnTo>
                    <a:pt x="35" y="417"/>
                  </a:lnTo>
                  <a:lnTo>
                    <a:pt x="36" y="394"/>
                  </a:lnTo>
                  <a:lnTo>
                    <a:pt x="37" y="371"/>
                  </a:lnTo>
                  <a:lnTo>
                    <a:pt x="37" y="349"/>
                  </a:lnTo>
                  <a:lnTo>
                    <a:pt x="37" y="329"/>
                  </a:lnTo>
                  <a:lnTo>
                    <a:pt x="48" y="356"/>
                  </a:lnTo>
                  <a:lnTo>
                    <a:pt x="59" y="381"/>
                  </a:lnTo>
                  <a:lnTo>
                    <a:pt x="73" y="405"/>
                  </a:lnTo>
                  <a:lnTo>
                    <a:pt x="90" y="427"/>
                  </a:lnTo>
                  <a:lnTo>
                    <a:pt x="102" y="430"/>
                  </a:lnTo>
                  <a:lnTo>
                    <a:pt x="109" y="430"/>
                  </a:lnTo>
                  <a:lnTo>
                    <a:pt x="116" y="428"/>
                  </a:lnTo>
                  <a:lnTo>
                    <a:pt x="118" y="425"/>
                  </a:lnTo>
                  <a:lnTo>
                    <a:pt x="119" y="419"/>
                  </a:lnTo>
                  <a:lnTo>
                    <a:pt x="118" y="403"/>
                  </a:lnTo>
                  <a:lnTo>
                    <a:pt x="111" y="381"/>
                  </a:lnTo>
                  <a:lnTo>
                    <a:pt x="95" y="352"/>
                  </a:lnTo>
                  <a:lnTo>
                    <a:pt x="77" y="327"/>
                  </a:lnTo>
                  <a:lnTo>
                    <a:pt x="61" y="297"/>
                  </a:lnTo>
                  <a:lnTo>
                    <a:pt x="83" y="304"/>
                  </a:lnTo>
                  <a:lnTo>
                    <a:pt x="104" y="310"/>
                  </a:lnTo>
                  <a:lnTo>
                    <a:pt x="130" y="323"/>
                  </a:lnTo>
                  <a:lnTo>
                    <a:pt x="155" y="335"/>
                  </a:lnTo>
                  <a:lnTo>
                    <a:pt x="180" y="348"/>
                  </a:lnTo>
                  <a:lnTo>
                    <a:pt x="205" y="361"/>
                  </a:lnTo>
                  <a:lnTo>
                    <a:pt x="230" y="374"/>
                  </a:lnTo>
                  <a:lnTo>
                    <a:pt x="255" y="386"/>
                  </a:lnTo>
                  <a:lnTo>
                    <a:pt x="279" y="397"/>
                  </a:lnTo>
                  <a:lnTo>
                    <a:pt x="303" y="405"/>
                  </a:lnTo>
                  <a:lnTo>
                    <a:pt x="326" y="412"/>
                  </a:lnTo>
                  <a:lnTo>
                    <a:pt x="350" y="417"/>
                  </a:lnTo>
                  <a:lnTo>
                    <a:pt x="374" y="417"/>
                  </a:lnTo>
                  <a:lnTo>
                    <a:pt x="397" y="414"/>
                  </a:lnTo>
                  <a:lnTo>
                    <a:pt x="421" y="407"/>
                  </a:lnTo>
                  <a:lnTo>
                    <a:pt x="445" y="395"/>
                  </a:lnTo>
                  <a:lnTo>
                    <a:pt x="468" y="378"/>
                  </a:lnTo>
                  <a:lnTo>
                    <a:pt x="492" y="356"/>
                  </a:lnTo>
                  <a:lnTo>
                    <a:pt x="501" y="341"/>
                  </a:lnTo>
                  <a:lnTo>
                    <a:pt x="735" y="167"/>
                  </a:lnTo>
                  <a:lnTo>
                    <a:pt x="705" y="167"/>
                  </a:lnTo>
                  <a:lnTo>
                    <a:pt x="674" y="167"/>
                  </a:lnTo>
                  <a:lnTo>
                    <a:pt x="705" y="159"/>
                  </a:lnTo>
                  <a:lnTo>
                    <a:pt x="731" y="147"/>
                  </a:lnTo>
                  <a:lnTo>
                    <a:pt x="755" y="129"/>
                  </a:lnTo>
                  <a:lnTo>
                    <a:pt x="776" y="107"/>
                  </a:lnTo>
                  <a:lnTo>
                    <a:pt x="795" y="83"/>
                  </a:lnTo>
                  <a:lnTo>
                    <a:pt x="813" y="56"/>
                  </a:lnTo>
                  <a:lnTo>
                    <a:pt x="831" y="28"/>
                  </a:lnTo>
                  <a:lnTo>
                    <a:pt x="850" y="0"/>
                  </a:lnTo>
                  <a:lnTo>
                    <a:pt x="860" y="11"/>
                  </a:lnTo>
                  <a:lnTo>
                    <a:pt x="871" y="27"/>
                  </a:lnTo>
                  <a:lnTo>
                    <a:pt x="871" y="48"/>
                  </a:lnTo>
                  <a:lnTo>
                    <a:pt x="865" y="65"/>
                  </a:lnTo>
                  <a:lnTo>
                    <a:pt x="847" y="86"/>
                  </a:lnTo>
                  <a:lnTo>
                    <a:pt x="826" y="110"/>
                  </a:lnTo>
                  <a:lnTo>
                    <a:pt x="806" y="136"/>
                  </a:lnTo>
                  <a:lnTo>
                    <a:pt x="783" y="161"/>
                  </a:lnTo>
                  <a:lnTo>
                    <a:pt x="797" y="161"/>
                  </a:lnTo>
                  <a:lnTo>
                    <a:pt x="812" y="161"/>
                  </a:lnTo>
                  <a:lnTo>
                    <a:pt x="825" y="160"/>
                  </a:lnTo>
                  <a:lnTo>
                    <a:pt x="838" y="154"/>
                  </a:lnTo>
                  <a:lnTo>
                    <a:pt x="862" y="127"/>
                  </a:lnTo>
                  <a:lnTo>
                    <a:pt x="887" y="122"/>
                  </a:lnTo>
                  <a:lnTo>
                    <a:pt x="851" y="164"/>
                  </a:lnTo>
                  <a:lnTo>
                    <a:pt x="801" y="189"/>
                  </a:lnTo>
                  <a:lnTo>
                    <a:pt x="898" y="160"/>
                  </a:lnTo>
                  <a:lnTo>
                    <a:pt x="885" y="180"/>
                  </a:lnTo>
                  <a:lnTo>
                    <a:pt x="825" y="200"/>
                  </a:lnTo>
                  <a:lnTo>
                    <a:pt x="794" y="216"/>
                  </a:lnTo>
                  <a:lnTo>
                    <a:pt x="763" y="229"/>
                  </a:lnTo>
                  <a:lnTo>
                    <a:pt x="732" y="239"/>
                  </a:lnTo>
                  <a:lnTo>
                    <a:pt x="703" y="246"/>
                  </a:lnTo>
                  <a:lnTo>
                    <a:pt x="680" y="247"/>
                  </a:lnTo>
                  <a:lnTo>
                    <a:pt x="634" y="261"/>
                  </a:lnTo>
                  <a:lnTo>
                    <a:pt x="662" y="264"/>
                  </a:lnTo>
                  <a:lnTo>
                    <a:pt x="693" y="269"/>
                  </a:lnTo>
                  <a:lnTo>
                    <a:pt x="724" y="276"/>
                  </a:lnTo>
                  <a:lnTo>
                    <a:pt x="758" y="285"/>
                  </a:lnTo>
                  <a:lnTo>
                    <a:pt x="790" y="293"/>
                  </a:lnTo>
                  <a:lnTo>
                    <a:pt x="822" y="298"/>
                  </a:lnTo>
                  <a:lnTo>
                    <a:pt x="853" y="300"/>
                  </a:lnTo>
                  <a:lnTo>
                    <a:pt x="880" y="294"/>
                  </a:lnTo>
                  <a:lnTo>
                    <a:pt x="895" y="286"/>
                  </a:lnTo>
                  <a:lnTo>
                    <a:pt x="907" y="276"/>
                  </a:lnTo>
                  <a:lnTo>
                    <a:pt x="913" y="262"/>
                  </a:lnTo>
                  <a:lnTo>
                    <a:pt x="924" y="244"/>
                  </a:lnTo>
                  <a:lnTo>
                    <a:pt x="931" y="229"/>
                  </a:lnTo>
                  <a:lnTo>
                    <a:pt x="932" y="244"/>
                  </a:lnTo>
                  <a:lnTo>
                    <a:pt x="930" y="268"/>
                  </a:lnTo>
                  <a:lnTo>
                    <a:pt x="927" y="278"/>
                  </a:lnTo>
                  <a:lnTo>
                    <a:pt x="924" y="294"/>
                  </a:lnTo>
                  <a:lnTo>
                    <a:pt x="908" y="306"/>
                  </a:lnTo>
                  <a:lnTo>
                    <a:pt x="890" y="312"/>
                  </a:lnTo>
                  <a:lnTo>
                    <a:pt x="857" y="315"/>
                  </a:lnTo>
                  <a:lnTo>
                    <a:pt x="823" y="311"/>
                  </a:lnTo>
                  <a:lnTo>
                    <a:pt x="789" y="305"/>
                  </a:lnTo>
                  <a:lnTo>
                    <a:pt x="757" y="297"/>
                  </a:lnTo>
                  <a:lnTo>
                    <a:pt x="724" y="290"/>
                  </a:lnTo>
                  <a:lnTo>
                    <a:pt x="693" y="284"/>
                  </a:lnTo>
                  <a:lnTo>
                    <a:pt x="660" y="280"/>
                  </a:lnTo>
                  <a:lnTo>
                    <a:pt x="626" y="278"/>
                  </a:lnTo>
                  <a:lnTo>
                    <a:pt x="640" y="292"/>
                  </a:lnTo>
                  <a:lnTo>
                    <a:pt x="655" y="304"/>
                  </a:lnTo>
                  <a:lnTo>
                    <a:pt x="671" y="313"/>
                  </a:lnTo>
                  <a:lnTo>
                    <a:pt x="689" y="322"/>
                  </a:lnTo>
                  <a:lnTo>
                    <a:pt x="707" y="328"/>
                  </a:lnTo>
                  <a:lnTo>
                    <a:pt x="726" y="333"/>
                  </a:lnTo>
                  <a:lnTo>
                    <a:pt x="746" y="337"/>
                  </a:lnTo>
                  <a:lnTo>
                    <a:pt x="765" y="340"/>
                  </a:lnTo>
                  <a:lnTo>
                    <a:pt x="785" y="341"/>
                  </a:lnTo>
                  <a:lnTo>
                    <a:pt x="806" y="342"/>
                  </a:lnTo>
                  <a:lnTo>
                    <a:pt x="825" y="343"/>
                  </a:lnTo>
                  <a:lnTo>
                    <a:pt x="847" y="343"/>
                  </a:lnTo>
                  <a:lnTo>
                    <a:pt x="865" y="343"/>
                  </a:lnTo>
                  <a:lnTo>
                    <a:pt x="885" y="343"/>
                  </a:lnTo>
                  <a:lnTo>
                    <a:pt x="905" y="342"/>
                  </a:lnTo>
                  <a:lnTo>
                    <a:pt x="921" y="341"/>
                  </a:lnTo>
                  <a:lnTo>
                    <a:pt x="938" y="330"/>
                  </a:lnTo>
                  <a:lnTo>
                    <a:pt x="954" y="323"/>
                  </a:lnTo>
                  <a:lnTo>
                    <a:pt x="942" y="336"/>
                  </a:lnTo>
                  <a:lnTo>
                    <a:pt x="930" y="349"/>
                  </a:lnTo>
                  <a:lnTo>
                    <a:pt x="914" y="355"/>
                  </a:lnTo>
                  <a:lnTo>
                    <a:pt x="896" y="358"/>
                  </a:lnTo>
                  <a:lnTo>
                    <a:pt x="877" y="362"/>
                  </a:lnTo>
                  <a:lnTo>
                    <a:pt x="857" y="364"/>
                  </a:lnTo>
                  <a:lnTo>
                    <a:pt x="836" y="364"/>
                  </a:lnTo>
                  <a:lnTo>
                    <a:pt x="813" y="364"/>
                  </a:lnTo>
                  <a:lnTo>
                    <a:pt x="790" y="364"/>
                  </a:lnTo>
                  <a:lnTo>
                    <a:pt x="767" y="362"/>
                  </a:lnTo>
                  <a:lnTo>
                    <a:pt x="744" y="360"/>
                  </a:lnTo>
                  <a:lnTo>
                    <a:pt x="721" y="357"/>
                  </a:lnTo>
                  <a:lnTo>
                    <a:pt x="699" y="354"/>
                  </a:lnTo>
                  <a:lnTo>
                    <a:pt x="677" y="351"/>
                  </a:lnTo>
                  <a:lnTo>
                    <a:pt x="657" y="348"/>
                  </a:lnTo>
                  <a:lnTo>
                    <a:pt x="638" y="345"/>
                  </a:lnTo>
                  <a:lnTo>
                    <a:pt x="621" y="342"/>
                  </a:lnTo>
                  <a:lnTo>
                    <a:pt x="605" y="338"/>
                  </a:lnTo>
                  <a:lnTo>
                    <a:pt x="582" y="335"/>
                  </a:lnTo>
                  <a:lnTo>
                    <a:pt x="559" y="329"/>
                  </a:lnTo>
                  <a:lnTo>
                    <a:pt x="576" y="347"/>
                  </a:lnTo>
                  <a:lnTo>
                    <a:pt x="597" y="361"/>
                  </a:lnTo>
                  <a:lnTo>
                    <a:pt x="617" y="374"/>
                  </a:lnTo>
                  <a:lnTo>
                    <a:pt x="640" y="386"/>
                  </a:lnTo>
                  <a:lnTo>
                    <a:pt x="663" y="395"/>
                  </a:lnTo>
                  <a:lnTo>
                    <a:pt x="687" y="404"/>
                  </a:lnTo>
                  <a:lnTo>
                    <a:pt x="711" y="409"/>
                  </a:lnTo>
                  <a:lnTo>
                    <a:pt x="737" y="412"/>
                  </a:lnTo>
                  <a:lnTo>
                    <a:pt x="762" y="415"/>
                  </a:lnTo>
                  <a:lnTo>
                    <a:pt x="787" y="415"/>
                  </a:lnTo>
                  <a:lnTo>
                    <a:pt x="811" y="413"/>
                  </a:lnTo>
                  <a:lnTo>
                    <a:pt x="835" y="410"/>
                  </a:lnTo>
                  <a:lnTo>
                    <a:pt x="858" y="404"/>
                  </a:lnTo>
                  <a:lnTo>
                    <a:pt x="879" y="395"/>
                  </a:lnTo>
                  <a:lnTo>
                    <a:pt x="900" y="384"/>
                  </a:lnTo>
                  <a:lnTo>
                    <a:pt x="918" y="371"/>
                  </a:lnTo>
                  <a:lnTo>
                    <a:pt x="905" y="396"/>
                  </a:lnTo>
                  <a:lnTo>
                    <a:pt x="877" y="417"/>
                  </a:lnTo>
                  <a:lnTo>
                    <a:pt x="846" y="434"/>
                  </a:lnTo>
                  <a:lnTo>
                    <a:pt x="820" y="440"/>
                  </a:lnTo>
                  <a:lnTo>
                    <a:pt x="847" y="437"/>
                  </a:lnTo>
                  <a:lnTo>
                    <a:pt x="877" y="434"/>
                  </a:lnTo>
                  <a:lnTo>
                    <a:pt x="905" y="427"/>
                  </a:lnTo>
                  <a:lnTo>
                    <a:pt x="930" y="420"/>
                  </a:lnTo>
                  <a:lnTo>
                    <a:pt x="954" y="405"/>
                  </a:lnTo>
                  <a:lnTo>
                    <a:pt x="978" y="394"/>
                  </a:lnTo>
                  <a:lnTo>
                    <a:pt x="986" y="431"/>
                  </a:lnTo>
                  <a:lnTo>
                    <a:pt x="993" y="474"/>
                  </a:lnTo>
                  <a:lnTo>
                    <a:pt x="0" y="474"/>
                  </a:lnTo>
                </a:path>
              </a:pathLst>
            </a:custGeom>
            <a:solidFill>
              <a:srgbClr val="FF3300"/>
            </a:solidFill>
            <a:ln w="12700" cap="rnd">
              <a:solidFill>
                <a:srgbClr val="000000"/>
              </a:solidFill>
              <a:round/>
              <a:headEnd/>
              <a:tailEnd/>
            </a:ln>
          </p:spPr>
          <p:txBody>
            <a:bodyPr/>
            <a:lstStyle/>
            <a:p>
              <a:endParaRPr lang="tr-TR"/>
            </a:p>
          </p:txBody>
        </p:sp>
        <p:sp>
          <p:nvSpPr>
            <p:cNvPr id="64" name="Freeform 63"/>
            <p:cNvSpPr>
              <a:spLocks/>
            </p:cNvSpPr>
            <p:nvPr/>
          </p:nvSpPr>
          <p:spPr bwMode="auto">
            <a:xfrm>
              <a:off x="3103" y="2226"/>
              <a:ext cx="21" cy="17"/>
            </a:xfrm>
            <a:custGeom>
              <a:avLst/>
              <a:gdLst>
                <a:gd name="T0" fmla="*/ 20 w 21"/>
                <a:gd name="T1" fmla="*/ 0 h 17"/>
                <a:gd name="T2" fmla="*/ 17 w 21"/>
                <a:gd name="T3" fmla="*/ 6 h 17"/>
                <a:gd name="T4" fmla="*/ 15 w 21"/>
                <a:gd name="T5" fmla="*/ 12 h 17"/>
                <a:gd name="T6" fmla="*/ 11 w 21"/>
                <a:gd name="T7" fmla="*/ 14 h 17"/>
                <a:gd name="T8" fmla="*/ 6 w 21"/>
                <a:gd name="T9" fmla="*/ 16 h 17"/>
                <a:gd name="T10" fmla="*/ 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20" y="0"/>
                  </a:moveTo>
                  <a:lnTo>
                    <a:pt x="17" y="6"/>
                  </a:lnTo>
                  <a:lnTo>
                    <a:pt x="15" y="12"/>
                  </a:lnTo>
                  <a:lnTo>
                    <a:pt x="11" y="14"/>
                  </a:lnTo>
                  <a:lnTo>
                    <a:pt x="6" y="16"/>
                  </a:lnTo>
                  <a:lnTo>
                    <a:pt x="0" y="16"/>
                  </a:lnTo>
                </a:path>
              </a:pathLst>
            </a:custGeom>
            <a:noFill/>
            <a:ln w="12700" cap="rnd">
              <a:solidFill>
                <a:srgbClr val="000000"/>
              </a:solidFill>
              <a:round/>
              <a:headEnd type="none" w="sm" len="sm"/>
              <a:tailEnd type="none" w="sm" len="sm"/>
            </a:ln>
          </p:spPr>
          <p:txBody>
            <a:bodyPr/>
            <a:lstStyle/>
            <a:p>
              <a:endParaRPr lang="tr-TR"/>
            </a:p>
          </p:txBody>
        </p:sp>
        <p:sp>
          <p:nvSpPr>
            <p:cNvPr id="65" name="Freeform 64"/>
            <p:cNvSpPr>
              <a:spLocks/>
            </p:cNvSpPr>
            <p:nvPr/>
          </p:nvSpPr>
          <p:spPr bwMode="auto">
            <a:xfrm>
              <a:off x="3070" y="2226"/>
              <a:ext cx="34" cy="17"/>
            </a:xfrm>
            <a:custGeom>
              <a:avLst/>
              <a:gdLst>
                <a:gd name="T0" fmla="*/ 33 w 34"/>
                <a:gd name="T1" fmla="*/ 16 h 17"/>
                <a:gd name="T2" fmla="*/ 26 w 34"/>
                <a:gd name="T3" fmla="*/ 9 h 17"/>
                <a:gd name="T4" fmla="*/ 21 w 34"/>
                <a:gd name="T5" fmla="*/ 4 h 17"/>
                <a:gd name="T6" fmla="*/ 18 w 34"/>
                <a:gd name="T7" fmla="*/ 2 h 17"/>
                <a:gd name="T8" fmla="*/ 12 w 34"/>
                <a:gd name="T9" fmla="*/ 1 h 17"/>
                <a:gd name="T10" fmla="*/ 8 w 34"/>
                <a:gd name="T11" fmla="*/ 0 h 17"/>
                <a:gd name="T12" fmla="*/ 3 w 34"/>
                <a:gd name="T13" fmla="*/ 1 h 17"/>
                <a:gd name="T14" fmla="*/ 0 w 34"/>
                <a:gd name="T15" fmla="*/ 5 h 17"/>
                <a:gd name="T16" fmla="*/ 0 w 34"/>
                <a:gd name="T17" fmla="*/ 11 h 17"/>
                <a:gd name="T18" fmla="*/ 3 w 34"/>
                <a:gd name="T19" fmla="*/ 11 h 17"/>
                <a:gd name="T20" fmla="*/ 10 w 34"/>
                <a:gd name="T21" fmla="*/ 11 h 17"/>
                <a:gd name="T22" fmla="*/ 17 w 34"/>
                <a:gd name="T23" fmla="*/ 11 h 17"/>
                <a:gd name="T24" fmla="*/ 21 w 34"/>
                <a:gd name="T25" fmla="*/ 11 h 17"/>
                <a:gd name="T26" fmla="*/ 24 w 34"/>
                <a:gd name="T27" fmla="*/ 12 h 17"/>
                <a:gd name="T28" fmla="*/ 33 w 34"/>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7"/>
                <a:gd name="T47" fmla="*/ 34 w 3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7">
                  <a:moveTo>
                    <a:pt x="33" y="16"/>
                  </a:moveTo>
                  <a:lnTo>
                    <a:pt x="26" y="9"/>
                  </a:lnTo>
                  <a:lnTo>
                    <a:pt x="21" y="4"/>
                  </a:lnTo>
                  <a:lnTo>
                    <a:pt x="18" y="2"/>
                  </a:lnTo>
                  <a:lnTo>
                    <a:pt x="12" y="1"/>
                  </a:lnTo>
                  <a:lnTo>
                    <a:pt x="8" y="0"/>
                  </a:lnTo>
                  <a:lnTo>
                    <a:pt x="3" y="1"/>
                  </a:lnTo>
                  <a:lnTo>
                    <a:pt x="0" y="5"/>
                  </a:lnTo>
                  <a:lnTo>
                    <a:pt x="0" y="11"/>
                  </a:lnTo>
                  <a:lnTo>
                    <a:pt x="3" y="11"/>
                  </a:lnTo>
                  <a:lnTo>
                    <a:pt x="10" y="11"/>
                  </a:lnTo>
                  <a:lnTo>
                    <a:pt x="17" y="11"/>
                  </a:lnTo>
                  <a:lnTo>
                    <a:pt x="21" y="11"/>
                  </a:lnTo>
                  <a:lnTo>
                    <a:pt x="24" y="12"/>
                  </a:lnTo>
                  <a:lnTo>
                    <a:pt x="33" y="16"/>
                  </a:lnTo>
                </a:path>
              </a:pathLst>
            </a:custGeom>
            <a:solidFill>
              <a:srgbClr val="000000"/>
            </a:solidFill>
            <a:ln w="12700" cap="rnd">
              <a:solidFill>
                <a:srgbClr val="000000"/>
              </a:solidFill>
              <a:round/>
              <a:headEnd/>
              <a:tailEnd/>
            </a:ln>
          </p:spPr>
          <p:txBody>
            <a:bodyPr/>
            <a:lstStyle/>
            <a:p>
              <a:endParaRPr lang="tr-TR"/>
            </a:p>
          </p:txBody>
        </p:sp>
        <p:sp>
          <p:nvSpPr>
            <p:cNvPr id="66" name="Freeform 65"/>
            <p:cNvSpPr>
              <a:spLocks/>
            </p:cNvSpPr>
            <p:nvPr/>
          </p:nvSpPr>
          <p:spPr bwMode="auto">
            <a:xfrm>
              <a:off x="3415" y="2173"/>
              <a:ext cx="59" cy="52"/>
            </a:xfrm>
            <a:custGeom>
              <a:avLst/>
              <a:gdLst>
                <a:gd name="T0" fmla="*/ 58 w 59"/>
                <a:gd name="T1" fmla="*/ 0 h 52"/>
                <a:gd name="T2" fmla="*/ 53 w 59"/>
                <a:gd name="T3" fmla="*/ 7 h 52"/>
                <a:gd name="T4" fmla="*/ 50 w 59"/>
                <a:gd name="T5" fmla="*/ 12 h 52"/>
                <a:gd name="T6" fmla="*/ 43 w 59"/>
                <a:gd name="T7" fmla="*/ 21 h 52"/>
                <a:gd name="T8" fmla="*/ 38 w 59"/>
                <a:gd name="T9" fmla="*/ 25 h 52"/>
                <a:gd name="T10" fmla="*/ 33 w 59"/>
                <a:gd name="T11" fmla="*/ 32 h 52"/>
                <a:gd name="T12" fmla="*/ 29 w 59"/>
                <a:gd name="T13" fmla="*/ 40 h 52"/>
                <a:gd name="T14" fmla="*/ 20 w 59"/>
                <a:gd name="T15" fmla="*/ 48 h 52"/>
                <a:gd name="T16" fmla="*/ 18 w 59"/>
                <a:gd name="T17" fmla="*/ 50 h 52"/>
                <a:gd name="T18" fmla="*/ 14 w 59"/>
                <a:gd name="T19" fmla="*/ 50 h 52"/>
                <a:gd name="T20" fmla="*/ 11 w 59"/>
                <a:gd name="T21" fmla="*/ 51 h 52"/>
                <a:gd name="T22" fmla="*/ 7 w 59"/>
                <a:gd name="T23" fmla="*/ 50 h 52"/>
                <a:gd name="T24" fmla="*/ 4 w 59"/>
                <a:gd name="T25" fmla="*/ 50 h 52"/>
                <a:gd name="T26" fmla="*/ 1 w 59"/>
                <a:gd name="T27" fmla="*/ 49 h 52"/>
                <a:gd name="T28" fmla="*/ 0 w 59"/>
                <a:gd name="T29" fmla="*/ 47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52"/>
                <a:gd name="T47" fmla="*/ 59 w 5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52">
                  <a:moveTo>
                    <a:pt x="58" y="0"/>
                  </a:moveTo>
                  <a:lnTo>
                    <a:pt x="53" y="7"/>
                  </a:lnTo>
                  <a:lnTo>
                    <a:pt x="50" y="12"/>
                  </a:lnTo>
                  <a:lnTo>
                    <a:pt x="43" y="21"/>
                  </a:lnTo>
                  <a:lnTo>
                    <a:pt x="38" y="25"/>
                  </a:lnTo>
                  <a:lnTo>
                    <a:pt x="33" y="32"/>
                  </a:lnTo>
                  <a:lnTo>
                    <a:pt x="29" y="40"/>
                  </a:lnTo>
                  <a:lnTo>
                    <a:pt x="20" y="48"/>
                  </a:lnTo>
                  <a:lnTo>
                    <a:pt x="18" y="50"/>
                  </a:lnTo>
                  <a:lnTo>
                    <a:pt x="14" y="50"/>
                  </a:lnTo>
                  <a:lnTo>
                    <a:pt x="11" y="51"/>
                  </a:lnTo>
                  <a:lnTo>
                    <a:pt x="7" y="50"/>
                  </a:lnTo>
                  <a:lnTo>
                    <a:pt x="4" y="50"/>
                  </a:lnTo>
                  <a:lnTo>
                    <a:pt x="1" y="49"/>
                  </a:lnTo>
                  <a:lnTo>
                    <a:pt x="0" y="47"/>
                  </a:lnTo>
                </a:path>
              </a:pathLst>
            </a:custGeom>
            <a:noFill/>
            <a:ln w="12700" cap="rnd">
              <a:solidFill>
                <a:srgbClr val="000000"/>
              </a:solidFill>
              <a:round/>
              <a:headEnd type="none" w="sm" len="sm"/>
              <a:tailEnd type="none" w="sm" len="sm"/>
            </a:ln>
          </p:spPr>
          <p:txBody>
            <a:bodyPr/>
            <a:lstStyle/>
            <a:p>
              <a:endParaRPr lang="tr-TR"/>
            </a:p>
          </p:txBody>
        </p:sp>
        <p:sp>
          <p:nvSpPr>
            <p:cNvPr id="67" name="Freeform 66"/>
            <p:cNvSpPr>
              <a:spLocks/>
            </p:cNvSpPr>
            <p:nvPr/>
          </p:nvSpPr>
          <p:spPr bwMode="auto">
            <a:xfrm>
              <a:off x="2987" y="1676"/>
              <a:ext cx="546" cy="251"/>
            </a:xfrm>
            <a:custGeom>
              <a:avLst/>
              <a:gdLst>
                <a:gd name="T0" fmla="*/ 249 w 546"/>
                <a:gd name="T1" fmla="*/ 194 h 251"/>
                <a:gd name="T2" fmla="*/ 216 w 546"/>
                <a:gd name="T3" fmla="*/ 202 h 251"/>
                <a:gd name="T4" fmla="*/ 180 w 546"/>
                <a:gd name="T5" fmla="*/ 205 h 251"/>
                <a:gd name="T6" fmla="*/ 149 w 546"/>
                <a:gd name="T7" fmla="*/ 197 h 251"/>
                <a:gd name="T8" fmla="*/ 112 w 546"/>
                <a:gd name="T9" fmla="*/ 186 h 251"/>
                <a:gd name="T10" fmla="*/ 73 w 546"/>
                <a:gd name="T11" fmla="*/ 186 h 251"/>
                <a:gd name="T12" fmla="*/ 45 w 546"/>
                <a:gd name="T13" fmla="*/ 194 h 251"/>
                <a:gd name="T14" fmla="*/ 25 w 546"/>
                <a:gd name="T15" fmla="*/ 205 h 251"/>
                <a:gd name="T16" fmla="*/ 10 w 546"/>
                <a:gd name="T17" fmla="*/ 222 h 251"/>
                <a:gd name="T18" fmla="*/ 10 w 546"/>
                <a:gd name="T19" fmla="*/ 244 h 251"/>
                <a:gd name="T20" fmla="*/ 3 w 546"/>
                <a:gd name="T21" fmla="*/ 234 h 251"/>
                <a:gd name="T22" fmla="*/ 5 w 546"/>
                <a:gd name="T23" fmla="*/ 206 h 251"/>
                <a:gd name="T24" fmla="*/ 41 w 546"/>
                <a:gd name="T25" fmla="*/ 175 h 251"/>
                <a:gd name="T26" fmla="*/ 96 w 546"/>
                <a:gd name="T27" fmla="*/ 165 h 251"/>
                <a:gd name="T28" fmla="*/ 177 w 546"/>
                <a:gd name="T29" fmla="*/ 179 h 251"/>
                <a:gd name="T30" fmla="*/ 238 w 546"/>
                <a:gd name="T31" fmla="*/ 181 h 251"/>
                <a:gd name="T32" fmla="*/ 237 w 546"/>
                <a:gd name="T33" fmla="*/ 169 h 251"/>
                <a:gd name="T34" fmla="*/ 200 w 546"/>
                <a:gd name="T35" fmla="*/ 162 h 251"/>
                <a:gd name="T36" fmla="*/ 169 w 546"/>
                <a:gd name="T37" fmla="*/ 142 h 251"/>
                <a:gd name="T38" fmla="*/ 141 w 546"/>
                <a:gd name="T39" fmla="*/ 116 h 251"/>
                <a:gd name="T40" fmla="*/ 108 w 546"/>
                <a:gd name="T41" fmla="*/ 118 h 251"/>
                <a:gd name="T42" fmla="*/ 76 w 546"/>
                <a:gd name="T43" fmla="*/ 125 h 251"/>
                <a:gd name="T44" fmla="*/ 108 w 546"/>
                <a:gd name="T45" fmla="*/ 110 h 251"/>
                <a:gd name="T46" fmla="*/ 146 w 546"/>
                <a:gd name="T47" fmla="*/ 110 h 251"/>
                <a:gd name="T48" fmla="*/ 195 w 546"/>
                <a:gd name="T49" fmla="*/ 134 h 251"/>
                <a:gd name="T50" fmla="*/ 240 w 546"/>
                <a:gd name="T51" fmla="*/ 151 h 251"/>
                <a:gd name="T52" fmla="*/ 283 w 546"/>
                <a:gd name="T53" fmla="*/ 160 h 251"/>
                <a:gd name="T54" fmla="*/ 269 w 546"/>
                <a:gd name="T55" fmla="*/ 140 h 251"/>
                <a:gd name="T56" fmla="*/ 288 w 546"/>
                <a:gd name="T57" fmla="*/ 134 h 251"/>
                <a:gd name="T58" fmla="*/ 330 w 546"/>
                <a:gd name="T59" fmla="*/ 139 h 251"/>
                <a:gd name="T60" fmla="*/ 368 w 546"/>
                <a:gd name="T61" fmla="*/ 123 h 251"/>
                <a:gd name="T62" fmla="*/ 410 w 546"/>
                <a:gd name="T63" fmla="*/ 92 h 251"/>
                <a:gd name="T64" fmla="*/ 439 w 546"/>
                <a:gd name="T65" fmla="*/ 63 h 251"/>
                <a:gd name="T66" fmla="*/ 418 w 546"/>
                <a:gd name="T67" fmla="*/ 21 h 251"/>
                <a:gd name="T68" fmla="*/ 380 w 546"/>
                <a:gd name="T69" fmla="*/ 0 h 251"/>
                <a:gd name="T70" fmla="*/ 429 w 546"/>
                <a:gd name="T71" fmla="*/ 20 h 251"/>
                <a:gd name="T72" fmla="*/ 456 w 546"/>
                <a:gd name="T73" fmla="*/ 35 h 251"/>
                <a:gd name="T74" fmla="*/ 479 w 546"/>
                <a:gd name="T75" fmla="*/ 12 h 251"/>
                <a:gd name="T76" fmla="*/ 482 w 546"/>
                <a:gd name="T77" fmla="*/ 45 h 251"/>
                <a:gd name="T78" fmla="*/ 526 w 546"/>
                <a:gd name="T79" fmla="*/ 49 h 251"/>
                <a:gd name="T80" fmla="*/ 524 w 546"/>
                <a:gd name="T81" fmla="*/ 54 h 251"/>
                <a:gd name="T82" fmla="*/ 482 w 546"/>
                <a:gd name="T83" fmla="*/ 52 h 251"/>
                <a:gd name="T84" fmla="*/ 421 w 546"/>
                <a:gd name="T85" fmla="*/ 88 h 251"/>
                <a:gd name="T86" fmla="*/ 356 w 546"/>
                <a:gd name="T87" fmla="*/ 137 h 251"/>
                <a:gd name="T88" fmla="*/ 308 w 546"/>
                <a:gd name="T89" fmla="*/ 165 h 251"/>
                <a:gd name="T90" fmla="*/ 274 w 546"/>
                <a:gd name="T91" fmla="*/ 181 h 2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
                <a:gd name="T139" fmla="*/ 0 h 251"/>
                <a:gd name="T140" fmla="*/ 546 w 546"/>
                <a:gd name="T141" fmla="*/ 251 h 2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 h="251">
                  <a:moveTo>
                    <a:pt x="268" y="187"/>
                  </a:moveTo>
                  <a:lnTo>
                    <a:pt x="249" y="194"/>
                  </a:lnTo>
                  <a:lnTo>
                    <a:pt x="235" y="197"/>
                  </a:lnTo>
                  <a:lnTo>
                    <a:pt x="216" y="202"/>
                  </a:lnTo>
                  <a:lnTo>
                    <a:pt x="197" y="204"/>
                  </a:lnTo>
                  <a:lnTo>
                    <a:pt x="180" y="205"/>
                  </a:lnTo>
                  <a:lnTo>
                    <a:pt x="163" y="203"/>
                  </a:lnTo>
                  <a:lnTo>
                    <a:pt x="149" y="197"/>
                  </a:lnTo>
                  <a:lnTo>
                    <a:pt x="127" y="190"/>
                  </a:lnTo>
                  <a:lnTo>
                    <a:pt x="112" y="186"/>
                  </a:lnTo>
                  <a:lnTo>
                    <a:pt x="88" y="183"/>
                  </a:lnTo>
                  <a:lnTo>
                    <a:pt x="73" y="186"/>
                  </a:lnTo>
                  <a:lnTo>
                    <a:pt x="59" y="187"/>
                  </a:lnTo>
                  <a:lnTo>
                    <a:pt x="45" y="194"/>
                  </a:lnTo>
                  <a:lnTo>
                    <a:pt x="36" y="199"/>
                  </a:lnTo>
                  <a:lnTo>
                    <a:pt x="25" y="205"/>
                  </a:lnTo>
                  <a:lnTo>
                    <a:pt x="19" y="210"/>
                  </a:lnTo>
                  <a:lnTo>
                    <a:pt x="10" y="222"/>
                  </a:lnTo>
                  <a:lnTo>
                    <a:pt x="9" y="230"/>
                  </a:lnTo>
                  <a:lnTo>
                    <a:pt x="10" y="244"/>
                  </a:lnTo>
                  <a:lnTo>
                    <a:pt x="15" y="250"/>
                  </a:lnTo>
                  <a:lnTo>
                    <a:pt x="3" y="234"/>
                  </a:lnTo>
                  <a:lnTo>
                    <a:pt x="0" y="218"/>
                  </a:lnTo>
                  <a:lnTo>
                    <a:pt x="5" y="206"/>
                  </a:lnTo>
                  <a:lnTo>
                    <a:pt x="11" y="195"/>
                  </a:lnTo>
                  <a:lnTo>
                    <a:pt x="41" y="175"/>
                  </a:lnTo>
                  <a:lnTo>
                    <a:pt x="58" y="172"/>
                  </a:lnTo>
                  <a:lnTo>
                    <a:pt x="96" y="165"/>
                  </a:lnTo>
                  <a:lnTo>
                    <a:pt x="134" y="169"/>
                  </a:lnTo>
                  <a:lnTo>
                    <a:pt x="177" y="179"/>
                  </a:lnTo>
                  <a:lnTo>
                    <a:pt x="211" y="181"/>
                  </a:lnTo>
                  <a:lnTo>
                    <a:pt x="238" y="181"/>
                  </a:lnTo>
                  <a:lnTo>
                    <a:pt x="259" y="177"/>
                  </a:lnTo>
                  <a:lnTo>
                    <a:pt x="237" y="169"/>
                  </a:lnTo>
                  <a:lnTo>
                    <a:pt x="219" y="169"/>
                  </a:lnTo>
                  <a:lnTo>
                    <a:pt x="200" y="162"/>
                  </a:lnTo>
                  <a:lnTo>
                    <a:pt x="189" y="157"/>
                  </a:lnTo>
                  <a:lnTo>
                    <a:pt x="169" y="142"/>
                  </a:lnTo>
                  <a:lnTo>
                    <a:pt x="158" y="126"/>
                  </a:lnTo>
                  <a:lnTo>
                    <a:pt x="141" y="116"/>
                  </a:lnTo>
                  <a:lnTo>
                    <a:pt x="124" y="116"/>
                  </a:lnTo>
                  <a:lnTo>
                    <a:pt x="108" y="118"/>
                  </a:lnTo>
                  <a:lnTo>
                    <a:pt x="93" y="121"/>
                  </a:lnTo>
                  <a:lnTo>
                    <a:pt x="76" y="125"/>
                  </a:lnTo>
                  <a:lnTo>
                    <a:pt x="92" y="115"/>
                  </a:lnTo>
                  <a:lnTo>
                    <a:pt x="108" y="110"/>
                  </a:lnTo>
                  <a:lnTo>
                    <a:pt x="127" y="109"/>
                  </a:lnTo>
                  <a:lnTo>
                    <a:pt x="146" y="110"/>
                  </a:lnTo>
                  <a:lnTo>
                    <a:pt x="166" y="115"/>
                  </a:lnTo>
                  <a:lnTo>
                    <a:pt x="195" y="134"/>
                  </a:lnTo>
                  <a:lnTo>
                    <a:pt x="216" y="143"/>
                  </a:lnTo>
                  <a:lnTo>
                    <a:pt x="240" y="151"/>
                  </a:lnTo>
                  <a:lnTo>
                    <a:pt x="262" y="157"/>
                  </a:lnTo>
                  <a:lnTo>
                    <a:pt x="283" y="160"/>
                  </a:lnTo>
                  <a:lnTo>
                    <a:pt x="311" y="152"/>
                  </a:lnTo>
                  <a:lnTo>
                    <a:pt x="269" y="140"/>
                  </a:lnTo>
                  <a:lnTo>
                    <a:pt x="261" y="135"/>
                  </a:lnTo>
                  <a:lnTo>
                    <a:pt x="288" y="134"/>
                  </a:lnTo>
                  <a:lnTo>
                    <a:pt x="312" y="138"/>
                  </a:lnTo>
                  <a:lnTo>
                    <a:pt x="330" y="139"/>
                  </a:lnTo>
                  <a:lnTo>
                    <a:pt x="345" y="135"/>
                  </a:lnTo>
                  <a:lnTo>
                    <a:pt x="368" y="123"/>
                  </a:lnTo>
                  <a:lnTo>
                    <a:pt x="395" y="102"/>
                  </a:lnTo>
                  <a:lnTo>
                    <a:pt x="410" y="92"/>
                  </a:lnTo>
                  <a:lnTo>
                    <a:pt x="425" y="78"/>
                  </a:lnTo>
                  <a:lnTo>
                    <a:pt x="439" y="63"/>
                  </a:lnTo>
                  <a:lnTo>
                    <a:pt x="433" y="40"/>
                  </a:lnTo>
                  <a:lnTo>
                    <a:pt x="418" y="21"/>
                  </a:lnTo>
                  <a:lnTo>
                    <a:pt x="399" y="10"/>
                  </a:lnTo>
                  <a:lnTo>
                    <a:pt x="380" y="0"/>
                  </a:lnTo>
                  <a:lnTo>
                    <a:pt x="405" y="8"/>
                  </a:lnTo>
                  <a:lnTo>
                    <a:pt x="429" y="20"/>
                  </a:lnTo>
                  <a:lnTo>
                    <a:pt x="441" y="36"/>
                  </a:lnTo>
                  <a:lnTo>
                    <a:pt x="456" y="35"/>
                  </a:lnTo>
                  <a:lnTo>
                    <a:pt x="464" y="18"/>
                  </a:lnTo>
                  <a:lnTo>
                    <a:pt x="479" y="12"/>
                  </a:lnTo>
                  <a:lnTo>
                    <a:pt x="466" y="30"/>
                  </a:lnTo>
                  <a:lnTo>
                    <a:pt x="482" y="45"/>
                  </a:lnTo>
                  <a:lnTo>
                    <a:pt x="505" y="46"/>
                  </a:lnTo>
                  <a:lnTo>
                    <a:pt x="526" y="49"/>
                  </a:lnTo>
                  <a:lnTo>
                    <a:pt x="545" y="54"/>
                  </a:lnTo>
                  <a:lnTo>
                    <a:pt x="524" y="54"/>
                  </a:lnTo>
                  <a:lnTo>
                    <a:pt x="502" y="53"/>
                  </a:lnTo>
                  <a:lnTo>
                    <a:pt x="482" y="52"/>
                  </a:lnTo>
                  <a:lnTo>
                    <a:pt x="460" y="52"/>
                  </a:lnTo>
                  <a:lnTo>
                    <a:pt x="421" y="88"/>
                  </a:lnTo>
                  <a:lnTo>
                    <a:pt x="387" y="116"/>
                  </a:lnTo>
                  <a:lnTo>
                    <a:pt x="356" y="137"/>
                  </a:lnTo>
                  <a:lnTo>
                    <a:pt x="330" y="152"/>
                  </a:lnTo>
                  <a:lnTo>
                    <a:pt x="308" y="165"/>
                  </a:lnTo>
                  <a:lnTo>
                    <a:pt x="289" y="175"/>
                  </a:lnTo>
                  <a:lnTo>
                    <a:pt x="274" y="181"/>
                  </a:lnTo>
                  <a:lnTo>
                    <a:pt x="268" y="187"/>
                  </a:lnTo>
                </a:path>
              </a:pathLst>
            </a:custGeom>
            <a:solidFill>
              <a:srgbClr val="000000"/>
            </a:solidFill>
            <a:ln w="12700" cap="rnd">
              <a:solidFill>
                <a:srgbClr val="000000"/>
              </a:solidFill>
              <a:round/>
              <a:headEnd/>
              <a:tailEnd/>
            </a:ln>
          </p:spPr>
          <p:txBody>
            <a:bodyPr/>
            <a:lstStyle/>
            <a:p>
              <a:endParaRPr lang="tr-TR"/>
            </a:p>
          </p:txBody>
        </p:sp>
        <p:sp>
          <p:nvSpPr>
            <p:cNvPr id="68" name="Freeform 67"/>
            <p:cNvSpPr>
              <a:spLocks/>
            </p:cNvSpPr>
            <p:nvPr/>
          </p:nvSpPr>
          <p:spPr bwMode="auto">
            <a:xfrm>
              <a:off x="3077" y="1738"/>
              <a:ext cx="151" cy="38"/>
            </a:xfrm>
            <a:custGeom>
              <a:avLst/>
              <a:gdLst>
                <a:gd name="T0" fmla="*/ 0 w 151"/>
                <a:gd name="T1" fmla="*/ 33 h 38"/>
                <a:gd name="T2" fmla="*/ 8 w 151"/>
                <a:gd name="T3" fmla="*/ 19 h 38"/>
                <a:gd name="T4" fmla="*/ 20 w 151"/>
                <a:gd name="T5" fmla="*/ 10 h 38"/>
                <a:gd name="T6" fmla="*/ 34 w 151"/>
                <a:gd name="T7" fmla="*/ 4 h 38"/>
                <a:gd name="T8" fmla="*/ 51 w 151"/>
                <a:gd name="T9" fmla="*/ 1 h 38"/>
                <a:gd name="T10" fmla="*/ 68 w 151"/>
                <a:gd name="T11" fmla="*/ 0 h 38"/>
                <a:gd name="T12" fmla="*/ 85 w 151"/>
                <a:gd name="T13" fmla="*/ 1 h 38"/>
                <a:gd name="T14" fmla="*/ 102 w 151"/>
                <a:gd name="T15" fmla="*/ 4 h 38"/>
                <a:gd name="T16" fmla="*/ 114 w 151"/>
                <a:gd name="T17" fmla="*/ 8 h 38"/>
                <a:gd name="T18" fmla="*/ 132 w 151"/>
                <a:gd name="T19" fmla="*/ 19 h 38"/>
                <a:gd name="T20" fmla="*/ 148 w 151"/>
                <a:gd name="T21" fmla="*/ 31 h 38"/>
                <a:gd name="T22" fmla="*/ 150 w 151"/>
                <a:gd name="T23" fmla="*/ 37 h 38"/>
                <a:gd name="T24" fmla="*/ 132 w 151"/>
                <a:gd name="T25" fmla="*/ 31 h 38"/>
                <a:gd name="T26" fmla="*/ 115 w 151"/>
                <a:gd name="T27" fmla="*/ 25 h 38"/>
                <a:gd name="T28" fmla="*/ 99 w 151"/>
                <a:gd name="T29" fmla="*/ 19 h 38"/>
                <a:gd name="T30" fmla="*/ 82 w 151"/>
                <a:gd name="T31" fmla="*/ 14 h 38"/>
                <a:gd name="T32" fmla="*/ 64 w 151"/>
                <a:gd name="T33" fmla="*/ 12 h 38"/>
                <a:gd name="T34" fmla="*/ 47 w 151"/>
                <a:gd name="T35" fmla="*/ 12 h 38"/>
                <a:gd name="T36" fmla="*/ 30 w 151"/>
                <a:gd name="T37" fmla="*/ 15 h 38"/>
                <a:gd name="T38" fmla="*/ 14 w 151"/>
                <a:gd name="T39" fmla="*/ 22 h 38"/>
                <a:gd name="T40" fmla="*/ 0 w 151"/>
                <a:gd name="T41" fmla="*/ 33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38"/>
                <a:gd name="T65" fmla="*/ 151 w 151"/>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38">
                  <a:moveTo>
                    <a:pt x="0" y="33"/>
                  </a:moveTo>
                  <a:lnTo>
                    <a:pt x="8" y="19"/>
                  </a:lnTo>
                  <a:lnTo>
                    <a:pt x="20" y="10"/>
                  </a:lnTo>
                  <a:lnTo>
                    <a:pt x="34" y="4"/>
                  </a:lnTo>
                  <a:lnTo>
                    <a:pt x="51" y="1"/>
                  </a:lnTo>
                  <a:lnTo>
                    <a:pt x="68" y="0"/>
                  </a:lnTo>
                  <a:lnTo>
                    <a:pt x="85" y="1"/>
                  </a:lnTo>
                  <a:lnTo>
                    <a:pt x="102" y="4"/>
                  </a:lnTo>
                  <a:lnTo>
                    <a:pt x="114" y="8"/>
                  </a:lnTo>
                  <a:lnTo>
                    <a:pt x="132" y="19"/>
                  </a:lnTo>
                  <a:lnTo>
                    <a:pt x="148" y="31"/>
                  </a:lnTo>
                  <a:lnTo>
                    <a:pt x="150" y="37"/>
                  </a:lnTo>
                  <a:lnTo>
                    <a:pt x="132" y="31"/>
                  </a:lnTo>
                  <a:lnTo>
                    <a:pt x="115" y="25"/>
                  </a:lnTo>
                  <a:lnTo>
                    <a:pt x="99" y="19"/>
                  </a:lnTo>
                  <a:lnTo>
                    <a:pt x="82" y="14"/>
                  </a:lnTo>
                  <a:lnTo>
                    <a:pt x="64" y="12"/>
                  </a:lnTo>
                  <a:lnTo>
                    <a:pt x="47" y="12"/>
                  </a:lnTo>
                  <a:lnTo>
                    <a:pt x="30" y="15"/>
                  </a:lnTo>
                  <a:lnTo>
                    <a:pt x="14" y="22"/>
                  </a:lnTo>
                  <a:lnTo>
                    <a:pt x="0" y="33"/>
                  </a:lnTo>
                </a:path>
              </a:pathLst>
            </a:custGeom>
            <a:solidFill>
              <a:srgbClr val="000000"/>
            </a:solidFill>
            <a:ln w="12700" cap="rnd">
              <a:solidFill>
                <a:srgbClr val="000000"/>
              </a:solidFill>
              <a:round/>
              <a:headEnd/>
              <a:tailEnd/>
            </a:ln>
          </p:spPr>
          <p:txBody>
            <a:bodyPr/>
            <a:lstStyle/>
            <a:p>
              <a:endParaRPr lang="tr-TR"/>
            </a:p>
          </p:txBody>
        </p:sp>
        <p:sp>
          <p:nvSpPr>
            <p:cNvPr id="69" name="Freeform 68"/>
            <p:cNvSpPr>
              <a:spLocks/>
            </p:cNvSpPr>
            <p:nvPr/>
          </p:nvSpPr>
          <p:spPr bwMode="auto">
            <a:xfrm>
              <a:off x="3153" y="1712"/>
              <a:ext cx="116" cy="44"/>
            </a:xfrm>
            <a:custGeom>
              <a:avLst/>
              <a:gdLst>
                <a:gd name="T0" fmla="*/ 13 w 116"/>
                <a:gd name="T1" fmla="*/ 0 h 44"/>
                <a:gd name="T2" fmla="*/ 28 w 116"/>
                <a:gd name="T3" fmla="*/ 0 h 44"/>
                <a:gd name="T4" fmla="*/ 42 w 116"/>
                <a:gd name="T5" fmla="*/ 2 h 44"/>
                <a:gd name="T6" fmla="*/ 55 w 116"/>
                <a:gd name="T7" fmla="*/ 4 h 44"/>
                <a:gd name="T8" fmla="*/ 68 w 116"/>
                <a:gd name="T9" fmla="*/ 9 h 44"/>
                <a:gd name="T10" fmla="*/ 80 w 116"/>
                <a:gd name="T11" fmla="*/ 15 h 44"/>
                <a:gd name="T12" fmla="*/ 91 w 116"/>
                <a:gd name="T13" fmla="*/ 22 h 44"/>
                <a:gd name="T14" fmla="*/ 103 w 116"/>
                <a:gd name="T15" fmla="*/ 31 h 44"/>
                <a:gd name="T16" fmla="*/ 115 w 116"/>
                <a:gd name="T17" fmla="*/ 43 h 44"/>
                <a:gd name="T18" fmla="*/ 92 w 116"/>
                <a:gd name="T19" fmla="*/ 26 h 44"/>
                <a:gd name="T20" fmla="*/ 60 w 116"/>
                <a:gd name="T21" fmla="*/ 12 h 44"/>
                <a:gd name="T22" fmla="*/ 27 w 116"/>
                <a:gd name="T23" fmla="*/ 4 h 44"/>
                <a:gd name="T24" fmla="*/ 0 w 116"/>
                <a:gd name="T25" fmla="*/ 9 h 44"/>
                <a:gd name="T26" fmla="*/ 3 w 116"/>
                <a:gd name="T27" fmla="*/ 6 h 44"/>
                <a:gd name="T28" fmla="*/ 10 w 116"/>
                <a:gd name="T29" fmla="*/ 0 h 44"/>
                <a:gd name="T30" fmla="*/ 13 w 116"/>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44"/>
                <a:gd name="T50" fmla="*/ 116 w 116"/>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44">
                  <a:moveTo>
                    <a:pt x="13" y="0"/>
                  </a:moveTo>
                  <a:lnTo>
                    <a:pt x="28" y="0"/>
                  </a:lnTo>
                  <a:lnTo>
                    <a:pt x="42" y="2"/>
                  </a:lnTo>
                  <a:lnTo>
                    <a:pt x="55" y="4"/>
                  </a:lnTo>
                  <a:lnTo>
                    <a:pt x="68" y="9"/>
                  </a:lnTo>
                  <a:lnTo>
                    <a:pt x="80" y="15"/>
                  </a:lnTo>
                  <a:lnTo>
                    <a:pt x="91" y="22"/>
                  </a:lnTo>
                  <a:lnTo>
                    <a:pt x="103" y="31"/>
                  </a:lnTo>
                  <a:lnTo>
                    <a:pt x="115" y="43"/>
                  </a:lnTo>
                  <a:lnTo>
                    <a:pt x="92" y="26"/>
                  </a:lnTo>
                  <a:lnTo>
                    <a:pt x="60" y="12"/>
                  </a:lnTo>
                  <a:lnTo>
                    <a:pt x="27" y="4"/>
                  </a:lnTo>
                  <a:lnTo>
                    <a:pt x="0" y="9"/>
                  </a:lnTo>
                  <a:lnTo>
                    <a:pt x="3" y="6"/>
                  </a:lnTo>
                  <a:lnTo>
                    <a:pt x="10" y="0"/>
                  </a:lnTo>
                  <a:lnTo>
                    <a:pt x="13" y="0"/>
                  </a:lnTo>
                </a:path>
              </a:pathLst>
            </a:custGeom>
            <a:solidFill>
              <a:srgbClr val="000000"/>
            </a:solidFill>
            <a:ln w="12700" cap="rnd">
              <a:solidFill>
                <a:srgbClr val="000000"/>
              </a:solidFill>
              <a:round/>
              <a:headEnd/>
              <a:tailEnd/>
            </a:ln>
          </p:spPr>
          <p:txBody>
            <a:bodyPr/>
            <a:lstStyle/>
            <a:p>
              <a:endParaRPr lang="tr-TR"/>
            </a:p>
          </p:txBody>
        </p:sp>
        <p:sp>
          <p:nvSpPr>
            <p:cNvPr id="70" name="Freeform 69"/>
            <p:cNvSpPr>
              <a:spLocks/>
            </p:cNvSpPr>
            <p:nvPr/>
          </p:nvSpPr>
          <p:spPr bwMode="auto">
            <a:xfrm>
              <a:off x="3477" y="1689"/>
              <a:ext cx="210" cy="567"/>
            </a:xfrm>
            <a:custGeom>
              <a:avLst/>
              <a:gdLst>
                <a:gd name="T0" fmla="*/ 93 w 210"/>
                <a:gd name="T1" fmla="*/ 555 h 567"/>
                <a:gd name="T2" fmla="*/ 76 w 210"/>
                <a:gd name="T3" fmla="*/ 549 h 567"/>
                <a:gd name="T4" fmla="*/ 60 w 210"/>
                <a:gd name="T5" fmla="*/ 543 h 567"/>
                <a:gd name="T6" fmla="*/ 48 w 210"/>
                <a:gd name="T7" fmla="*/ 533 h 567"/>
                <a:gd name="T8" fmla="*/ 42 w 210"/>
                <a:gd name="T9" fmla="*/ 516 h 567"/>
                <a:gd name="T10" fmla="*/ 40 w 210"/>
                <a:gd name="T11" fmla="*/ 501 h 567"/>
                <a:gd name="T12" fmla="*/ 50 w 210"/>
                <a:gd name="T13" fmla="*/ 472 h 567"/>
                <a:gd name="T14" fmla="*/ 62 w 210"/>
                <a:gd name="T15" fmla="*/ 524 h 567"/>
                <a:gd name="T16" fmla="*/ 64 w 210"/>
                <a:gd name="T17" fmla="*/ 494 h 567"/>
                <a:gd name="T18" fmla="*/ 69 w 210"/>
                <a:gd name="T19" fmla="*/ 467 h 567"/>
                <a:gd name="T20" fmla="*/ 92 w 210"/>
                <a:gd name="T21" fmla="*/ 512 h 567"/>
                <a:gd name="T22" fmla="*/ 89 w 210"/>
                <a:gd name="T23" fmla="*/ 460 h 567"/>
                <a:gd name="T24" fmla="*/ 68 w 210"/>
                <a:gd name="T25" fmla="*/ 410 h 567"/>
                <a:gd name="T26" fmla="*/ 106 w 210"/>
                <a:gd name="T27" fmla="*/ 465 h 567"/>
                <a:gd name="T28" fmla="*/ 113 w 210"/>
                <a:gd name="T29" fmla="*/ 448 h 567"/>
                <a:gd name="T30" fmla="*/ 117 w 210"/>
                <a:gd name="T31" fmla="*/ 428 h 567"/>
                <a:gd name="T32" fmla="*/ 130 w 210"/>
                <a:gd name="T33" fmla="*/ 493 h 567"/>
                <a:gd name="T34" fmla="*/ 142 w 210"/>
                <a:gd name="T35" fmla="*/ 450 h 567"/>
                <a:gd name="T36" fmla="*/ 139 w 210"/>
                <a:gd name="T37" fmla="*/ 408 h 567"/>
                <a:gd name="T38" fmla="*/ 117 w 210"/>
                <a:gd name="T39" fmla="*/ 367 h 567"/>
                <a:gd name="T40" fmla="*/ 124 w 210"/>
                <a:gd name="T41" fmla="*/ 367 h 567"/>
                <a:gd name="T42" fmla="*/ 149 w 210"/>
                <a:gd name="T43" fmla="*/ 405 h 567"/>
                <a:gd name="T44" fmla="*/ 153 w 210"/>
                <a:gd name="T45" fmla="*/ 446 h 567"/>
                <a:gd name="T46" fmla="*/ 171 w 210"/>
                <a:gd name="T47" fmla="*/ 384 h 567"/>
                <a:gd name="T48" fmla="*/ 145 w 210"/>
                <a:gd name="T49" fmla="*/ 319 h 567"/>
                <a:gd name="T50" fmla="*/ 117 w 210"/>
                <a:gd name="T51" fmla="*/ 275 h 567"/>
                <a:gd name="T52" fmla="*/ 153 w 210"/>
                <a:gd name="T53" fmla="*/ 309 h 567"/>
                <a:gd name="T54" fmla="*/ 156 w 210"/>
                <a:gd name="T55" fmla="*/ 297 h 567"/>
                <a:gd name="T56" fmla="*/ 140 w 210"/>
                <a:gd name="T57" fmla="*/ 262 h 567"/>
                <a:gd name="T58" fmla="*/ 117 w 210"/>
                <a:gd name="T59" fmla="*/ 228 h 567"/>
                <a:gd name="T60" fmla="*/ 81 w 210"/>
                <a:gd name="T61" fmla="*/ 203 h 567"/>
                <a:gd name="T62" fmla="*/ 154 w 210"/>
                <a:gd name="T63" fmla="*/ 258 h 567"/>
                <a:gd name="T64" fmla="*/ 164 w 210"/>
                <a:gd name="T65" fmla="*/ 258 h 567"/>
                <a:gd name="T66" fmla="*/ 157 w 210"/>
                <a:gd name="T67" fmla="*/ 216 h 567"/>
                <a:gd name="T68" fmla="*/ 129 w 210"/>
                <a:gd name="T69" fmla="*/ 175 h 567"/>
                <a:gd name="T70" fmla="*/ 168 w 210"/>
                <a:gd name="T71" fmla="*/ 221 h 567"/>
                <a:gd name="T72" fmla="*/ 175 w 210"/>
                <a:gd name="T73" fmla="*/ 179 h 567"/>
                <a:gd name="T74" fmla="*/ 141 w 210"/>
                <a:gd name="T75" fmla="*/ 102 h 567"/>
                <a:gd name="T76" fmla="*/ 97 w 210"/>
                <a:gd name="T77" fmla="*/ 49 h 567"/>
                <a:gd name="T78" fmla="*/ 52 w 210"/>
                <a:gd name="T79" fmla="*/ 21 h 567"/>
                <a:gd name="T80" fmla="*/ 21 w 210"/>
                <a:gd name="T81" fmla="*/ 9 h 567"/>
                <a:gd name="T82" fmla="*/ 7 w 210"/>
                <a:gd name="T83" fmla="*/ 0 h 567"/>
                <a:gd name="T84" fmla="*/ 42 w 210"/>
                <a:gd name="T85" fmla="*/ 8 h 567"/>
                <a:gd name="T86" fmla="*/ 148 w 210"/>
                <a:gd name="T87" fmla="*/ 96 h 567"/>
                <a:gd name="T88" fmla="*/ 188 w 210"/>
                <a:gd name="T89" fmla="*/ 171 h 567"/>
                <a:gd name="T90" fmla="*/ 209 w 210"/>
                <a:gd name="T91" fmla="*/ 282 h 567"/>
                <a:gd name="T92" fmla="*/ 199 w 210"/>
                <a:gd name="T93" fmla="*/ 399 h 567"/>
                <a:gd name="T94" fmla="*/ 172 w 210"/>
                <a:gd name="T95" fmla="*/ 485 h 567"/>
                <a:gd name="T96" fmla="*/ 148 w 210"/>
                <a:gd name="T97" fmla="*/ 529 h 567"/>
                <a:gd name="T98" fmla="*/ 115 w 210"/>
                <a:gd name="T99" fmla="*/ 566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0"/>
                <a:gd name="T151" fmla="*/ 0 h 567"/>
                <a:gd name="T152" fmla="*/ 210 w 210"/>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0" h="567">
                  <a:moveTo>
                    <a:pt x="115" y="566"/>
                  </a:moveTo>
                  <a:lnTo>
                    <a:pt x="97" y="556"/>
                  </a:lnTo>
                  <a:lnTo>
                    <a:pt x="93" y="555"/>
                  </a:lnTo>
                  <a:lnTo>
                    <a:pt x="88" y="553"/>
                  </a:lnTo>
                  <a:lnTo>
                    <a:pt x="82" y="551"/>
                  </a:lnTo>
                  <a:lnTo>
                    <a:pt x="76" y="549"/>
                  </a:lnTo>
                  <a:lnTo>
                    <a:pt x="71" y="548"/>
                  </a:lnTo>
                  <a:lnTo>
                    <a:pt x="66" y="546"/>
                  </a:lnTo>
                  <a:lnTo>
                    <a:pt x="60" y="543"/>
                  </a:lnTo>
                  <a:lnTo>
                    <a:pt x="56" y="542"/>
                  </a:lnTo>
                  <a:lnTo>
                    <a:pt x="52" y="538"/>
                  </a:lnTo>
                  <a:lnTo>
                    <a:pt x="48" y="533"/>
                  </a:lnTo>
                  <a:lnTo>
                    <a:pt x="46" y="527"/>
                  </a:lnTo>
                  <a:lnTo>
                    <a:pt x="44" y="522"/>
                  </a:lnTo>
                  <a:lnTo>
                    <a:pt x="42" y="516"/>
                  </a:lnTo>
                  <a:lnTo>
                    <a:pt x="40" y="510"/>
                  </a:lnTo>
                  <a:lnTo>
                    <a:pt x="40" y="505"/>
                  </a:lnTo>
                  <a:lnTo>
                    <a:pt x="40" y="501"/>
                  </a:lnTo>
                  <a:lnTo>
                    <a:pt x="41" y="490"/>
                  </a:lnTo>
                  <a:lnTo>
                    <a:pt x="44" y="480"/>
                  </a:lnTo>
                  <a:lnTo>
                    <a:pt x="50" y="472"/>
                  </a:lnTo>
                  <a:lnTo>
                    <a:pt x="48" y="486"/>
                  </a:lnTo>
                  <a:lnTo>
                    <a:pt x="52" y="506"/>
                  </a:lnTo>
                  <a:lnTo>
                    <a:pt x="62" y="524"/>
                  </a:lnTo>
                  <a:lnTo>
                    <a:pt x="75" y="534"/>
                  </a:lnTo>
                  <a:lnTo>
                    <a:pt x="70" y="516"/>
                  </a:lnTo>
                  <a:lnTo>
                    <a:pt x="64" y="494"/>
                  </a:lnTo>
                  <a:lnTo>
                    <a:pt x="62" y="473"/>
                  </a:lnTo>
                  <a:lnTo>
                    <a:pt x="64" y="453"/>
                  </a:lnTo>
                  <a:lnTo>
                    <a:pt x="69" y="467"/>
                  </a:lnTo>
                  <a:lnTo>
                    <a:pt x="75" y="483"/>
                  </a:lnTo>
                  <a:lnTo>
                    <a:pt x="82" y="498"/>
                  </a:lnTo>
                  <a:lnTo>
                    <a:pt x="92" y="512"/>
                  </a:lnTo>
                  <a:lnTo>
                    <a:pt x="97" y="498"/>
                  </a:lnTo>
                  <a:lnTo>
                    <a:pt x="96" y="480"/>
                  </a:lnTo>
                  <a:lnTo>
                    <a:pt x="89" y="460"/>
                  </a:lnTo>
                  <a:lnTo>
                    <a:pt x="81" y="439"/>
                  </a:lnTo>
                  <a:lnTo>
                    <a:pt x="74" y="421"/>
                  </a:lnTo>
                  <a:lnTo>
                    <a:pt x="68" y="410"/>
                  </a:lnTo>
                  <a:lnTo>
                    <a:pt x="95" y="441"/>
                  </a:lnTo>
                  <a:lnTo>
                    <a:pt x="102" y="453"/>
                  </a:lnTo>
                  <a:lnTo>
                    <a:pt x="106" y="465"/>
                  </a:lnTo>
                  <a:lnTo>
                    <a:pt x="118" y="491"/>
                  </a:lnTo>
                  <a:lnTo>
                    <a:pt x="117" y="467"/>
                  </a:lnTo>
                  <a:lnTo>
                    <a:pt x="113" y="448"/>
                  </a:lnTo>
                  <a:lnTo>
                    <a:pt x="107" y="430"/>
                  </a:lnTo>
                  <a:lnTo>
                    <a:pt x="100" y="410"/>
                  </a:lnTo>
                  <a:lnTo>
                    <a:pt x="117" y="428"/>
                  </a:lnTo>
                  <a:lnTo>
                    <a:pt x="127" y="447"/>
                  </a:lnTo>
                  <a:lnTo>
                    <a:pt x="130" y="467"/>
                  </a:lnTo>
                  <a:lnTo>
                    <a:pt x="130" y="493"/>
                  </a:lnTo>
                  <a:lnTo>
                    <a:pt x="139" y="484"/>
                  </a:lnTo>
                  <a:lnTo>
                    <a:pt x="141" y="466"/>
                  </a:lnTo>
                  <a:lnTo>
                    <a:pt x="142" y="450"/>
                  </a:lnTo>
                  <a:lnTo>
                    <a:pt x="142" y="435"/>
                  </a:lnTo>
                  <a:lnTo>
                    <a:pt x="141" y="420"/>
                  </a:lnTo>
                  <a:lnTo>
                    <a:pt x="139" y="408"/>
                  </a:lnTo>
                  <a:lnTo>
                    <a:pt x="135" y="394"/>
                  </a:lnTo>
                  <a:lnTo>
                    <a:pt x="127" y="380"/>
                  </a:lnTo>
                  <a:lnTo>
                    <a:pt x="117" y="367"/>
                  </a:lnTo>
                  <a:lnTo>
                    <a:pt x="106" y="364"/>
                  </a:lnTo>
                  <a:lnTo>
                    <a:pt x="114" y="361"/>
                  </a:lnTo>
                  <a:lnTo>
                    <a:pt x="124" y="367"/>
                  </a:lnTo>
                  <a:lnTo>
                    <a:pt x="135" y="376"/>
                  </a:lnTo>
                  <a:lnTo>
                    <a:pt x="143" y="390"/>
                  </a:lnTo>
                  <a:lnTo>
                    <a:pt x="149" y="405"/>
                  </a:lnTo>
                  <a:lnTo>
                    <a:pt x="154" y="420"/>
                  </a:lnTo>
                  <a:lnTo>
                    <a:pt x="156" y="435"/>
                  </a:lnTo>
                  <a:lnTo>
                    <a:pt x="153" y="446"/>
                  </a:lnTo>
                  <a:lnTo>
                    <a:pt x="166" y="426"/>
                  </a:lnTo>
                  <a:lnTo>
                    <a:pt x="172" y="405"/>
                  </a:lnTo>
                  <a:lnTo>
                    <a:pt x="171" y="384"/>
                  </a:lnTo>
                  <a:lnTo>
                    <a:pt x="166" y="361"/>
                  </a:lnTo>
                  <a:lnTo>
                    <a:pt x="157" y="339"/>
                  </a:lnTo>
                  <a:lnTo>
                    <a:pt x="145" y="319"/>
                  </a:lnTo>
                  <a:lnTo>
                    <a:pt x="131" y="300"/>
                  </a:lnTo>
                  <a:lnTo>
                    <a:pt x="118" y="284"/>
                  </a:lnTo>
                  <a:lnTo>
                    <a:pt x="117" y="275"/>
                  </a:lnTo>
                  <a:lnTo>
                    <a:pt x="130" y="285"/>
                  </a:lnTo>
                  <a:lnTo>
                    <a:pt x="142" y="297"/>
                  </a:lnTo>
                  <a:lnTo>
                    <a:pt x="153" y="309"/>
                  </a:lnTo>
                  <a:lnTo>
                    <a:pt x="165" y="322"/>
                  </a:lnTo>
                  <a:lnTo>
                    <a:pt x="165" y="311"/>
                  </a:lnTo>
                  <a:lnTo>
                    <a:pt x="156" y="297"/>
                  </a:lnTo>
                  <a:lnTo>
                    <a:pt x="150" y="285"/>
                  </a:lnTo>
                  <a:lnTo>
                    <a:pt x="145" y="273"/>
                  </a:lnTo>
                  <a:lnTo>
                    <a:pt x="140" y="262"/>
                  </a:lnTo>
                  <a:lnTo>
                    <a:pt x="133" y="249"/>
                  </a:lnTo>
                  <a:lnTo>
                    <a:pt x="126" y="238"/>
                  </a:lnTo>
                  <a:lnTo>
                    <a:pt x="117" y="228"/>
                  </a:lnTo>
                  <a:lnTo>
                    <a:pt x="105" y="220"/>
                  </a:lnTo>
                  <a:lnTo>
                    <a:pt x="93" y="212"/>
                  </a:lnTo>
                  <a:lnTo>
                    <a:pt x="81" y="203"/>
                  </a:lnTo>
                  <a:lnTo>
                    <a:pt x="106" y="211"/>
                  </a:lnTo>
                  <a:lnTo>
                    <a:pt x="133" y="232"/>
                  </a:lnTo>
                  <a:lnTo>
                    <a:pt x="154" y="258"/>
                  </a:lnTo>
                  <a:lnTo>
                    <a:pt x="165" y="286"/>
                  </a:lnTo>
                  <a:lnTo>
                    <a:pt x="165" y="273"/>
                  </a:lnTo>
                  <a:lnTo>
                    <a:pt x="164" y="258"/>
                  </a:lnTo>
                  <a:lnTo>
                    <a:pt x="160" y="243"/>
                  </a:lnTo>
                  <a:lnTo>
                    <a:pt x="159" y="230"/>
                  </a:lnTo>
                  <a:lnTo>
                    <a:pt x="157" y="216"/>
                  </a:lnTo>
                  <a:lnTo>
                    <a:pt x="149" y="202"/>
                  </a:lnTo>
                  <a:lnTo>
                    <a:pt x="140" y="188"/>
                  </a:lnTo>
                  <a:lnTo>
                    <a:pt x="129" y="175"/>
                  </a:lnTo>
                  <a:lnTo>
                    <a:pt x="145" y="184"/>
                  </a:lnTo>
                  <a:lnTo>
                    <a:pt x="159" y="201"/>
                  </a:lnTo>
                  <a:lnTo>
                    <a:pt x="168" y="221"/>
                  </a:lnTo>
                  <a:lnTo>
                    <a:pt x="175" y="238"/>
                  </a:lnTo>
                  <a:lnTo>
                    <a:pt x="182" y="210"/>
                  </a:lnTo>
                  <a:lnTo>
                    <a:pt x="175" y="179"/>
                  </a:lnTo>
                  <a:lnTo>
                    <a:pt x="162" y="148"/>
                  </a:lnTo>
                  <a:lnTo>
                    <a:pt x="150" y="121"/>
                  </a:lnTo>
                  <a:lnTo>
                    <a:pt x="141" y="102"/>
                  </a:lnTo>
                  <a:lnTo>
                    <a:pt x="127" y="82"/>
                  </a:lnTo>
                  <a:lnTo>
                    <a:pt x="111" y="63"/>
                  </a:lnTo>
                  <a:lnTo>
                    <a:pt x="97" y="49"/>
                  </a:lnTo>
                  <a:lnTo>
                    <a:pt x="85" y="39"/>
                  </a:lnTo>
                  <a:lnTo>
                    <a:pt x="69" y="29"/>
                  </a:lnTo>
                  <a:lnTo>
                    <a:pt x="52" y="21"/>
                  </a:lnTo>
                  <a:lnTo>
                    <a:pt x="40" y="15"/>
                  </a:lnTo>
                  <a:lnTo>
                    <a:pt x="32" y="12"/>
                  </a:lnTo>
                  <a:lnTo>
                    <a:pt x="21" y="9"/>
                  </a:lnTo>
                  <a:lnTo>
                    <a:pt x="11" y="7"/>
                  </a:lnTo>
                  <a:lnTo>
                    <a:pt x="0" y="6"/>
                  </a:lnTo>
                  <a:lnTo>
                    <a:pt x="7" y="0"/>
                  </a:lnTo>
                  <a:lnTo>
                    <a:pt x="20" y="1"/>
                  </a:lnTo>
                  <a:lnTo>
                    <a:pt x="33" y="4"/>
                  </a:lnTo>
                  <a:lnTo>
                    <a:pt x="42" y="8"/>
                  </a:lnTo>
                  <a:lnTo>
                    <a:pt x="90" y="35"/>
                  </a:lnTo>
                  <a:lnTo>
                    <a:pt x="130" y="74"/>
                  </a:lnTo>
                  <a:lnTo>
                    <a:pt x="148" y="96"/>
                  </a:lnTo>
                  <a:lnTo>
                    <a:pt x="164" y="120"/>
                  </a:lnTo>
                  <a:lnTo>
                    <a:pt x="177" y="145"/>
                  </a:lnTo>
                  <a:lnTo>
                    <a:pt x="188" y="171"/>
                  </a:lnTo>
                  <a:lnTo>
                    <a:pt x="199" y="206"/>
                  </a:lnTo>
                  <a:lnTo>
                    <a:pt x="206" y="244"/>
                  </a:lnTo>
                  <a:lnTo>
                    <a:pt x="209" y="282"/>
                  </a:lnTo>
                  <a:lnTo>
                    <a:pt x="209" y="321"/>
                  </a:lnTo>
                  <a:lnTo>
                    <a:pt x="205" y="361"/>
                  </a:lnTo>
                  <a:lnTo>
                    <a:pt x="199" y="399"/>
                  </a:lnTo>
                  <a:lnTo>
                    <a:pt x="189" y="436"/>
                  </a:lnTo>
                  <a:lnTo>
                    <a:pt x="178" y="471"/>
                  </a:lnTo>
                  <a:lnTo>
                    <a:pt x="172" y="485"/>
                  </a:lnTo>
                  <a:lnTo>
                    <a:pt x="165" y="501"/>
                  </a:lnTo>
                  <a:lnTo>
                    <a:pt x="158" y="516"/>
                  </a:lnTo>
                  <a:lnTo>
                    <a:pt x="148" y="529"/>
                  </a:lnTo>
                  <a:lnTo>
                    <a:pt x="137" y="548"/>
                  </a:lnTo>
                  <a:lnTo>
                    <a:pt x="124" y="561"/>
                  </a:lnTo>
                  <a:lnTo>
                    <a:pt x="115" y="566"/>
                  </a:lnTo>
                </a:path>
              </a:pathLst>
            </a:custGeom>
            <a:solidFill>
              <a:srgbClr val="000000"/>
            </a:solidFill>
            <a:ln w="12700" cap="rnd">
              <a:solidFill>
                <a:srgbClr val="000000"/>
              </a:solidFill>
              <a:round/>
              <a:headEnd/>
              <a:tailEnd/>
            </a:ln>
          </p:spPr>
          <p:txBody>
            <a:bodyPr/>
            <a:lstStyle/>
            <a:p>
              <a:endParaRPr lang="tr-TR"/>
            </a:p>
          </p:txBody>
        </p:sp>
        <p:sp>
          <p:nvSpPr>
            <p:cNvPr id="71" name="Freeform 70"/>
            <p:cNvSpPr>
              <a:spLocks/>
            </p:cNvSpPr>
            <p:nvPr/>
          </p:nvSpPr>
          <p:spPr bwMode="auto">
            <a:xfrm>
              <a:off x="3627" y="2201"/>
              <a:ext cx="332" cy="219"/>
            </a:xfrm>
            <a:custGeom>
              <a:avLst/>
              <a:gdLst>
                <a:gd name="T0" fmla="*/ 31 w 332"/>
                <a:gd name="T1" fmla="*/ 8 h 219"/>
                <a:gd name="T2" fmla="*/ 55 w 332"/>
                <a:gd name="T3" fmla="*/ 2 h 219"/>
                <a:gd name="T4" fmla="*/ 82 w 332"/>
                <a:gd name="T5" fmla="*/ 0 h 219"/>
                <a:gd name="T6" fmla="*/ 108 w 332"/>
                <a:gd name="T7" fmla="*/ 3 h 219"/>
                <a:gd name="T8" fmla="*/ 125 w 332"/>
                <a:gd name="T9" fmla="*/ 15 h 219"/>
                <a:gd name="T10" fmla="*/ 134 w 332"/>
                <a:gd name="T11" fmla="*/ 43 h 219"/>
                <a:gd name="T12" fmla="*/ 138 w 332"/>
                <a:gd name="T13" fmla="*/ 66 h 219"/>
                <a:gd name="T14" fmla="*/ 145 w 332"/>
                <a:gd name="T15" fmla="*/ 89 h 219"/>
                <a:gd name="T16" fmla="*/ 156 w 332"/>
                <a:gd name="T17" fmla="*/ 111 h 219"/>
                <a:gd name="T18" fmla="*/ 168 w 332"/>
                <a:gd name="T19" fmla="*/ 133 h 219"/>
                <a:gd name="T20" fmla="*/ 181 w 332"/>
                <a:gd name="T21" fmla="*/ 152 h 219"/>
                <a:gd name="T22" fmla="*/ 198 w 332"/>
                <a:gd name="T23" fmla="*/ 167 h 219"/>
                <a:gd name="T24" fmla="*/ 216 w 332"/>
                <a:gd name="T25" fmla="*/ 178 h 219"/>
                <a:gd name="T26" fmla="*/ 241 w 332"/>
                <a:gd name="T27" fmla="*/ 185 h 219"/>
                <a:gd name="T28" fmla="*/ 269 w 332"/>
                <a:gd name="T29" fmla="*/ 190 h 219"/>
                <a:gd name="T30" fmla="*/ 296 w 332"/>
                <a:gd name="T31" fmla="*/ 184 h 219"/>
                <a:gd name="T32" fmla="*/ 314 w 332"/>
                <a:gd name="T33" fmla="*/ 165 h 219"/>
                <a:gd name="T34" fmla="*/ 316 w 332"/>
                <a:gd name="T35" fmla="*/ 139 h 219"/>
                <a:gd name="T36" fmla="*/ 304 w 332"/>
                <a:gd name="T37" fmla="*/ 118 h 219"/>
                <a:gd name="T38" fmla="*/ 326 w 332"/>
                <a:gd name="T39" fmla="*/ 130 h 219"/>
                <a:gd name="T40" fmla="*/ 331 w 332"/>
                <a:gd name="T41" fmla="*/ 157 h 219"/>
                <a:gd name="T42" fmla="*/ 328 w 332"/>
                <a:gd name="T43" fmla="*/ 173 h 219"/>
                <a:gd name="T44" fmla="*/ 319 w 332"/>
                <a:gd name="T45" fmla="*/ 195 h 219"/>
                <a:gd name="T46" fmla="*/ 298 w 332"/>
                <a:gd name="T47" fmla="*/ 212 h 219"/>
                <a:gd name="T48" fmla="*/ 263 w 332"/>
                <a:gd name="T49" fmla="*/ 218 h 219"/>
                <a:gd name="T50" fmla="*/ 240 w 332"/>
                <a:gd name="T51" fmla="*/ 213 h 219"/>
                <a:gd name="T52" fmla="*/ 216 w 332"/>
                <a:gd name="T53" fmla="*/ 201 h 219"/>
                <a:gd name="T54" fmla="*/ 196 w 332"/>
                <a:gd name="T55" fmla="*/ 183 h 219"/>
                <a:gd name="T56" fmla="*/ 177 w 332"/>
                <a:gd name="T57" fmla="*/ 162 h 219"/>
                <a:gd name="T58" fmla="*/ 162 w 332"/>
                <a:gd name="T59" fmla="*/ 139 h 219"/>
                <a:gd name="T60" fmla="*/ 149 w 332"/>
                <a:gd name="T61" fmla="*/ 114 h 219"/>
                <a:gd name="T62" fmla="*/ 138 w 332"/>
                <a:gd name="T63" fmla="*/ 88 h 219"/>
                <a:gd name="T64" fmla="*/ 132 w 332"/>
                <a:gd name="T65" fmla="*/ 72 h 219"/>
                <a:gd name="T66" fmla="*/ 124 w 332"/>
                <a:gd name="T67" fmla="*/ 56 h 219"/>
                <a:gd name="T68" fmla="*/ 101 w 332"/>
                <a:gd name="T69" fmla="*/ 31 h 219"/>
                <a:gd name="T70" fmla="*/ 83 w 332"/>
                <a:gd name="T71" fmla="*/ 24 h 219"/>
                <a:gd name="T72" fmla="*/ 61 w 332"/>
                <a:gd name="T73" fmla="*/ 23 h 219"/>
                <a:gd name="T74" fmla="*/ 32 w 332"/>
                <a:gd name="T75" fmla="*/ 28 h 219"/>
                <a:gd name="T76" fmla="*/ 51 w 332"/>
                <a:gd name="T77" fmla="*/ 30 h 219"/>
                <a:gd name="T78" fmla="*/ 70 w 332"/>
                <a:gd name="T79" fmla="*/ 36 h 219"/>
                <a:gd name="T80" fmla="*/ 88 w 332"/>
                <a:gd name="T81" fmla="*/ 47 h 219"/>
                <a:gd name="T82" fmla="*/ 98 w 332"/>
                <a:gd name="T83" fmla="*/ 63 h 219"/>
                <a:gd name="T84" fmla="*/ 109 w 332"/>
                <a:gd name="T85" fmla="*/ 79 h 219"/>
                <a:gd name="T86" fmla="*/ 120 w 332"/>
                <a:gd name="T87" fmla="*/ 95 h 219"/>
                <a:gd name="T88" fmla="*/ 129 w 332"/>
                <a:gd name="T89" fmla="*/ 111 h 219"/>
                <a:gd name="T90" fmla="*/ 141 w 332"/>
                <a:gd name="T91" fmla="*/ 129 h 219"/>
                <a:gd name="T92" fmla="*/ 154 w 332"/>
                <a:gd name="T93" fmla="*/ 146 h 219"/>
                <a:gd name="T94" fmla="*/ 165 w 332"/>
                <a:gd name="T95" fmla="*/ 163 h 219"/>
                <a:gd name="T96" fmla="*/ 167 w 332"/>
                <a:gd name="T97" fmla="*/ 164 h 219"/>
                <a:gd name="T98" fmla="*/ 148 w 332"/>
                <a:gd name="T99" fmla="*/ 142 h 219"/>
                <a:gd name="T100" fmla="*/ 128 w 332"/>
                <a:gd name="T101" fmla="*/ 121 h 219"/>
                <a:gd name="T102" fmla="*/ 108 w 332"/>
                <a:gd name="T103" fmla="*/ 102 h 219"/>
                <a:gd name="T104" fmla="*/ 86 w 332"/>
                <a:gd name="T105" fmla="*/ 86 h 219"/>
                <a:gd name="T106" fmla="*/ 68 w 332"/>
                <a:gd name="T107" fmla="*/ 75 h 219"/>
                <a:gd name="T108" fmla="*/ 43 w 332"/>
                <a:gd name="T109" fmla="*/ 63 h 219"/>
                <a:gd name="T110" fmla="*/ 24 w 332"/>
                <a:gd name="T111" fmla="*/ 64 h 219"/>
                <a:gd name="T112" fmla="*/ 9 w 332"/>
                <a:gd name="T113" fmla="*/ 70 h 219"/>
                <a:gd name="T114" fmla="*/ 9 w 332"/>
                <a:gd name="T115" fmla="*/ 64 h 219"/>
                <a:gd name="T116" fmla="*/ 24 w 332"/>
                <a:gd name="T117" fmla="*/ 48 h 219"/>
                <a:gd name="T118" fmla="*/ 20 w 332"/>
                <a:gd name="T119" fmla="*/ 20 h 2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219"/>
                <a:gd name="T182" fmla="*/ 332 w 332"/>
                <a:gd name="T183" fmla="*/ 219 h 2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219">
                  <a:moveTo>
                    <a:pt x="20" y="13"/>
                  </a:moveTo>
                  <a:lnTo>
                    <a:pt x="31" y="8"/>
                  </a:lnTo>
                  <a:lnTo>
                    <a:pt x="42" y="4"/>
                  </a:lnTo>
                  <a:lnTo>
                    <a:pt x="55" y="2"/>
                  </a:lnTo>
                  <a:lnTo>
                    <a:pt x="68" y="0"/>
                  </a:lnTo>
                  <a:lnTo>
                    <a:pt x="82" y="0"/>
                  </a:lnTo>
                  <a:lnTo>
                    <a:pt x="95" y="1"/>
                  </a:lnTo>
                  <a:lnTo>
                    <a:pt x="108" y="3"/>
                  </a:lnTo>
                  <a:lnTo>
                    <a:pt x="118" y="8"/>
                  </a:lnTo>
                  <a:lnTo>
                    <a:pt x="125" y="15"/>
                  </a:lnTo>
                  <a:lnTo>
                    <a:pt x="133" y="27"/>
                  </a:lnTo>
                  <a:lnTo>
                    <a:pt x="134" y="43"/>
                  </a:lnTo>
                  <a:lnTo>
                    <a:pt x="136" y="54"/>
                  </a:lnTo>
                  <a:lnTo>
                    <a:pt x="138" y="66"/>
                  </a:lnTo>
                  <a:lnTo>
                    <a:pt x="141" y="78"/>
                  </a:lnTo>
                  <a:lnTo>
                    <a:pt x="145" y="89"/>
                  </a:lnTo>
                  <a:lnTo>
                    <a:pt x="150" y="100"/>
                  </a:lnTo>
                  <a:lnTo>
                    <a:pt x="156" y="111"/>
                  </a:lnTo>
                  <a:lnTo>
                    <a:pt x="161" y="122"/>
                  </a:lnTo>
                  <a:lnTo>
                    <a:pt x="168" y="133"/>
                  </a:lnTo>
                  <a:lnTo>
                    <a:pt x="174" y="143"/>
                  </a:lnTo>
                  <a:lnTo>
                    <a:pt x="181" y="152"/>
                  </a:lnTo>
                  <a:lnTo>
                    <a:pt x="190" y="160"/>
                  </a:lnTo>
                  <a:lnTo>
                    <a:pt x="198" y="167"/>
                  </a:lnTo>
                  <a:lnTo>
                    <a:pt x="207" y="172"/>
                  </a:lnTo>
                  <a:lnTo>
                    <a:pt x="216" y="178"/>
                  </a:lnTo>
                  <a:lnTo>
                    <a:pt x="228" y="182"/>
                  </a:lnTo>
                  <a:lnTo>
                    <a:pt x="241" y="185"/>
                  </a:lnTo>
                  <a:lnTo>
                    <a:pt x="255" y="189"/>
                  </a:lnTo>
                  <a:lnTo>
                    <a:pt x="269" y="190"/>
                  </a:lnTo>
                  <a:lnTo>
                    <a:pt x="283" y="189"/>
                  </a:lnTo>
                  <a:lnTo>
                    <a:pt x="296" y="184"/>
                  </a:lnTo>
                  <a:lnTo>
                    <a:pt x="306" y="178"/>
                  </a:lnTo>
                  <a:lnTo>
                    <a:pt x="314" y="165"/>
                  </a:lnTo>
                  <a:lnTo>
                    <a:pt x="317" y="152"/>
                  </a:lnTo>
                  <a:lnTo>
                    <a:pt x="316" y="139"/>
                  </a:lnTo>
                  <a:lnTo>
                    <a:pt x="311" y="127"/>
                  </a:lnTo>
                  <a:lnTo>
                    <a:pt x="304" y="118"/>
                  </a:lnTo>
                  <a:lnTo>
                    <a:pt x="317" y="120"/>
                  </a:lnTo>
                  <a:lnTo>
                    <a:pt x="326" y="130"/>
                  </a:lnTo>
                  <a:lnTo>
                    <a:pt x="331" y="142"/>
                  </a:lnTo>
                  <a:lnTo>
                    <a:pt x="331" y="157"/>
                  </a:lnTo>
                  <a:lnTo>
                    <a:pt x="331" y="166"/>
                  </a:lnTo>
                  <a:lnTo>
                    <a:pt x="328" y="173"/>
                  </a:lnTo>
                  <a:lnTo>
                    <a:pt x="326" y="181"/>
                  </a:lnTo>
                  <a:lnTo>
                    <a:pt x="319" y="195"/>
                  </a:lnTo>
                  <a:lnTo>
                    <a:pt x="310" y="206"/>
                  </a:lnTo>
                  <a:lnTo>
                    <a:pt x="298" y="212"/>
                  </a:lnTo>
                  <a:lnTo>
                    <a:pt x="277" y="217"/>
                  </a:lnTo>
                  <a:lnTo>
                    <a:pt x="263" y="218"/>
                  </a:lnTo>
                  <a:lnTo>
                    <a:pt x="251" y="216"/>
                  </a:lnTo>
                  <a:lnTo>
                    <a:pt x="240" y="213"/>
                  </a:lnTo>
                  <a:lnTo>
                    <a:pt x="228" y="207"/>
                  </a:lnTo>
                  <a:lnTo>
                    <a:pt x="216" y="201"/>
                  </a:lnTo>
                  <a:lnTo>
                    <a:pt x="205" y="192"/>
                  </a:lnTo>
                  <a:lnTo>
                    <a:pt x="196" y="183"/>
                  </a:lnTo>
                  <a:lnTo>
                    <a:pt x="186" y="173"/>
                  </a:lnTo>
                  <a:lnTo>
                    <a:pt x="177" y="162"/>
                  </a:lnTo>
                  <a:lnTo>
                    <a:pt x="168" y="150"/>
                  </a:lnTo>
                  <a:lnTo>
                    <a:pt x="162" y="139"/>
                  </a:lnTo>
                  <a:lnTo>
                    <a:pt x="156" y="126"/>
                  </a:lnTo>
                  <a:lnTo>
                    <a:pt x="149" y="114"/>
                  </a:lnTo>
                  <a:lnTo>
                    <a:pt x="145" y="102"/>
                  </a:lnTo>
                  <a:lnTo>
                    <a:pt x="138" y="88"/>
                  </a:lnTo>
                  <a:lnTo>
                    <a:pt x="135" y="80"/>
                  </a:lnTo>
                  <a:lnTo>
                    <a:pt x="132" y="72"/>
                  </a:lnTo>
                  <a:lnTo>
                    <a:pt x="128" y="64"/>
                  </a:lnTo>
                  <a:lnTo>
                    <a:pt x="124" y="56"/>
                  </a:lnTo>
                  <a:lnTo>
                    <a:pt x="114" y="43"/>
                  </a:lnTo>
                  <a:lnTo>
                    <a:pt x="101" y="31"/>
                  </a:lnTo>
                  <a:lnTo>
                    <a:pt x="92" y="27"/>
                  </a:lnTo>
                  <a:lnTo>
                    <a:pt x="83" y="24"/>
                  </a:lnTo>
                  <a:lnTo>
                    <a:pt x="73" y="23"/>
                  </a:lnTo>
                  <a:lnTo>
                    <a:pt x="61" y="23"/>
                  </a:lnTo>
                  <a:lnTo>
                    <a:pt x="47" y="25"/>
                  </a:lnTo>
                  <a:lnTo>
                    <a:pt x="32" y="28"/>
                  </a:lnTo>
                  <a:lnTo>
                    <a:pt x="42" y="29"/>
                  </a:lnTo>
                  <a:lnTo>
                    <a:pt x="51" y="30"/>
                  </a:lnTo>
                  <a:lnTo>
                    <a:pt x="61" y="32"/>
                  </a:lnTo>
                  <a:lnTo>
                    <a:pt x="70" y="36"/>
                  </a:lnTo>
                  <a:lnTo>
                    <a:pt x="78" y="39"/>
                  </a:lnTo>
                  <a:lnTo>
                    <a:pt x="88" y="47"/>
                  </a:lnTo>
                  <a:lnTo>
                    <a:pt x="93" y="55"/>
                  </a:lnTo>
                  <a:lnTo>
                    <a:pt x="98" y="63"/>
                  </a:lnTo>
                  <a:lnTo>
                    <a:pt x="104" y="71"/>
                  </a:lnTo>
                  <a:lnTo>
                    <a:pt x="109" y="79"/>
                  </a:lnTo>
                  <a:lnTo>
                    <a:pt x="115" y="86"/>
                  </a:lnTo>
                  <a:lnTo>
                    <a:pt x="120" y="95"/>
                  </a:lnTo>
                  <a:lnTo>
                    <a:pt x="125" y="102"/>
                  </a:lnTo>
                  <a:lnTo>
                    <a:pt x="129" y="111"/>
                  </a:lnTo>
                  <a:lnTo>
                    <a:pt x="133" y="119"/>
                  </a:lnTo>
                  <a:lnTo>
                    <a:pt x="141" y="129"/>
                  </a:lnTo>
                  <a:lnTo>
                    <a:pt x="150" y="136"/>
                  </a:lnTo>
                  <a:lnTo>
                    <a:pt x="154" y="146"/>
                  </a:lnTo>
                  <a:lnTo>
                    <a:pt x="162" y="154"/>
                  </a:lnTo>
                  <a:lnTo>
                    <a:pt x="165" y="163"/>
                  </a:lnTo>
                  <a:lnTo>
                    <a:pt x="172" y="175"/>
                  </a:lnTo>
                  <a:lnTo>
                    <a:pt x="167" y="164"/>
                  </a:lnTo>
                  <a:lnTo>
                    <a:pt x="158" y="153"/>
                  </a:lnTo>
                  <a:lnTo>
                    <a:pt x="148" y="142"/>
                  </a:lnTo>
                  <a:lnTo>
                    <a:pt x="138" y="131"/>
                  </a:lnTo>
                  <a:lnTo>
                    <a:pt x="128" y="121"/>
                  </a:lnTo>
                  <a:lnTo>
                    <a:pt x="118" y="111"/>
                  </a:lnTo>
                  <a:lnTo>
                    <a:pt x="108" y="102"/>
                  </a:lnTo>
                  <a:lnTo>
                    <a:pt x="97" y="94"/>
                  </a:lnTo>
                  <a:lnTo>
                    <a:pt x="86" y="86"/>
                  </a:lnTo>
                  <a:lnTo>
                    <a:pt x="76" y="80"/>
                  </a:lnTo>
                  <a:lnTo>
                    <a:pt x="68" y="75"/>
                  </a:lnTo>
                  <a:lnTo>
                    <a:pt x="54" y="66"/>
                  </a:lnTo>
                  <a:lnTo>
                    <a:pt x="43" y="63"/>
                  </a:lnTo>
                  <a:lnTo>
                    <a:pt x="32" y="62"/>
                  </a:lnTo>
                  <a:lnTo>
                    <a:pt x="24" y="64"/>
                  </a:lnTo>
                  <a:lnTo>
                    <a:pt x="15" y="67"/>
                  </a:lnTo>
                  <a:lnTo>
                    <a:pt x="9" y="70"/>
                  </a:lnTo>
                  <a:lnTo>
                    <a:pt x="0" y="72"/>
                  </a:lnTo>
                  <a:lnTo>
                    <a:pt x="9" y="64"/>
                  </a:lnTo>
                  <a:lnTo>
                    <a:pt x="17" y="59"/>
                  </a:lnTo>
                  <a:lnTo>
                    <a:pt x="24" y="48"/>
                  </a:lnTo>
                  <a:lnTo>
                    <a:pt x="23" y="34"/>
                  </a:lnTo>
                  <a:lnTo>
                    <a:pt x="20" y="20"/>
                  </a:lnTo>
                  <a:lnTo>
                    <a:pt x="20" y="13"/>
                  </a:lnTo>
                </a:path>
              </a:pathLst>
            </a:custGeom>
            <a:solidFill>
              <a:srgbClr val="000000"/>
            </a:solidFill>
            <a:ln w="12700" cap="rnd">
              <a:solidFill>
                <a:srgbClr val="000000"/>
              </a:solidFill>
              <a:round/>
              <a:headEnd/>
              <a:tailEnd/>
            </a:ln>
          </p:spPr>
          <p:txBody>
            <a:bodyPr/>
            <a:lstStyle/>
            <a:p>
              <a:endParaRPr lang="tr-TR"/>
            </a:p>
          </p:txBody>
        </p:sp>
        <p:sp>
          <p:nvSpPr>
            <p:cNvPr id="72" name="Freeform 71"/>
            <p:cNvSpPr>
              <a:spLocks/>
            </p:cNvSpPr>
            <p:nvPr/>
          </p:nvSpPr>
          <p:spPr bwMode="auto">
            <a:xfrm>
              <a:off x="3245" y="1911"/>
              <a:ext cx="127" cy="31"/>
            </a:xfrm>
            <a:custGeom>
              <a:avLst/>
              <a:gdLst>
                <a:gd name="T0" fmla="*/ 0 w 127"/>
                <a:gd name="T1" fmla="*/ 10 h 31"/>
                <a:gd name="T2" fmla="*/ 6 w 127"/>
                <a:gd name="T3" fmla="*/ 16 h 31"/>
                <a:gd name="T4" fmla="*/ 24 w 127"/>
                <a:gd name="T5" fmla="*/ 25 h 31"/>
                <a:gd name="T6" fmla="*/ 37 w 127"/>
                <a:gd name="T7" fmla="*/ 29 h 31"/>
                <a:gd name="T8" fmla="*/ 53 w 127"/>
                <a:gd name="T9" fmla="*/ 30 h 31"/>
                <a:gd name="T10" fmla="*/ 69 w 127"/>
                <a:gd name="T11" fmla="*/ 28 h 31"/>
                <a:gd name="T12" fmla="*/ 87 w 127"/>
                <a:gd name="T13" fmla="*/ 23 h 31"/>
                <a:gd name="T14" fmla="*/ 102 w 127"/>
                <a:gd name="T15" fmla="*/ 16 h 31"/>
                <a:gd name="T16" fmla="*/ 126 w 127"/>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31"/>
                <a:gd name="T29" fmla="*/ 127 w 12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31">
                  <a:moveTo>
                    <a:pt x="0" y="10"/>
                  </a:moveTo>
                  <a:lnTo>
                    <a:pt x="6" y="16"/>
                  </a:lnTo>
                  <a:lnTo>
                    <a:pt x="24" y="25"/>
                  </a:lnTo>
                  <a:lnTo>
                    <a:pt x="37" y="29"/>
                  </a:lnTo>
                  <a:lnTo>
                    <a:pt x="53" y="30"/>
                  </a:lnTo>
                  <a:lnTo>
                    <a:pt x="69" y="28"/>
                  </a:lnTo>
                  <a:lnTo>
                    <a:pt x="87" y="23"/>
                  </a:lnTo>
                  <a:lnTo>
                    <a:pt x="102" y="16"/>
                  </a:lnTo>
                  <a:lnTo>
                    <a:pt x="126" y="0"/>
                  </a:lnTo>
                </a:path>
              </a:pathLst>
            </a:custGeom>
            <a:noFill/>
            <a:ln w="12700" cap="rnd">
              <a:solidFill>
                <a:srgbClr val="000000"/>
              </a:solidFill>
              <a:round/>
              <a:headEnd type="none" w="sm" len="sm"/>
              <a:tailEnd type="none" w="sm" len="sm"/>
            </a:ln>
          </p:spPr>
          <p:txBody>
            <a:bodyPr/>
            <a:lstStyle/>
            <a:p>
              <a:endParaRPr lang="tr-TR"/>
            </a:p>
          </p:txBody>
        </p:sp>
        <p:sp>
          <p:nvSpPr>
            <p:cNvPr id="73" name="Freeform 72"/>
            <p:cNvSpPr>
              <a:spLocks/>
            </p:cNvSpPr>
            <p:nvPr/>
          </p:nvSpPr>
          <p:spPr bwMode="auto">
            <a:xfrm>
              <a:off x="3283" y="1980"/>
              <a:ext cx="100" cy="22"/>
            </a:xfrm>
            <a:custGeom>
              <a:avLst/>
              <a:gdLst>
                <a:gd name="T0" fmla="*/ 0 w 100"/>
                <a:gd name="T1" fmla="*/ 17 h 22"/>
                <a:gd name="T2" fmla="*/ 21 w 100"/>
                <a:gd name="T3" fmla="*/ 21 h 22"/>
                <a:gd name="T4" fmla="*/ 48 w 100"/>
                <a:gd name="T5" fmla="*/ 19 h 22"/>
                <a:gd name="T6" fmla="*/ 73 w 100"/>
                <a:gd name="T7" fmla="*/ 14 h 22"/>
                <a:gd name="T8" fmla="*/ 99 w 100"/>
                <a:gd name="T9" fmla="*/ 0 h 22"/>
                <a:gd name="T10" fmla="*/ 0 60000 65536"/>
                <a:gd name="T11" fmla="*/ 0 60000 65536"/>
                <a:gd name="T12" fmla="*/ 0 60000 65536"/>
                <a:gd name="T13" fmla="*/ 0 60000 65536"/>
                <a:gd name="T14" fmla="*/ 0 60000 65536"/>
                <a:gd name="T15" fmla="*/ 0 w 100"/>
                <a:gd name="T16" fmla="*/ 0 h 22"/>
                <a:gd name="T17" fmla="*/ 100 w 100"/>
                <a:gd name="T18" fmla="*/ 22 h 22"/>
              </a:gdLst>
              <a:ahLst/>
              <a:cxnLst>
                <a:cxn ang="T10">
                  <a:pos x="T0" y="T1"/>
                </a:cxn>
                <a:cxn ang="T11">
                  <a:pos x="T2" y="T3"/>
                </a:cxn>
                <a:cxn ang="T12">
                  <a:pos x="T4" y="T5"/>
                </a:cxn>
                <a:cxn ang="T13">
                  <a:pos x="T6" y="T7"/>
                </a:cxn>
                <a:cxn ang="T14">
                  <a:pos x="T8" y="T9"/>
                </a:cxn>
              </a:cxnLst>
              <a:rect l="T15" t="T16" r="T17" b="T18"/>
              <a:pathLst>
                <a:path w="100" h="22">
                  <a:moveTo>
                    <a:pt x="0" y="17"/>
                  </a:moveTo>
                  <a:lnTo>
                    <a:pt x="21" y="21"/>
                  </a:lnTo>
                  <a:lnTo>
                    <a:pt x="48" y="19"/>
                  </a:lnTo>
                  <a:lnTo>
                    <a:pt x="73" y="14"/>
                  </a:lnTo>
                  <a:lnTo>
                    <a:pt x="99" y="0"/>
                  </a:lnTo>
                </a:path>
              </a:pathLst>
            </a:custGeom>
            <a:noFill/>
            <a:ln w="12700" cap="rnd">
              <a:solidFill>
                <a:srgbClr val="000000"/>
              </a:solidFill>
              <a:round/>
              <a:headEnd type="none" w="sm" len="sm"/>
              <a:tailEnd type="none" w="sm" len="sm"/>
            </a:ln>
          </p:spPr>
          <p:txBody>
            <a:bodyPr/>
            <a:lstStyle/>
            <a:p>
              <a:endParaRPr lang="tr-TR"/>
            </a:p>
          </p:txBody>
        </p:sp>
        <p:sp>
          <p:nvSpPr>
            <p:cNvPr id="74" name="Freeform 73"/>
            <p:cNvSpPr>
              <a:spLocks/>
            </p:cNvSpPr>
            <p:nvPr/>
          </p:nvSpPr>
          <p:spPr bwMode="auto">
            <a:xfrm>
              <a:off x="3316" y="1998"/>
              <a:ext cx="96" cy="23"/>
            </a:xfrm>
            <a:custGeom>
              <a:avLst/>
              <a:gdLst>
                <a:gd name="T0" fmla="*/ 0 w 96"/>
                <a:gd name="T1" fmla="*/ 17 h 23"/>
                <a:gd name="T2" fmla="*/ 17 w 96"/>
                <a:gd name="T3" fmla="*/ 22 h 23"/>
                <a:gd name="T4" fmla="*/ 48 w 96"/>
                <a:gd name="T5" fmla="*/ 19 h 23"/>
                <a:gd name="T6" fmla="*/ 78 w 96"/>
                <a:gd name="T7" fmla="*/ 9 h 23"/>
                <a:gd name="T8" fmla="*/ 95 w 96"/>
                <a:gd name="T9" fmla="*/ 0 h 23"/>
                <a:gd name="T10" fmla="*/ 0 60000 65536"/>
                <a:gd name="T11" fmla="*/ 0 60000 65536"/>
                <a:gd name="T12" fmla="*/ 0 60000 65536"/>
                <a:gd name="T13" fmla="*/ 0 60000 65536"/>
                <a:gd name="T14" fmla="*/ 0 60000 65536"/>
                <a:gd name="T15" fmla="*/ 0 w 96"/>
                <a:gd name="T16" fmla="*/ 0 h 23"/>
                <a:gd name="T17" fmla="*/ 96 w 96"/>
                <a:gd name="T18" fmla="*/ 23 h 23"/>
              </a:gdLst>
              <a:ahLst/>
              <a:cxnLst>
                <a:cxn ang="T10">
                  <a:pos x="T0" y="T1"/>
                </a:cxn>
                <a:cxn ang="T11">
                  <a:pos x="T2" y="T3"/>
                </a:cxn>
                <a:cxn ang="T12">
                  <a:pos x="T4" y="T5"/>
                </a:cxn>
                <a:cxn ang="T13">
                  <a:pos x="T6" y="T7"/>
                </a:cxn>
                <a:cxn ang="T14">
                  <a:pos x="T8" y="T9"/>
                </a:cxn>
              </a:cxnLst>
              <a:rect l="T15" t="T16" r="T17" b="T18"/>
              <a:pathLst>
                <a:path w="96" h="23">
                  <a:moveTo>
                    <a:pt x="0" y="17"/>
                  </a:moveTo>
                  <a:lnTo>
                    <a:pt x="17" y="22"/>
                  </a:lnTo>
                  <a:lnTo>
                    <a:pt x="48" y="19"/>
                  </a:lnTo>
                  <a:lnTo>
                    <a:pt x="78" y="9"/>
                  </a:lnTo>
                  <a:lnTo>
                    <a:pt x="95" y="0"/>
                  </a:lnTo>
                </a:path>
              </a:pathLst>
            </a:custGeom>
            <a:noFill/>
            <a:ln w="12700" cap="rnd">
              <a:solidFill>
                <a:srgbClr val="000000"/>
              </a:solidFill>
              <a:round/>
              <a:headEnd type="none" w="sm" len="sm"/>
              <a:tailEnd type="none" w="sm" len="sm"/>
            </a:ln>
          </p:spPr>
          <p:txBody>
            <a:bodyPr/>
            <a:lstStyle/>
            <a:p>
              <a:endParaRPr lang="tr-TR"/>
            </a:p>
          </p:txBody>
        </p:sp>
        <p:sp>
          <p:nvSpPr>
            <p:cNvPr id="75" name="Freeform 74"/>
            <p:cNvSpPr>
              <a:spLocks/>
            </p:cNvSpPr>
            <p:nvPr/>
          </p:nvSpPr>
          <p:spPr bwMode="auto">
            <a:xfrm>
              <a:off x="3339" y="2032"/>
              <a:ext cx="73" cy="17"/>
            </a:xfrm>
            <a:custGeom>
              <a:avLst/>
              <a:gdLst>
                <a:gd name="T0" fmla="*/ 0 w 73"/>
                <a:gd name="T1" fmla="*/ 13 h 17"/>
                <a:gd name="T2" fmla="*/ 17 w 73"/>
                <a:gd name="T3" fmla="*/ 16 h 17"/>
                <a:gd name="T4" fmla="*/ 35 w 73"/>
                <a:gd name="T5" fmla="*/ 16 h 17"/>
                <a:gd name="T6" fmla="*/ 56 w 73"/>
                <a:gd name="T7" fmla="*/ 8 h 17"/>
                <a:gd name="T8" fmla="*/ 72 w 73"/>
                <a:gd name="T9" fmla="*/ 0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3"/>
                  </a:moveTo>
                  <a:lnTo>
                    <a:pt x="17" y="16"/>
                  </a:lnTo>
                  <a:lnTo>
                    <a:pt x="35" y="16"/>
                  </a:lnTo>
                  <a:lnTo>
                    <a:pt x="56" y="8"/>
                  </a:lnTo>
                  <a:lnTo>
                    <a:pt x="72" y="0"/>
                  </a:lnTo>
                </a:path>
              </a:pathLst>
            </a:custGeom>
            <a:noFill/>
            <a:ln w="12700" cap="rnd">
              <a:solidFill>
                <a:srgbClr val="000000"/>
              </a:solidFill>
              <a:round/>
              <a:headEnd type="none" w="sm" len="sm"/>
              <a:tailEnd type="none" w="sm" len="sm"/>
            </a:ln>
          </p:spPr>
          <p:txBody>
            <a:bodyPr/>
            <a:lstStyle/>
            <a:p>
              <a:endParaRPr lang="tr-TR"/>
            </a:p>
          </p:txBody>
        </p:sp>
        <p:sp>
          <p:nvSpPr>
            <p:cNvPr id="76" name="Freeform 75"/>
            <p:cNvSpPr>
              <a:spLocks/>
            </p:cNvSpPr>
            <p:nvPr/>
          </p:nvSpPr>
          <p:spPr bwMode="auto">
            <a:xfrm>
              <a:off x="2937" y="2812"/>
              <a:ext cx="82" cy="136"/>
            </a:xfrm>
            <a:custGeom>
              <a:avLst/>
              <a:gdLst>
                <a:gd name="T0" fmla="*/ 81 w 82"/>
                <a:gd name="T1" fmla="*/ 131 h 136"/>
                <a:gd name="T2" fmla="*/ 81 w 82"/>
                <a:gd name="T3" fmla="*/ 123 h 136"/>
                <a:gd name="T4" fmla="*/ 81 w 82"/>
                <a:gd name="T5" fmla="*/ 112 h 136"/>
                <a:gd name="T6" fmla="*/ 80 w 82"/>
                <a:gd name="T7" fmla="*/ 103 h 136"/>
                <a:gd name="T8" fmla="*/ 78 w 82"/>
                <a:gd name="T9" fmla="*/ 93 h 136"/>
                <a:gd name="T10" fmla="*/ 74 w 82"/>
                <a:gd name="T11" fmla="*/ 81 h 136"/>
                <a:gd name="T12" fmla="*/ 69 w 82"/>
                <a:gd name="T13" fmla="*/ 72 h 136"/>
                <a:gd name="T14" fmla="*/ 62 w 82"/>
                <a:gd name="T15" fmla="*/ 65 h 136"/>
                <a:gd name="T16" fmla="*/ 17 w 82"/>
                <a:gd name="T17" fmla="*/ 0 h 136"/>
                <a:gd name="T18" fmla="*/ 12 w 82"/>
                <a:gd name="T19" fmla="*/ 9 h 136"/>
                <a:gd name="T20" fmla="*/ 10 w 82"/>
                <a:gd name="T21" fmla="*/ 15 h 136"/>
                <a:gd name="T22" fmla="*/ 8 w 82"/>
                <a:gd name="T23" fmla="*/ 21 h 136"/>
                <a:gd name="T24" fmla="*/ 6 w 82"/>
                <a:gd name="T25" fmla="*/ 29 h 136"/>
                <a:gd name="T26" fmla="*/ 5 w 82"/>
                <a:gd name="T27" fmla="*/ 36 h 136"/>
                <a:gd name="T28" fmla="*/ 3 w 82"/>
                <a:gd name="T29" fmla="*/ 43 h 136"/>
                <a:gd name="T30" fmla="*/ 2 w 82"/>
                <a:gd name="T31" fmla="*/ 51 h 136"/>
                <a:gd name="T32" fmla="*/ 0 w 82"/>
                <a:gd name="T33" fmla="*/ 58 h 136"/>
                <a:gd name="T34" fmla="*/ 0 w 82"/>
                <a:gd name="T35" fmla="*/ 66 h 136"/>
                <a:gd name="T36" fmla="*/ 0 w 82"/>
                <a:gd name="T37" fmla="*/ 73 h 136"/>
                <a:gd name="T38" fmla="*/ 0 w 82"/>
                <a:gd name="T39" fmla="*/ 81 h 136"/>
                <a:gd name="T40" fmla="*/ 1 w 82"/>
                <a:gd name="T41" fmla="*/ 88 h 136"/>
                <a:gd name="T42" fmla="*/ 3 w 82"/>
                <a:gd name="T43" fmla="*/ 96 h 136"/>
                <a:gd name="T44" fmla="*/ 5 w 82"/>
                <a:gd name="T45" fmla="*/ 104 h 136"/>
                <a:gd name="T46" fmla="*/ 6 w 82"/>
                <a:gd name="T47" fmla="*/ 111 h 136"/>
                <a:gd name="T48" fmla="*/ 9 w 82"/>
                <a:gd name="T49" fmla="*/ 118 h 136"/>
                <a:gd name="T50" fmla="*/ 11 w 82"/>
                <a:gd name="T51" fmla="*/ 124 h 136"/>
                <a:gd name="T52" fmla="*/ 12 w 82"/>
                <a:gd name="T53" fmla="*/ 128 h 136"/>
                <a:gd name="T54" fmla="*/ 20 w 82"/>
                <a:gd name="T55" fmla="*/ 131 h 136"/>
                <a:gd name="T56" fmla="*/ 22 w 82"/>
                <a:gd name="T57" fmla="*/ 132 h 136"/>
                <a:gd name="T58" fmla="*/ 28 w 82"/>
                <a:gd name="T59" fmla="*/ 134 h 136"/>
                <a:gd name="T60" fmla="*/ 33 w 82"/>
                <a:gd name="T61" fmla="*/ 134 h 136"/>
                <a:gd name="T62" fmla="*/ 39 w 82"/>
                <a:gd name="T63" fmla="*/ 135 h 136"/>
                <a:gd name="T64" fmla="*/ 46 w 82"/>
                <a:gd name="T65" fmla="*/ 134 h 136"/>
                <a:gd name="T66" fmla="*/ 53 w 82"/>
                <a:gd name="T67" fmla="*/ 133 h 136"/>
                <a:gd name="T68" fmla="*/ 59 w 82"/>
                <a:gd name="T69" fmla="*/ 130 h 136"/>
                <a:gd name="T70" fmla="*/ 65 w 82"/>
                <a:gd name="T71" fmla="*/ 126 h 136"/>
                <a:gd name="T72" fmla="*/ 70 w 82"/>
                <a:gd name="T73" fmla="*/ 121 h 136"/>
                <a:gd name="T74" fmla="*/ 76 w 82"/>
                <a:gd name="T75" fmla="*/ 124 h 136"/>
                <a:gd name="T76" fmla="*/ 81 w 82"/>
                <a:gd name="T77" fmla="*/ 131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136"/>
                <a:gd name="T119" fmla="*/ 82 w 82"/>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136">
                  <a:moveTo>
                    <a:pt x="81" y="131"/>
                  </a:moveTo>
                  <a:lnTo>
                    <a:pt x="81" y="123"/>
                  </a:lnTo>
                  <a:lnTo>
                    <a:pt x="81" y="112"/>
                  </a:lnTo>
                  <a:lnTo>
                    <a:pt x="80" y="103"/>
                  </a:lnTo>
                  <a:lnTo>
                    <a:pt x="78" y="93"/>
                  </a:lnTo>
                  <a:lnTo>
                    <a:pt x="74" y="81"/>
                  </a:lnTo>
                  <a:lnTo>
                    <a:pt x="69" y="72"/>
                  </a:lnTo>
                  <a:lnTo>
                    <a:pt x="62" y="65"/>
                  </a:lnTo>
                  <a:lnTo>
                    <a:pt x="17" y="0"/>
                  </a:lnTo>
                  <a:lnTo>
                    <a:pt x="12" y="9"/>
                  </a:lnTo>
                  <a:lnTo>
                    <a:pt x="10" y="15"/>
                  </a:lnTo>
                  <a:lnTo>
                    <a:pt x="8" y="21"/>
                  </a:lnTo>
                  <a:lnTo>
                    <a:pt x="6" y="29"/>
                  </a:lnTo>
                  <a:lnTo>
                    <a:pt x="5" y="36"/>
                  </a:lnTo>
                  <a:lnTo>
                    <a:pt x="3" y="43"/>
                  </a:lnTo>
                  <a:lnTo>
                    <a:pt x="2" y="51"/>
                  </a:lnTo>
                  <a:lnTo>
                    <a:pt x="0" y="58"/>
                  </a:lnTo>
                  <a:lnTo>
                    <a:pt x="0" y="66"/>
                  </a:lnTo>
                  <a:lnTo>
                    <a:pt x="0" y="73"/>
                  </a:lnTo>
                  <a:lnTo>
                    <a:pt x="0" y="81"/>
                  </a:lnTo>
                  <a:lnTo>
                    <a:pt x="1" y="88"/>
                  </a:lnTo>
                  <a:lnTo>
                    <a:pt x="3" y="96"/>
                  </a:lnTo>
                  <a:lnTo>
                    <a:pt x="5" y="104"/>
                  </a:lnTo>
                  <a:lnTo>
                    <a:pt x="6" y="111"/>
                  </a:lnTo>
                  <a:lnTo>
                    <a:pt x="9" y="118"/>
                  </a:lnTo>
                  <a:lnTo>
                    <a:pt x="11" y="124"/>
                  </a:lnTo>
                  <a:lnTo>
                    <a:pt x="12" y="128"/>
                  </a:lnTo>
                  <a:lnTo>
                    <a:pt x="20" y="131"/>
                  </a:lnTo>
                  <a:lnTo>
                    <a:pt x="22" y="132"/>
                  </a:lnTo>
                  <a:lnTo>
                    <a:pt x="28" y="134"/>
                  </a:lnTo>
                  <a:lnTo>
                    <a:pt x="33" y="134"/>
                  </a:lnTo>
                  <a:lnTo>
                    <a:pt x="39" y="135"/>
                  </a:lnTo>
                  <a:lnTo>
                    <a:pt x="46" y="134"/>
                  </a:lnTo>
                  <a:lnTo>
                    <a:pt x="53" y="133"/>
                  </a:lnTo>
                  <a:lnTo>
                    <a:pt x="59" y="130"/>
                  </a:lnTo>
                  <a:lnTo>
                    <a:pt x="65" y="126"/>
                  </a:lnTo>
                  <a:lnTo>
                    <a:pt x="70" y="121"/>
                  </a:lnTo>
                  <a:lnTo>
                    <a:pt x="76" y="124"/>
                  </a:lnTo>
                  <a:lnTo>
                    <a:pt x="81" y="131"/>
                  </a:lnTo>
                </a:path>
              </a:pathLst>
            </a:custGeom>
            <a:solidFill>
              <a:srgbClr val="FF3300"/>
            </a:solidFill>
            <a:ln w="12700" cap="rnd">
              <a:solidFill>
                <a:srgbClr val="000000"/>
              </a:solidFill>
              <a:round/>
              <a:headEnd/>
              <a:tailEnd/>
            </a:ln>
          </p:spPr>
          <p:txBody>
            <a:bodyPr/>
            <a:lstStyle/>
            <a:p>
              <a:endParaRPr lang="tr-TR"/>
            </a:p>
          </p:txBody>
        </p:sp>
        <p:sp>
          <p:nvSpPr>
            <p:cNvPr id="77" name="Freeform 76"/>
            <p:cNvSpPr>
              <a:spLocks/>
            </p:cNvSpPr>
            <p:nvPr/>
          </p:nvSpPr>
          <p:spPr bwMode="auto">
            <a:xfrm>
              <a:off x="3407" y="2097"/>
              <a:ext cx="63" cy="103"/>
            </a:xfrm>
            <a:custGeom>
              <a:avLst/>
              <a:gdLst>
                <a:gd name="T0" fmla="*/ 57 w 63"/>
                <a:gd name="T1" fmla="*/ 0 h 103"/>
                <a:gd name="T2" fmla="*/ 60 w 63"/>
                <a:gd name="T3" fmla="*/ 6 h 103"/>
                <a:gd name="T4" fmla="*/ 62 w 63"/>
                <a:gd name="T5" fmla="*/ 17 h 103"/>
                <a:gd name="T6" fmla="*/ 62 w 63"/>
                <a:gd name="T7" fmla="*/ 22 h 103"/>
                <a:gd name="T8" fmla="*/ 62 w 63"/>
                <a:gd name="T9" fmla="*/ 25 h 103"/>
                <a:gd name="T10" fmla="*/ 62 w 63"/>
                <a:gd name="T11" fmla="*/ 34 h 103"/>
                <a:gd name="T12" fmla="*/ 61 w 63"/>
                <a:gd name="T13" fmla="*/ 39 h 103"/>
                <a:gd name="T14" fmla="*/ 60 w 63"/>
                <a:gd name="T15" fmla="*/ 42 h 103"/>
                <a:gd name="T16" fmla="*/ 58 w 63"/>
                <a:gd name="T17" fmla="*/ 52 h 103"/>
                <a:gd name="T18" fmla="*/ 56 w 63"/>
                <a:gd name="T19" fmla="*/ 56 h 103"/>
                <a:gd name="T20" fmla="*/ 53 w 63"/>
                <a:gd name="T21" fmla="*/ 62 h 103"/>
                <a:gd name="T22" fmla="*/ 51 w 63"/>
                <a:gd name="T23" fmla="*/ 67 h 103"/>
                <a:gd name="T24" fmla="*/ 45 w 63"/>
                <a:gd name="T25" fmla="*/ 76 h 103"/>
                <a:gd name="T26" fmla="*/ 37 w 63"/>
                <a:gd name="T27" fmla="*/ 83 h 103"/>
                <a:gd name="T28" fmla="*/ 33 w 63"/>
                <a:gd name="T29" fmla="*/ 86 h 103"/>
                <a:gd name="T30" fmla="*/ 28 w 63"/>
                <a:gd name="T31" fmla="*/ 89 h 103"/>
                <a:gd name="T32" fmla="*/ 24 w 63"/>
                <a:gd name="T33" fmla="*/ 93 h 103"/>
                <a:gd name="T34" fmla="*/ 21 w 63"/>
                <a:gd name="T35" fmla="*/ 97 h 103"/>
                <a:gd name="T36" fmla="*/ 17 w 63"/>
                <a:gd name="T37" fmla="*/ 101 h 103"/>
                <a:gd name="T38" fmla="*/ 13 w 63"/>
                <a:gd name="T39" fmla="*/ 102 h 103"/>
                <a:gd name="T40" fmla="*/ 9 w 63"/>
                <a:gd name="T41" fmla="*/ 101 h 103"/>
                <a:gd name="T42" fmla="*/ 0 w 63"/>
                <a:gd name="T43" fmla="*/ 93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103"/>
                <a:gd name="T68" fmla="*/ 63 w 6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103">
                  <a:moveTo>
                    <a:pt x="57" y="0"/>
                  </a:moveTo>
                  <a:lnTo>
                    <a:pt x="60" y="6"/>
                  </a:lnTo>
                  <a:lnTo>
                    <a:pt x="62" y="17"/>
                  </a:lnTo>
                  <a:lnTo>
                    <a:pt x="62" y="22"/>
                  </a:lnTo>
                  <a:lnTo>
                    <a:pt x="62" y="25"/>
                  </a:lnTo>
                  <a:lnTo>
                    <a:pt x="62" y="34"/>
                  </a:lnTo>
                  <a:lnTo>
                    <a:pt x="61" y="39"/>
                  </a:lnTo>
                  <a:lnTo>
                    <a:pt x="60" y="42"/>
                  </a:lnTo>
                  <a:lnTo>
                    <a:pt x="58" y="52"/>
                  </a:lnTo>
                  <a:lnTo>
                    <a:pt x="56" y="56"/>
                  </a:lnTo>
                  <a:lnTo>
                    <a:pt x="53" y="62"/>
                  </a:lnTo>
                  <a:lnTo>
                    <a:pt x="51" y="67"/>
                  </a:lnTo>
                  <a:lnTo>
                    <a:pt x="45" y="76"/>
                  </a:lnTo>
                  <a:lnTo>
                    <a:pt x="37" y="83"/>
                  </a:lnTo>
                  <a:lnTo>
                    <a:pt x="33" y="86"/>
                  </a:lnTo>
                  <a:lnTo>
                    <a:pt x="28" y="89"/>
                  </a:lnTo>
                  <a:lnTo>
                    <a:pt x="24" y="93"/>
                  </a:lnTo>
                  <a:lnTo>
                    <a:pt x="21" y="97"/>
                  </a:lnTo>
                  <a:lnTo>
                    <a:pt x="17" y="101"/>
                  </a:lnTo>
                  <a:lnTo>
                    <a:pt x="13" y="102"/>
                  </a:lnTo>
                  <a:lnTo>
                    <a:pt x="9" y="101"/>
                  </a:lnTo>
                  <a:lnTo>
                    <a:pt x="0" y="93"/>
                  </a:lnTo>
                </a:path>
              </a:pathLst>
            </a:custGeom>
            <a:noFill/>
            <a:ln w="12700" cap="rnd">
              <a:solidFill>
                <a:srgbClr val="000000"/>
              </a:solidFill>
              <a:round/>
              <a:headEnd type="none" w="sm" len="sm"/>
              <a:tailEnd type="none" w="sm" len="sm"/>
            </a:ln>
          </p:spPr>
          <p:txBody>
            <a:bodyPr/>
            <a:lstStyle/>
            <a:p>
              <a:endParaRPr lang="tr-TR"/>
            </a:p>
          </p:txBody>
        </p:sp>
        <p:sp>
          <p:nvSpPr>
            <p:cNvPr id="78" name="Freeform 77"/>
            <p:cNvSpPr>
              <a:spLocks/>
            </p:cNvSpPr>
            <p:nvPr/>
          </p:nvSpPr>
          <p:spPr bwMode="auto">
            <a:xfrm>
              <a:off x="3419" y="2141"/>
              <a:ext cx="22" cy="28"/>
            </a:xfrm>
            <a:custGeom>
              <a:avLst/>
              <a:gdLst>
                <a:gd name="T0" fmla="*/ 2 w 22"/>
                <a:gd name="T1" fmla="*/ 6 h 28"/>
                <a:gd name="T2" fmla="*/ 3 w 22"/>
                <a:gd name="T3" fmla="*/ 12 h 28"/>
                <a:gd name="T4" fmla="*/ 3 w 22"/>
                <a:gd name="T5" fmla="*/ 16 h 28"/>
                <a:gd name="T6" fmla="*/ 1 w 22"/>
                <a:gd name="T7" fmla="*/ 21 h 28"/>
                <a:gd name="T8" fmla="*/ 0 w 22"/>
                <a:gd name="T9" fmla="*/ 24 h 28"/>
                <a:gd name="T10" fmla="*/ 1 w 22"/>
                <a:gd name="T11" fmla="*/ 27 h 28"/>
                <a:gd name="T12" fmla="*/ 7 w 22"/>
                <a:gd name="T13" fmla="*/ 24 h 28"/>
                <a:gd name="T14" fmla="*/ 16 w 22"/>
                <a:gd name="T15" fmla="*/ 21 h 28"/>
                <a:gd name="T16" fmla="*/ 21 w 22"/>
                <a:gd name="T17" fmla="*/ 12 h 28"/>
                <a:gd name="T18" fmla="*/ 16 w 22"/>
                <a:gd name="T19" fmla="*/ 0 h 28"/>
                <a:gd name="T20" fmla="*/ 16 w 22"/>
                <a:gd name="T21" fmla="*/ 14 h 28"/>
                <a:gd name="T22" fmla="*/ 10 w 22"/>
                <a:gd name="T23" fmla="*/ 18 h 28"/>
                <a:gd name="T24" fmla="*/ 7 w 22"/>
                <a:gd name="T25" fmla="*/ 16 h 28"/>
                <a:gd name="T26" fmla="*/ 8 w 22"/>
                <a:gd name="T27" fmla="*/ 9 h 28"/>
                <a:gd name="T28" fmla="*/ 6 w 22"/>
                <a:gd name="T29" fmla="*/ 4 h 28"/>
                <a:gd name="T30" fmla="*/ 3 w 22"/>
                <a:gd name="T31" fmla="*/ 4 h 28"/>
                <a:gd name="T32" fmla="*/ 2 w 22"/>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8"/>
                <a:gd name="T53" fmla="*/ 22 w 2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8">
                  <a:moveTo>
                    <a:pt x="2" y="6"/>
                  </a:moveTo>
                  <a:lnTo>
                    <a:pt x="3" y="12"/>
                  </a:lnTo>
                  <a:lnTo>
                    <a:pt x="3" y="16"/>
                  </a:lnTo>
                  <a:lnTo>
                    <a:pt x="1" y="21"/>
                  </a:lnTo>
                  <a:lnTo>
                    <a:pt x="0" y="24"/>
                  </a:lnTo>
                  <a:lnTo>
                    <a:pt x="1" y="27"/>
                  </a:lnTo>
                  <a:lnTo>
                    <a:pt x="7" y="24"/>
                  </a:lnTo>
                  <a:lnTo>
                    <a:pt x="16" y="21"/>
                  </a:lnTo>
                  <a:lnTo>
                    <a:pt x="21" y="12"/>
                  </a:lnTo>
                  <a:lnTo>
                    <a:pt x="16" y="0"/>
                  </a:lnTo>
                  <a:lnTo>
                    <a:pt x="16" y="14"/>
                  </a:lnTo>
                  <a:lnTo>
                    <a:pt x="10" y="18"/>
                  </a:lnTo>
                  <a:lnTo>
                    <a:pt x="7" y="16"/>
                  </a:lnTo>
                  <a:lnTo>
                    <a:pt x="8" y="9"/>
                  </a:lnTo>
                  <a:lnTo>
                    <a:pt x="6" y="4"/>
                  </a:lnTo>
                  <a:lnTo>
                    <a:pt x="3" y="4"/>
                  </a:lnTo>
                  <a:lnTo>
                    <a:pt x="2" y="6"/>
                  </a:lnTo>
                </a:path>
              </a:pathLst>
            </a:custGeom>
            <a:solidFill>
              <a:srgbClr val="000000"/>
            </a:solidFill>
            <a:ln w="12700" cap="rnd">
              <a:solidFill>
                <a:srgbClr val="000000"/>
              </a:solidFill>
              <a:round/>
              <a:headEnd/>
              <a:tailEnd/>
            </a:ln>
          </p:spPr>
          <p:txBody>
            <a:bodyPr/>
            <a:lstStyle/>
            <a:p>
              <a:endParaRPr lang="tr-TR"/>
            </a:p>
          </p:txBody>
        </p:sp>
        <p:sp>
          <p:nvSpPr>
            <p:cNvPr id="79" name="Freeform 78"/>
            <p:cNvSpPr>
              <a:spLocks/>
            </p:cNvSpPr>
            <p:nvPr/>
          </p:nvSpPr>
          <p:spPr bwMode="auto">
            <a:xfrm>
              <a:off x="3422" y="2079"/>
              <a:ext cx="40" cy="55"/>
            </a:xfrm>
            <a:custGeom>
              <a:avLst/>
              <a:gdLst>
                <a:gd name="T0" fmla="*/ 30 w 40"/>
                <a:gd name="T1" fmla="*/ 1 h 55"/>
                <a:gd name="T2" fmla="*/ 22 w 40"/>
                <a:gd name="T3" fmla="*/ 0 h 55"/>
                <a:gd name="T4" fmla="*/ 16 w 40"/>
                <a:gd name="T5" fmla="*/ 0 h 55"/>
                <a:gd name="T6" fmla="*/ 9 w 40"/>
                <a:gd name="T7" fmla="*/ 1 h 55"/>
                <a:gd name="T8" fmla="*/ 4 w 40"/>
                <a:gd name="T9" fmla="*/ 5 h 55"/>
                <a:gd name="T10" fmla="*/ 0 w 40"/>
                <a:gd name="T11" fmla="*/ 12 h 55"/>
                <a:gd name="T12" fmla="*/ 0 w 40"/>
                <a:gd name="T13" fmla="*/ 21 h 55"/>
                <a:gd name="T14" fmla="*/ 0 w 40"/>
                <a:gd name="T15" fmla="*/ 28 h 55"/>
                <a:gd name="T16" fmla="*/ 2 w 40"/>
                <a:gd name="T17" fmla="*/ 36 h 55"/>
                <a:gd name="T18" fmla="*/ 4 w 40"/>
                <a:gd name="T19" fmla="*/ 42 h 55"/>
                <a:gd name="T20" fmla="*/ 7 w 40"/>
                <a:gd name="T21" fmla="*/ 48 h 55"/>
                <a:gd name="T22" fmla="*/ 11 w 40"/>
                <a:gd name="T23" fmla="*/ 54 h 55"/>
                <a:gd name="T24" fmla="*/ 6 w 40"/>
                <a:gd name="T25" fmla="*/ 42 h 55"/>
                <a:gd name="T26" fmla="*/ 3 w 40"/>
                <a:gd name="T27" fmla="*/ 30 h 55"/>
                <a:gd name="T28" fmla="*/ 3 w 40"/>
                <a:gd name="T29" fmla="*/ 21 h 55"/>
                <a:gd name="T30" fmla="*/ 5 w 40"/>
                <a:gd name="T31" fmla="*/ 12 h 55"/>
                <a:gd name="T32" fmla="*/ 11 w 40"/>
                <a:gd name="T33" fmla="*/ 7 h 55"/>
                <a:gd name="T34" fmla="*/ 17 w 40"/>
                <a:gd name="T35" fmla="*/ 5 h 55"/>
                <a:gd name="T36" fmla="*/ 24 w 40"/>
                <a:gd name="T37" fmla="*/ 5 h 55"/>
                <a:gd name="T38" fmla="*/ 34 w 40"/>
                <a:gd name="T39" fmla="*/ 8 h 55"/>
                <a:gd name="T40" fmla="*/ 39 w 40"/>
                <a:gd name="T41" fmla="*/ 15 h 55"/>
                <a:gd name="T42" fmla="*/ 35 w 40"/>
                <a:gd name="T43" fmla="*/ 5 h 55"/>
                <a:gd name="T44" fmla="*/ 30 w 40"/>
                <a:gd name="T45" fmla="*/ 1 h 55"/>
                <a:gd name="T46" fmla="*/ 30 w 40"/>
                <a:gd name="T47" fmla="*/ 1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55"/>
                <a:gd name="T74" fmla="*/ 40 w 40"/>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55">
                  <a:moveTo>
                    <a:pt x="30" y="1"/>
                  </a:moveTo>
                  <a:lnTo>
                    <a:pt x="22" y="0"/>
                  </a:lnTo>
                  <a:lnTo>
                    <a:pt x="16" y="0"/>
                  </a:lnTo>
                  <a:lnTo>
                    <a:pt x="9" y="1"/>
                  </a:lnTo>
                  <a:lnTo>
                    <a:pt x="4" y="5"/>
                  </a:lnTo>
                  <a:lnTo>
                    <a:pt x="0" y="12"/>
                  </a:lnTo>
                  <a:lnTo>
                    <a:pt x="0" y="21"/>
                  </a:lnTo>
                  <a:lnTo>
                    <a:pt x="0" y="28"/>
                  </a:lnTo>
                  <a:lnTo>
                    <a:pt x="2" y="36"/>
                  </a:lnTo>
                  <a:lnTo>
                    <a:pt x="4" y="42"/>
                  </a:lnTo>
                  <a:lnTo>
                    <a:pt x="7" y="48"/>
                  </a:lnTo>
                  <a:lnTo>
                    <a:pt x="11" y="54"/>
                  </a:lnTo>
                  <a:lnTo>
                    <a:pt x="6" y="42"/>
                  </a:lnTo>
                  <a:lnTo>
                    <a:pt x="3" y="30"/>
                  </a:lnTo>
                  <a:lnTo>
                    <a:pt x="3" y="21"/>
                  </a:lnTo>
                  <a:lnTo>
                    <a:pt x="5" y="12"/>
                  </a:lnTo>
                  <a:lnTo>
                    <a:pt x="11" y="7"/>
                  </a:lnTo>
                  <a:lnTo>
                    <a:pt x="17" y="5"/>
                  </a:lnTo>
                  <a:lnTo>
                    <a:pt x="24" y="5"/>
                  </a:lnTo>
                  <a:lnTo>
                    <a:pt x="34" y="8"/>
                  </a:lnTo>
                  <a:lnTo>
                    <a:pt x="39" y="15"/>
                  </a:lnTo>
                  <a:lnTo>
                    <a:pt x="35" y="5"/>
                  </a:lnTo>
                  <a:lnTo>
                    <a:pt x="30" y="1"/>
                  </a:lnTo>
                </a:path>
              </a:pathLst>
            </a:custGeom>
            <a:solidFill>
              <a:srgbClr val="000000"/>
            </a:solidFill>
            <a:ln w="12700" cap="rnd">
              <a:solidFill>
                <a:srgbClr val="000000"/>
              </a:solidFill>
              <a:round/>
              <a:headEnd/>
              <a:tailEnd/>
            </a:ln>
          </p:spPr>
          <p:txBody>
            <a:bodyPr/>
            <a:lstStyle/>
            <a:p>
              <a:endParaRPr lang="tr-TR"/>
            </a:p>
          </p:txBody>
        </p:sp>
        <p:sp>
          <p:nvSpPr>
            <p:cNvPr id="80" name="Freeform 79"/>
            <p:cNvSpPr>
              <a:spLocks/>
            </p:cNvSpPr>
            <p:nvPr/>
          </p:nvSpPr>
          <p:spPr bwMode="auto">
            <a:xfrm>
              <a:off x="3362" y="2074"/>
              <a:ext cx="52" cy="17"/>
            </a:xfrm>
            <a:custGeom>
              <a:avLst/>
              <a:gdLst>
                <a:gd name="T0" fmla="*/ 0 w 52"/>
                <a:gd name="T1" fmla="*/ 10 h 17"/>
                <a:gd name="T2" fmla="*/ 1 w 52"/>
                <a:gd name="T3" fmla="*/ 10 h 17"/>
                <a:gd name="T4" fmla="*/ 6 w 52"/>
                <a:gd name="T5" fmla="*/ 10 h 17"/>
                <a:gd name="T6" fmla="*/ 9 w 52"/>
                <a:gd name="T7" fmla="*/ 16 h 17"/>
                <a:gd name="T8" fmla="*/ 12 w 52"/>
                <a:gd name="T9" fmla="*/ 16 h 17"/>
                <a:gd name="T10" fmla="*/ 15 w 52"/>
                <a:gd name="T11" fmla="*/ 16 h 17"/>
                <a:gd name="T12" fmla="*/ 19 w 52"/>
                <a:gd name="T13" fmla="*/ 16 h 17"/>
                <a:gd name="T14" fmla="*/ 21 w 52"/>
                <a:gd name="T15" fmla="*/ 16 h 17"/>
                <a:gd name="T16" fmla="*/ 25 w 52"/>
                <a:gd name="T17" fmla="*/ 16 h 17"/>
                <a:gd name="T18" fmla="*/ 27 w 52"/>
                <a:gd name="T19" fmla="*/ 16 h 17"/>
                <a:gd name="T20" fmla="*/ 30 w 52"/>
                <a:gd name="T21" fmla="*/ 16 h 17"/>
                <a:gd name="T22" fmla="*/ 33 w 52"/>
                <a:gd name="T23" fmla="*/ 16 h 17"/>
                <a:gd name="T24" fmla="*/ 36 w 52"/>
                <a:gd name="T25" fmla="*/ 16 h 17"/>
                <a:gd name="T26" fmla="*/ 38 w 52"/>
                <a:gd name="T27" fmla="*/ 16 h 17"/>
                <a:gd name="T28" fmla="*/ 41 w 52"/>
                <a:gd name="T29" fmla="*/ 16 h 17"/>
                <a:gd name="T30" fmla="*/ 43 w 52"/>
                <a:gd name="T31" fmla="*/ 10 h 17"/>
                <a:gd name="T32" fmla="*/ 45 w 52"/>
                <a:gd name="T33" fmla="*/ 10 h 17"/>
                <a:gd name="T34" fmla="*/ 49 w 52"/>
                <a:gd name="T35" fmla="*/ 5 h 17"/>
                <a:gd name="T36" fmla="*/ 51 w 5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7"/>
                <a:gd name="T59" fmla="*/ 52 w 5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7">
                  <a:moveTo>
                    <a:pt x="0" y="10"/>
                  </a:moveTo>
                  <a:lnTo>
                    <a:pt x="1" y="10"/>
                  </a:lnTo>
                  <a:lnTo>
                    <a:pt x="6" y="10"/>
                  </a:lnTo>
                  <a:lnTo>
                    <a:pt x="9" y="16"/>
                  </a:lnTo>
                  <a:lnTo>
                    <a:pt x="12" y="16"/>
                  </a:lnTo>
                  <a:lnTo>
                    <a:pt x="15" y="16"/>
                  </a:lnTo>
                  <a:lnTo>
                    <a:pt x="19" y="16"/>
                  </a:lnTo>
                  <a:lnTo>
                    <a:pt x="21" y="16"/>
                  </a:lnTo>
                  <a:lnTo>
                    <a:pt x="25" y="16"/>
                  </a:lnTo>
                  <a:lnTo>
                    <a:pt x="27" y="16"/>
                  </a:lnTo>
                  <a:lnTo>
                    <a:pt x="30" y="16"/>
                  </a:lnTo>
                  <a:lnTo>
                    <a:pt x="33" y="16"/>
                  </a:lnTo>
                  <a:lnTo>
                    <a:pt x="36" y="16"/>
                  </a:lnTo>
                  <a:lnTo>
                    <a:pt x="38" y="16"/>
                  </a:lnTo>
                  <a:lnTo>
                    <a:pt x="41" y="16"/>
                  </a:lnTo>
                  <a:lnTo>
                    <a:pt x="43" y="10"/>
                  </a:lnTo>
                  <a:lnTo>
                    <a:pt x="45" y="10"/>
                  </a:lnTo>
                  <a:lnTo>
                    <a:pt x="49" y="5"/>
                  </a:lnTo>
                  <a:lnTo>
                    <a:pt x="51" y="0"/>
                  </a:lnTo>
                </a:path>
              </a:pathLst>
            </a:custGeom>
            <a:noFill/>
            <a:ln w="12700" cap="rnd">
              <a:solidFill>
                <a:srgbClr val="000000"/>
              </a:solidFill>
              <a:round/>
              <a:headEnd type="none" w="sm" len="sm"/>
              <a:tailEnd type="none" w="sm" len="sm"/>
            </a:ln>
          </p:spPr>
          <p:txBody>
            <a:bodyPr/>
            <a:lstStyle/>
            <a:p>
              <a:endParaRPr lang="tr-TR"/>
            </a:p>
          </p:txBody>
        </p:sp>
        <p:sp>
          <p:nvSpPr>
            <p:cNvPr id="81" name="Freeform 80"/>
            <p:cNvSpPr>
              <a:spLocks/>
            </p:cNvSpPr>
            <p:nvPr/>
          </p:nvSpPr>
          <p:spPr bwMode="auto">
            <a:xfrm>
              <a:off x="3364" y="2092"/>
              <a:ext cx="42" cy="17"/>
            </a:xfrm>
            <a:custGeom>
              <a:avLst/>
              <a:gdLst>
                <a:gd name="T0" fmla="*/ 0 w 42"/>
                <a:gd name="T1" fmla="*/ 13 h 17"/>
                <a:gd name="T2" fmla="*/ 13 w 42"/>
                <a:gd name="T3" fmla="*/ 16 h 17"/>
                <a:gd name="T4" fmla="*/ 17 w 42"/>
                <a:gd name="T5" fmla="*/ 16 h 17"/>
                <a:gd name="T6" fmla="*/ 18 w 42"/>
                <a:gd name="T7" fmla="*/ 16 h 17"/>
                <a:gd name="T8" fmla="*/ 22 w 42"/>
                <a:gd name="T9" fmla="*/ 16 h 17"/>
                <a:gd name="T10" fmla="*/ 24 w 42"/>
                <a:gd name="T11" fmla="*/ 16 h 17"/>
                <a:gd name="T12" fmla="*/ 27 w 42"/>
                <a:gd name="T13" fmla="*/ 16 h 17"/>
                <a:gd name="T14" fmla="*/ 30 w 42"/>
                <a:gd name="T15" fmla="*/ 13 h 17"/>
                <a:gd name="T16" fmla="*/ 34 w 42"/>
                <a:gd name="T17" fmla="*/ 13 h 17"/>
                <a:gd name="T18" fmla="*/ 37 w 42"/>
                <a:gd name="T19" fmla="*/ 10 h 17"/>
                <a:gd name="T20" fmla="*/ 41 w 4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7"/>
                <a:gd name="T35" fmla="*/ 42 w 4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7">
                  <a:moveTo>
                    <a:pt x="0" y="13"/>
                  </a:moveTo>
                  <a:lnTo>
                    <a:pt x="13" y="16"/>
                  </a:lnTo>
                  <a:lnTo>
                    <a:pt x="17" y="16"/>
                  </a:lnTo>
                  <a:lnTo>
                    <a:pt x="18" y="16"/>
                  </a:lnTo>
                  <a:lnTo>
                    <a:pt x="22" y="16"/>
                  </a:lnTo>
                  <a:lnTo>
                    <a:pt x="24" y="16"/>
                  </a:lnTo>
                  <a:lnTo>
                    <a:pt x="27" y="16"/>
                  </a:lnTo>
                  <a:lnTo>
                    <a:pt x="30" y="13"/>
                  </a:lnTo>
                  <a:lnTo>
                    <a:pt x="34" y="13"/>
                  </a:lnTo>
                  <a:lnTo>
                    <a:pt x="37" y="10"/>
                  </a:lnTo>
                  <a:lnTo>
                    <a:pt x="41" y="0"/>
                  </a:lnTo>
                </a:path>
              </a:pathLst>
            </a:custGeom>
            <a:noFill/>
            <a:ln w="12700" cap="rnd">
              <a:solidFill>
                <a:srgbClr val="000000"/>
              </a:solidFill>
              <a:round/>
              <a:headEnd type="none" w="sm" len="sm"/>
              <a:tailEnd type="none" w="sm" len="sm"/>
            </a:ln>
          </p:spPr>
          <p:txBody>
            <a:bodyPr/>
            <a:lstStyle/>
            <a:p>
              <a:endParaRPr lang="tr-TR"/>
            </a:p>
          </p:txBody>
        </p:sp>
        <p:grpSp>
          <p:nvGrpSpPr>
            <p:cNvPr id="82" name="Group 81"/>
            <p:cNvGrpSpPr>
              <a:grpSpLocks/>
            </p:cNvGrpSpPr>
            <p:nvPr/>
          </p:nvGrpSpPr>
          <p:grpSpPr bwMode="auto">
            <a:xfrm>
              <a:off x="2901" y="3045"/>
              <a:ext cx="393" cy="211"/>
              <a:chOff x="2901" y="3045"/>
              <a:chExt cx="393" cy="211"/>
            </a:xfrm>
          </p:grpSpPr>
          <p:sp>
            <p:nvSpPr>
              <p:cNvPr id="193" name="Freeform 82"/>
              <p:cNvSpPr>
                <a:spLocks/>
              </p:cNvSpPr>
              <p:nvPr/>
            </p:nvSpPr>
            <p:spPr bwMode="auto">
              <a:xfrm>
                <a:off x="3040" y="3152"/>
                <a:ext cx="76" cy="35"/>
              </a:xfrm>
              <a:custGeom>
                <a:avLst/>
                <a:gdLst>
                  <a:gd name="T0" fmla="*/ 75 w 76"/>
                  <a:gd name="T1" fmla="*/ 0 h 35"/>
                  <a:gd name="T2" fmla="*/ 4 w 76"/>
                  <a:gd name="T3" fmla="*/ 0 h 35"/>
                  <a:gd name="T4" fmla="*/ 0 w 76"/>
                  <a:gd name="T5" fmla="*/ 6 h 35"/>
                  <a:gd name="T6" fmla="*/ 35 w 76"/>
                  <a:gd name="T7" fmla="*/ 34 h 35"/>
                  <a:gd name="T8" fmla="*/ 46 w 76"/>
                  <a:gd name="T9" fmla="*/ 29 h 35"/>
                  <a:gd name="T10" fmla="*/ 75 w 76"/>
                  <a:gd name="T11" fmla="*/ 0 h 35"/>
                  <a:gd name="T12" fmla="*/ 0 60000 65536"/>
                  <a:gd name="T13" fmla="*/ 0 60000 65536"/>
                  <a:gd name="T14" fmla="*/ 0 60000 65536"/>
                  <a:gd name="T15" fmla="*/ 0 60000 65536"/>
                  <a:gd name="T16" fmla="*/ 0 60000 65536"/>
                  <a:gd name="T17" fmla="*/ 0 60000 65536"/>
                  <a:gd name="T18" fmla="*/ 0 w 76"/>
                  <a:gd name="T19" fmla="*/ 0 h 35"/>
                  <a:gd name="T20" fmla="*/ 76 w 7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6" h="35">
                    <a:moveTo>
                      <a:pt x="75" y="0"/>
                    </a:moveTo>
                    <a:lnTo>
                      <a:pt x="4" y="0"/>
                    </a:lnTo>
                    <a:lnTo>
                      <a:pt x="0" y="6"/>
                    </a:lnTo>
                    <a:lnTo>
                      <a:pt x="35" y="34"/>
                    </a:lnTo>
                    <a:lnTo>
                      <a:pt x="46" y="29"/>
                    </a:lnTo>
                    <a:lnTo>
                      <a:pt x="75" y="0"/>
                    </a:lnTo>
                  </a:path>
                </a:pathLst>
              </a:custGeom>
              <a:solidFill>
                <a:srgbClr val="000000"/>
              </a:solidFill>
              <a:ln w="12700" cap="rnd">
                <a:solidFill>
                  <a:srgbClr val="000000"/>
                </a:solidFill>
                <a:round/>
                <a:headEnd/>
                <a:tailEnd/>
              </a:ln>
            </p:spPr>
            <p:txBody>
              <a:bodyPr/>
              <a:lstStyle/>
              <a:p>
                <a:endParaRPr lang="tr-TR"/>
              </a:p>
            </p:txBody>
          </p:sp>
          <p:sp>
            <p:nvSpPr>
              <p:cNvPr id="194" name="Freeform 83"/>
              <p:cNvSpPr>
                <a:spLocks/>
              </p:cNvSpPr>
              <p:nvPr/>
            </p:nvSpPr>
            <p:spPr bwMode="auto">
              <a:xfrm>
                <a:off x="3032" y="3064"/>
                <a:ext cx="262" cy="93"/>
              </a:xfrm>
              <a:custGeom>
                <a:avLst/>
                <a:gdLst>
                  <a:gd name="T0" fmla="*/ 239 w 262"/>
                  <a:gd name="T1" fmla="*/ 92 h 93"/>
                  <a:gd name="T2" fmla="*/ 0 w 262"/>
                  <a:gd name="T3" fmla="*/ 92 h 93"/>
                  <a:gd name="T4" fmla="*/ 0 w 262"/>
                  <a:gd name="T5" fmla="*/ 54 h 93"/>
                  <a:gd name="T6" fmla="*/ 3 w 262"/>
                  <a:gd name="T7" fmla="*/ 38 h 93"/>
                  <a:gd name="T8" fmla="*/ 8 w 262"/>
                  <a:gd name="T9" fmla="*/ 20 h 93"/>
                  <a:gd name="T10" fmla="*/ 11 w 262"/>
                  <a:gd name="T11" fmla="*/ 14 h 93"/>
                  <a:gd name="T12" fmla="*/ 18 w 262"/>
                  <a:gd name="T13" fmla="*/ 7 h 93"/>
                  <a:gd name="T14" fmla="*/ 25 w 262"/>
                  <a:gd name="T15" fmla="*/ 2 h 93"/>
                  <a:gd name="T16" fmla="*/ 34 w 262"/>
                  <a:gd name="T17" fmla="*/ 0 h 93"/>
                  <a:gd name="T18" fmla="*/ 261 w 262"/>
                  <a:gd name="T19" fmla="*/ 0 h 93"/>
                  <a:gd name="T20" fmla="*/ 239 w 262"/>
                  <a:gd name="T21" fmla="*/ 92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93"/>
                  <a:gd name="T35" fmla="*/ 262 w 262"/>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93">
                    <a:moveTo>
                      <a:pt x="239" y="92"/>
                    </a:moveTo>
                    <a:lnTo>
                      <a:pt x="0" y="92"/>
                    </a:lnTo>
                    <a:lnTo>
                      <a:pt x="0" y="54"/>
                    </a:lnTo>
                    <a:lnTo>
                      <a:pt x="3" y="38"/>
                    </a:lnTo>
                    <a:lnTo>
                      <a:pt x="8" y="20"/>
                    </a:lnTo>
                    <a:lnTo>
                      <a:pt x="11" y="14"/>
                    </a:lnTo>
                    <a:lnTo>
                      <a:pt x="18" y="7"/>
                    </a:lnTo>
                    <a:lnTo>
                      <a:pt x="25" y="2"/>
                    </a:lnTo>
                    <a:lnTo>
                      <a:pt x="34" y="0"/>
                    </a:lnTo>
                    <a:lnTo>
                      <a:pt x="261" y="0"/>
                    </a:lnTo>
                    <a:lnTo>
                      <a:pt x="239" y="92"/>
                    </a:lnTo>
                  </a:path>
                </a:pathLst>
              </a:custGeom>
              <a:solidFill>
                <a:srgbClr val="996532"/>
              </a:solidFill>
              <a:ln w="12700" cap="rnd">
                <a:solidFill>
                  <a:srgbClr val="000000"/>
                </a:solidFill>
                <a:round/>
                <a:headEnd/>
                <a:tailEnd/>
              </a:ln>
            </p:spPr>
            <p:txBody>
              <a:bodyPr/>
              <a:lstStyle/>
              <a:p>
                <a:endParaRPr lang="tr-TR"/>
              </a:p>
            </p:txBody>
          </p:sp>
          <p:sp>
            <p:nvSpPr>
              <p:cNvPr id="195" name="Freeform 84"/>
              <p:cNvSpPr>
                <a:spLocks/>
              </p:cNvSpPr>
              <p:nvPr/>
            </p:nvSpPr>
            <p:spPr bwMode="auto">
              <a:xfrm>
                <a:off x="3068" y="3045"/>
                <a:ext cx="226" cy="17"/>
              </a:xfrm>
              <a:custGeom>
                <a:avLst/>
                <a:gdLst>
                  <a:gd name="T0" fmla="*/ 225 w 226"/>
                  <a:gd name="T1" fmla="*/ 0 h 17"/>
                  <a:gd name="T2" fmla="*/ 225 w 226"/>
                  <a:gd name="T3" fmla="*/ 16 h 17"/>
                  <a:gd name="T4" fmla="*/ 0 w 226"/>
                  <a:gd name="T5" fmla="*/ 16 h 17"/>
                  <a:gd name="T6" fmla="*/ 0 w 226"/>
                  <a:gd name="T7" fmla="*/ 0 h 17"/>
                  <a:gd name="T8" fmla="*/ 225 w 226"/>
                  <a:gd name="T9" fmla="*/ 0 h 17"/>
                  <a:gd name="T10" fmla="*/ 0 60000 65536"/>
                  <a:gd name="T11" fmla="*/ 0 60000 65536"/>
                  <a:gd name="T12" fmla="*/ 0 60000 65536"/>
                  <a:gd name="T13" fmla="*/ 0 60000 65536"/>
                  <a:gd name="T14" fmla="*/ 0 60000 65536"/>
                  <a:gd name="T15" fmla="*/ 0 w 226"/>
                  <a:gd name="T16" fmla="*/ 0 h 17"/>
                  <a:gd name="T17" fmla="*/ 226 w 226"/>
                  <a:gd name="T18" fmla="*/ 17 h 17"/>
                </a:gdLst>
                <a:ahLst/>
                <a:cxnLst>
                  <a:cxn ang="T10">
                    <a:pos x="T0" y="T1"/>
                  </a:cxn>
                  <a:cxn ang="T11">
                    <a:pos x="T2" y="T3"/>
                  </a:cxn>
                  <a:cxn ang="T12">
                    <a:pos x="T4" y="T5"/>
                  </a:cxn>
                  <a:cxn ang="T13">
                    <a:pos x="T6" y="T7"/>
                  </a:cxn>
                  <a:cxn ang="T14">
                    <a:pos x="T8" y="T9"/>
                  </a:cxn>
                </a:cxnLst>
                <a:rect l="T15" t="T16" r="T17" b="T18"/>
                <a:pathLst>
                  <a:path w="226" h="17">
                    <a:moveTo>
                      <a:pt x="225" y="0"/>
                    </a:moveTo>
                    <a:lnTo>
                      <a:pt x="225" y="16"/>
                    </a:lnTo>
                    <a:lnTo>
                      <a:pt x="0" y="16"/>
                    </a:lnTo>
                    <a:lnTo>
                      <a:pt x="0" y="0"/>
                    </a:lnTo>
                    <a:lnTo>
                      <a:pt x="225" y="0"/>
                    </a:lnTo>
                  </a:path>
                </a:pathLst>
              </a:custGeom>
              <a:solidFill>
                <a:srgbClr val="000000"/>
              </a:solidFill>
              <a:ln w="12700" cap="rnd">
                <a:solidFill>
                  <a:srgbClr val="000000"/>
                </a:solidFill>
                <a:round/>
                <a:headEnd/>
                <a:tailEnd/>
              </a:ln>
            </p:spPr>
            <p:txBody>
              <a:bodyPr/>
              <a:lstStyle/>
              <a:p>
                <a:endParaRPr lang="tr-TR"/>
              </a:p>
            </p:txBody>
          </p:sp>
          <p:sp>
            <p:nvSpPr>
              <p:cNvPr id="196" name="Freeform 85"/>
              <p:cNvSpPr>
                <a:spLocks/>
              </p:cNvSpPr>
              <p:nvPr/>
            </p:nvSpPr>
            <p:spPr bwMode="auto">
              <a:xfrm>
                <a:off x="3003" y="3104"/>
                <a:ext cx="260" cy="152"/>
              </a:xfrm>
              <a:custGeom>
                <a:avLst/>
                <a:gdLst>
                  <a:gd name="T0" fmla="*/ 246 w 260"/>
                  <a:gd name="T1" fmla="*/ 127 h 152"/>
                  <a:gd name="T2" fmla="*/ 196 w 260"/>
                  <a:gd name="T3" fmla="*/ 133 h 152"/>
                  <a:gd name="T4" fmla="*/ 147 w 260"/>
                  <a:gd name="T5" fmla="*/ 144 h 152"/>
                  <a:gd name="T6" fmla="*/ 107 w 260"/>
                  <a:gd name="T7" fmla="*/ 151 h 152"/>
                  <a:gd name="T8" fmla="*/ 83 w 260"/>
                  <a:gd name="T9" fmla="*/ 148 h 152"/>
                  <a:gd name="T10" fmla="*/ 71 w 260"/>
                  <a:gd name="T11" fmla="*/ 141 h 152"/>
                  <a:gd name="T12" fmla="*/ 63 w 260"/>
                  <a:gd name="T13" fmla="*/ 132 h 152"/>
                  <a:gd name="T14" fmla="*/ 52 w 260"/>
                  <a:gd name="T15" fmla="*/ 124 h 152"/>
                  <a:gd name="T16" fmla="*/ 5 w 260"/>
                  <a:gd name="T17" fmla="*/ 80 h 152"/>
                  <a:gd name="T18" fmla="*/ 0 w 260"/>
                  <a:gd name="T19" fmla="*/ 72 h 152"/>
                  <a:gd name="T20" fmla="*/ 4 w 260"/>
                  <a:gd name="T21" fmla="*/ 45 h 152"/>
                  <a:gd name="T22" fmla="*/ 15 w 260"/>
                  <a:gd name="T23" fmla="*/ 13 h 152"/>
                  <a:gd name="T24" fmla="*/ 19 w 260"/>
                  <a:gd name="T25" fmla="*/ 2 h 152"/>
                  <a:gd name="T26" fmla="*/ 24 w 260"/>
                  <a:gd name="T27" fmla="*/ 0 h 152"/>
                  <a:gd name="T28" fmla="*/ 33 w 260"/>
                  <a:gd name="T29" fmla="*/ 0 h 152"/>
                  <a:gd name="T30" fmla="*/ 29 w 260"/>
                  <a:gd name="T31" fmla="*/ 39 h 152"/>
                  <a:gd name="T32" fmla="*/ 58 w 260"/>
                  <a:gd name="T33" fmla="*/ 11 h 152"/>
                  <a:gd name="T34" fmla="*/ 77 w 260"/>
                  <a:gd name="T35" fmla="*/ 4 h 152"/>
                  <a:gd name="T36" fmla="*/ 83 w 260"/>
                  <a:gd name="T37" fmla="*/ 6 h 152"/>
                  <a:gd name="T38" fmla="*/ 87 w 260"/>
                  <a:gd name="T39" fmla="*/ 14 h 152"/>
                  <a:gd name="T40" fmla="*/ 86 w 260"/>
                  <a:gd name="T41" fmla="*/ 21 h 152"/>
                  <a:gd name="T42" fmla="*/ 81 w 260"/>
                  <a:gd name="T43" fmla="*/ 27 h 152"/>
                  <a:gd name="T44" fmla="*/ 72 w 260"/>
                  <a:gd name="T45" fmla="*/ 33 h 152"/>
                  <a:gd name="T46" fmla="*/ 64 w 260"/>
                  <a:gd name="T47" fmla="*/ 39 h 152"/>
                  <a:gd name="T48" fmla="*/ 65 w 260"/>
                  <a:gd name="T49" fmla="*/ 35 h 152"/>
                  <a:gd name="T50" fmla="*/ 56 w 260"/>
                  <a:gd name="T51" fmla="*/ 53 h 152"/>
                  <a:gd name="T52" fmla="*/ 57 w 260"/>
                  <a:gd name="T53" fmla="*/ 62 h 152"/>
                  <a:gd name="T54" fmla="*/ 76 w 260"/>
                  <a:gd name="T55" fmla="*/ 74 h 152"/>
                  <a:gd name="T56" fmla="*/ 91 w 260"/>
                  <a:gd name="T57" fmla="*/ 65 h 152"/>
                  <a:gd name="T58" fmla="*/ 98 w 260"/>
                  <a:gd name="T59" fmla="*/ 56 h 152"/>
                  <a:gd name="T60" fmla="*/ 103 w 260"/>
                  <a:gd name="T61" fmla="*/ 52 h 152"/>
                  <a:gd name="T62" fmla="*/ 129 w 260"/>
                  <a:gd name="T63" fmla="*/ 49 h 152"/>
                  <a:gd name="T64" fmla="*/ 153 w 260"/>
                  <a:gd name="T65" fmla="*/ 45 h 152"/>
                  <a:gd name="T66" fmla="*/ 185 w 260"/>
                  <a:gd name="T67" fmla="*/ 52 h 152"/>
                  <a:gd name="T68" fmla="*/ 259 w 260"/>
                  <a:gd name="T69" fmla="*/ 52 h 152"/>
                  <a:gd name="T70" fmla="*/ 259 w 260"/>
                  <a:gd name="T71" fmla="*/ 55 h 152"/>
                  <a:gd name="T72" fmla="*/ 258 w 260"/>
                  <a:gd name="T73" fmla="*/ 57 h 152"/>
                  <a:gd name="T74" fmla="*/ 257 w 260"/>
                  <a:gd name="T75" fmla="*/ 62 h 152"/>
                  <a:gd name="T76" fmla="*/ 257 w 260"/>
                  <a:gd name="T77" fmla="*/ 67 h 152"/>
                  <a:gd name="T78" fmla="*/ 256 w 260"/>
                  <a:gd name="T79" fmla="*/ 72 h 152"/>
                  <a:gd name="T80" fmla="*/ 256 w 260"/>
                  <a:gd name="T81" fmla="*/ 76 h 152"/>
                  <a:gd name="T82" fmla="*/ 255 w 260"/>
                  <a:gd name="T83" fmla="*/ 81 h 152"/>
                  <a:gd name="T84" fmla="*/ 255 w 260"/>
                  <a:gd name="T85" fmla="*/ 86 h 152"/>
                  <a:gd name="T86" fmla="*/ 255 w 260"/>
                  <a:gd name="T87" fmla="*/ 91 h 152"/>
                  <a:gd name="T88" fmla="*/ 255 w 260"/>
                  <a:gd name="T89" fmla="*/ 95 h 152"/>
                  <a:gd name="T90" fmla="*/ 255 w 260"/>
                  <a:gd name="T91" fmla="*/ 100 h 152"/>
                  <a:gd name="T92" fmla="*/ 255 w 260"/>
                  <a:gd name="T93" fmla="*/ 104 h 152"/>
                  <a:gd name="T94" fmla="*/ 255 w 260"/>
                  <a:gd name="T95" fmla="*/ 109 h 152"/>
                  <a:gd name="T96" fmla="*/ 255 w 260"/>
                  <a:gd name="T97" fmla="*/ 114 h 152"/>
                  <a:gd name="T98" fmla="*/ 255 w 260"/>
                  <a:gd name="T99" fmla="*/ 118 h 152"/>
                  <a:gd name="T100" fmla="*/ 255 w 260"/>
                  <a:gd name="T101" fmla="*/ 123 h 152"/>
                  <a:gd name="T102" fmla="*/ 255 w 260"/>
                  <a:gd name="T103" fmla="*/ 127 h 152"/>
                  <a:gd name="T104" fmla="*/ 246 w 260"/>
                  <a:gd name="T105" fmla="*/ 127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152"/>
                  <a:gd name="T161" fmla="*/ 260 w 260"/>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152">
                    <a:moveTo>
                      <a:pt x="246" y="127"/>
                    </a:moveTo>
                    <a:lnTo>
                      <a:pt x="196" y="133"/>
                    </a:lnTo>
                    <a:lnTo>
                      <a:pt x="147" y="144"/>
                    </a:lnTo>
                    <a:lnTo>
                      <a:pt x="107" y="151"/>
                    </a:lnTo>
                    <a:lnTo>
                      <a:pt x="83" y="148"/>
                    </a:lnTo>
                    <a:lnTo>
                      <a:pt x="71" y="141"/>
                    </a:lnTo>
                    <a:lnTo>
                      <a:pt x="63" y="132"/>
                    </a:lnTo>
                    <a:lnTo>
                      <a:pt x="52" y="124"/>
                    </a:lnTo>
                    <a:lnTo>
                      <a:pt x="5" y="80"/>
                    </a:lnTo>
                    <a:lnTo>
                      <a:pt x="0" y="72"/>
                    </a:lnTo>
                    <a:lnTo>
                      <a:pt x="4" y="45"/>
                    </a:lnTo>
                    <a:lnTo>
                      <a:pt x="15" y="13"/>
                    </a:lnTo>
                    <a:lnTo>
                      <a:pt x="19" y="2"/>
                    </a:lnTo>
                    <a:lnTo>
                      <a:pt x="24" y="0"/>
                    </a:lnTo>
                    <a:lnTo>
                      <a:pt x="33" y="0"/>
                    </a:lnTo>
                    <a:lnTo>
                      <a:pt x="29" y="39"/>
                    </a:lnTo>
                    <a:lnTo>
                      <a:pt x="58" y="11"/>
                    </a:lnTo>
                    <a:lnTo>
                      <a:pt x="77" y="4"/>
                    </a:lnTo>
                    <a:lnTo>
                      <a:pt x="83" y="6"/>
                    </a:lnTo>
                    <a:lnTo>
                      <a:pt x="87" y="14"/>
                    </a:lnTo>
                    <a:lnTo>
                      <a:pt x="86" y="21"/>
                    </a:lnTo>
                    <a:lnTo>
                      <a:pt x="81" y="27"/>
                    </a:lnTo>
                    <a:lnTo>
                      <a:pt x="72" y="33"/>
                    </a:lnTo>
                    <a:lnTo>
                      <a:pt x="64" y="39"/>
                    </a:lnTo>
                    <a:lnTo>
                      <a:pt x="65" y="35"/>
                    </a:lnTo>
                    <a:lnTo>
                      <a:pt x="56" y="53"/>
                    </a:lnTo>
                    <a:lnTo>
                      <a:pt x="57" y="62"/>
                    </a:lnTo>
                    <a:lnTo>
                      <a:pt x="76" y="74"/>
                    </a:lnTo>
                    <a:lnTo>
                      <a:pt x="91" y="65"/>
                    </a:lnTo>
                    <a:lnTo>
                      <a:pt x="98" y="56"/>
                    </a:lnTo>
                    <a:lnTo>
                      <a:pt x="103" y="52"/>
                    </a:lnTo>
                    <a:lnTo>
                      <a:pt x="129" y="49"/>
                    </a:lnTo>
                    <a:lnTo>
                      <a:pt x="153" y="45"/>
                    </a:lnTo>
                    <a:lnTo>
                      <a:pt x="185" y="52"/>
                    </a:lnTo>
                    <a:lnTo>
                      <a:pt x="259" y="52"/>
                    </a:lnTo>
                    <a:lnTo>
                      <a:pt x="259" y="55"/>
                    </a:lnTo>
                    <a:lnTo>
                      <a:pt x="258" y="57"/>
                    </a:lnTo>
                    <a:lnTo>
                      <a:pt x="257" y="62"/>
                    </a:lnTo>
                    <a:lnTo>
                      <a:pt x="257" y="67"/>
                    </a:lnTo>
                    <a:lnTo>
                      <a:pt x="256" y="72"/>
                    </a:lnTo>
                    <a:lnTo>
                      <a:pt x="256" y="76"/>
                    </a:lnTo>
                    <a:lnTo>
                      <a:pt x="255" y="81"/>
                    </a:lnTo>
                    <a:lnTo>
                      <a:pt x="255" y="86"/>
                    </a:lnTo>
                    <a:lnTo>
                      <a:pt x="255" y="91"/>
                    </a:lnTo>
                    <a:lnTo>
                      <a:pt x="255" y="95"/>
                    </a:lnTo>
                    <a:lnTo>
                      <a:pt x="255" y="100"/>
                    </a:lnTo>
                    <a:lnTo>
                      <a:pt x="255" y="104"/>
                    </a:lnTo>
                    <a:lnTo>
                      <a:pt x="255" y="109"/>
                    </a:lnTo>
                    <a:lnTo>
                      <a:pt x="255" y="114"/>
                    </a:lnTo>
                    <a:lnTo>
                      <a:pt x="255" y="118"/>
                    </a:lnTo>
                    <a:lnTo>
                      <a:pt x="255" y="123"/>
                    </a:lnTo>
                    <a:lnTo>
                      <a:pt x="255" y="127"/>
                    </a:lnTo>
                    <a:lnTo>
                      <a:pt x="246" y="127"/>
                    </a:lnTo>
                  </a:path>
                </a:pathLst>
              </a:custGeom>
              <a:solidFill>
                <a:srgbClr val="FFC285"/>
              </a:solidFill>
              <a:ln w="12700" cap="rnd">
                <a:solidFill>
                  <a:srgbClr val="000000"/>
                </a:solidFill>
                <a:round/>
                <a:headEnd/>
                <a:tailEnd/>
              </a:ln>
            </p:spPr>
            <p:txBody>
              <a:bodyPr/>
              <a:lstStyle/>
              <a:p>
                <a:endParaRPr lang="tr-TR"/>
              </a:p>
            </p:txBody>
          </p:sp>
          <p:sp>
            <p:nvSpPr>
              <p:cNvPr id="197" name="Freeform 86"/>
              <p:cNvSpPr>
                <a:spLocks/>
              </p:cNvSpPr>
              <p:nvPr/>
            </p:nvSpPr>
            <p:spPr bwMode="auto">
              <a:xfrm>
                <a:off x="3018" y="3143"/>
                <a:ext cx="42" cy="79"/>
              </a:xfrm>
              <a:custGeom>
                <a:avLst/>
                <a:gdLst>
                  <a:gd name="T0" fmla="*/ 41 w 42"/>
                  <a:gd name="T1" fmla="*/ 78 h 79"/>
                  <a:gd name="T2" fmla="*/ 38 w 42"/>
                  <a:gd name="T3" fmla="*/ 76 h 79"/>
                  <a:gd name="T4" fmla="*/ 37 w 42"/>
                  <a:gd name="T5" fmla="*/ 74 h 79"/>
                  <a:gd name="T6" fmla="*/ 34 w 42"/>
                  <a:gd name="T7" fmla="*/ 72 h 79"/>
                  <a:gd name="T8" fmla="*/ 32 w 42"/>
                  <a:gd name="T9" fmla="*/ 70 h 79"/>
                  <a:gd name="T10" fmla="*/ 30 w 42"/>
                  <a:gd name="T11" fmla="*/ 68 h 79"/>
                  <a:gd name="T12" fmla="*/ 28 w 42"/>
                  <a:gd name="T13" fmla="*/ 65 h 79"/>
                  <a:gd name="T14" fmla="*/ 26 w 42"/>
                  <a:gd name="T15" fmla="*/ 63 h 79"/>
                  <a:gd name="T16" fmla="*/ 24 w 42"/>
                  <a:gd name="T17" fmla="*/ 61 h 79"/>
                  <a:gd name="T18" fmla="*/ 22 w 42"/>
                  <a:gd name="T19" fmla="*/ 58 h 79"/>
                  <a:gd name="T20" fmla="*/ 20 w 42"/>
                  <a:gd name="T21" fmla="*/ 56 h 79"/>
                  <a:gd name="T22" fmla="*/ 18 w 42"/>
                  <a:gd name="T23" fmla="*/ 53 h 79"/>
                  <a:gd name="T24" fmla="*/ 16 w 42"/>
                  <a:gd name="T25" fmla="*/ 51 h 79"/>
                  <a:gd name="T26" fmla="*/ 15 w 42"/>
                  <a:gd name="T27" fmla="*/ 49 h 79"/>
                  <a:gd name="T28" fmla="*/ 13 w 42"/>
                  <a:gd name="T29" fmla="*/ 47 h 79"/>
                  <a:gd name="T30" fmla="*/ 10 w 42"/>
                  <a:gd name="T31" fmla="*/ 45 h 79"/>
                  <a:gd name="T32" fmla="*/ 9 w 42"/>
                  <a:gd name="T33" fmla="*/ 42 h 79"/>
                  <a:gd name="T34" fmla="*/ 4 w 42"/>
                  <a:gd name="T35" fmla="*/ 37 h 79"/>
                  <a:gd name="T36" fmla="*/ 1 w 42"/>
                  <a:gd name="T37" fmla="*/ 33 h 79"/>
                  <a:gd name="T38" fmla="*/ 0 w 42"/>
                  <a:gd name="T39" fmla="*/ 29 h 79"/>
                  <a:gd name="T40" fmla="*/ 1 w 42"/>
                  <a:gd name="T41" fmla="*/ 24 h 79"/>
                  <a:gd name="T42" fmla="*/ 3 w 42"/>
                  <a:gd name="T43" fmla="*/ 20 h 79"/>
                  <a:gd name="T44" fmla="*/ 5 w 42"/>
                  <a:gd name="T45" fmla="*/ 16 h 79"/>
                  <a:gd name="T46" fmla="*/ 9 w 42"/>
                  <a:gd name="T47" fmla="*/ 11 h 79"/>
                  <a:gd name="T48" fmla="*/ 9 w 42"/>
                  <a:gd name="T49" fmla="*/ 6 h 79"/>
                  <a:gd name="T50" fmla="*/ 14 w 42"/>
                  <a:gd name="T51" fmla="*/ 0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79"/>
                  <a:gd name="T80" fmla="*/ 42 w 42"/>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79">
                    <a:moveTo>
                      <a:pt x="41" y="78"/>
                    </a:moveTo>
                    <a:lnTo>
                      <a:pt x="38" y="76"/>
                    </a:lnTo>
                    <a:lnTo>
                      <a:pt x="37" y="74"/>
                    </a:lnTo>
                    <a:lnTo>
                      <a:pt x="34" y="72"/>
                    </a:lnTo>
                    <a:lnTo>
                      <a:pt x="32" y="70"/>
                    </a:lnTo>
                    <a:lnTo>
                      <a:pt x="30" y="68"/>
                    </a:lnTo>
                    <a:lnTo>
                      <a:pt x="28" y="65"/>
                    </a:lnTo>
                    <a:lnTo>
                      <a:pt x="26" y="63"/>
                    </a:lnTo>
                    <a:lnTo>
                      <a:pt x="24" y="61"/>
                    </a:lnTo>
                    <a:lnTo>
                      <a:pt x="22" y="58"/>
                    </a:lnTo>
                    <a:lnTo>
                      <a:pt x="20" y="56"/>
                    </a:lnTo>
                    <a:lnTo>
                      <a:pt x="18" y="53"/>
                    </a:lnTo>
                    <a:lnTo>
                      <a:pt x="16" y="51"/>
                    </a:lnTo>
                    <a:lnTo>
                      <a:pt x="15" y="49"/>
                    </a:lnTo>
                    <a:lnTo>
                      <a:pt x="13" y="47"/>
                    </a:lnTo>
                    <a:lnTo>
                      <a:pt x="10" y="45"/>
                    </a:lnTo>
                    <a:lnTo>
                      <a:pt x="9" y="42"/>
                    </a:lnTo>
                    <a:lnTo>
                      <a:pt x="4" y="37"/>
                    </a:lnTo>
                    <a:lnTo>
                      <a:pt x="1" y="33"/>
                    </a:lnTo>
                    <a:lnTo>
                      <a:pt x="0" y="29"/>
                    </a:lnTo>
                    <a:lnTo>
                      <a:pt x="1" y="24"/>
                    </a:lnTo>
                    <a:lnTo>
                      <a:pt x="3" y="20"/>
                    </a:lnTo>
                    <a:lnTo>
                      <a:pt x="5" y="16"/>
                    </a:lnTo>
                    <a:lnTo>
                      <a:pt x="9" y="11"/>
                    </a:lnTo>
                    <a:lnTo>
                      <a:pt x="9" y="6"/>
                    </a:lnTo>
                    <a:lnTo>
                      <a:pt x="14" y="0"/>
                    </a:lnTo>
                  </a:path>
                </a:pathLst>
              </a:custGeom>
              <a:noFill/>
              <a:ln w="12700" cap="rnd">
                <a:solidFill>
                  <a:srgbClr val="000000"/>
                </a:solidFill>
                <a:round/>
                <a:headEnd type="none" w="sm" len="sm"/>
                <a:tailEnd type="none" w="sm" len="sm"/>
              </a:ln>
            </p:spPr>
            <p:txBody>
              <a:bodyPr/>
              <a:lstStyle/>
              <a:p>
                <a:endParaRPr lang="tr-TR"/>
              </a:p>
            </p:txBody>
          </p:sp>
          <p:sp>
            <p:nvSpPr>
              <p:cNvPr id="198" name="Freeform 87"/>
              <p:cNvSpPr>
                <a:spLocks/>
              </p:cNvSpPr>
              <p:nvPr/>
            </p:nvSpPr>
            <p:spPr bwMode="auto">
              <a:xfrm>
                <a:off x="3062" y="3102"/>
                <a:ext cx="18" cy="17"/>
              </a:xfrm>
              <a:custGeom>
                <a:avLst/>
                <a:gdLst>
                  <a:gd name="T0" fmla="*/ 15 w 18"/>
                  <a:gd name="T1" fmla="*/ 0 h 17"/>
                  <a:gd name="T2" fmla="*/ 17 w 18"/>
                  <a:gd name="T3" fmla="*/ 10 h 17"/>
                  <a:gd name="T4" fmla="*/ 0 w 18"/>
                  <a:gd name="T5" fmla="*/ 16 h 17"/>
                  <a:gd name="T6" fmla="*/ 0 w 18"/>
                  <a:gd name="T7" fmla="*/ 9 h 17"/>
                  <a:gd name="T8" fmla="*/ 14 w 18"/>
                  <a:gd name="T9" fmla="*/ 0 h 17"/>
                  <a:gd name="T10" fmla="*/ 15 w 18"/>
                  <a:gd name="T11" fmla="*/ 0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15" y="0"/>
                    </a:moveTo>
                    <a:lnTo>
                      <a:pt x="17" y="10"/>
                    </a:lnTo>
                    <a:lnTo>
                      <a:pt x="0" y="16"/>
                    </a:lnTo>
                    <a:lnTo>
                      <a:pt x="0" y="9"/>
                    </a:lnTo>
                    <a:lnTo>
                      <a:pt x="14" y="0"/>
                    </a:lnTo>
                    <a:lnTo>
                      <a:pt x="15" y="0"/>
                    </a:lnTo>
                  </a:path>
                </a:pathLst>
              </a:custGeom>
              <a:solidFill>
                <a:srgbClr val="FFFFFF"/>
              </a:solidFill>
              <a:ln w="12700" cap="rnd">
                <a:solidFill>
                  <a:srgbClr val="000000"/>
                </a:solidFill>
                <a:round/>
                <a:headEnd/>
                <a:tailEnd/>
              </a:ln>
            </p:spPr>
            <p:txBody>
              <a:bodyPr/>
              <a:lstStyle/>
              <a:p>
                <a:endParaRPr lang="tr-TR"/>
              </a:p>
            </p:txBody>
          </p:sp>
          <p:sp>
            <p:nvSpPr>
              <p:cNvPr id="199" name="Freeform 88"/>
              <p:cNvSpPr>
                <a:spLocks/>
              </p:cNvSpPr>
              <p:nvPr/>
            </p:nvSpPr>
            <p:spPr bwMode="auto">
              <a:xfrm>
                <a:off x="3011" y="3106"/>
                <a:ext cx="17" cy="18"/>
              </a:xfrm>
              <a:custGeom>
                <a:avLst/>
                <a:gdLst>
                  <a:gd name="T0" fmla="*/ 0 w 17"/>
                  <a:gd name="T1" fmla="*/ 17 h 18"/>
                  <a:gd name="T2" fmla="*/ 8 w 17"/>
                  <a:gd name="T3" fmla="*/ 17 h 18"/>
                  <a:gd name="T4" fmla="*/ 16 w 17"/>
                  <a:gd name="T5" fmla="*/ 0 h 18"/>
                  <a:gd name="T6" fmla="*/ 8 w 17"/>
                  <a:gd name="T7" fmla="*/ 2 h 18"/>
                  <a:gd name="T8" fmla="*/ 0 w 17"/>
                  <a:gd name="T9" fmla="*/ 16 h 18"/>
                  <a:gd name="T10" fmla="*/ 0 w 17"/>
                  <a:gd name="T11" fmla="*/ 1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17"/>
                    </a:moveTo>
                    <a:lnTo>
                      <a:pt x="8" y="17"/>
                    </a:lnTo>
                    <a:lnTo>
                      <a:pt x="16" y="0"/>
                    </a:lnTo>
                    <a:lnTo>
                      <a:pt x="8" y="2"/>
                    </a:lnTo>
                    <a:lnTo>
                      <a:pt x="0" y="16"/>
                    </a:lnTo>
                    <a:lnTo>
                      <a:pt x="0" y="17"/>
                    </a:lnTo>
                  </a:path>
                </a:pathLst>
              </a:custGeom>
              <a:solidFill>
                <a:srgbClr val="FFFFFF"/>
              </a:solidFill>
              <a:ln w="12700" cap="rnd">
                <a:solidFill>
                  <a:srgbClr val="000000"/>
                </a:solidFill>
                <a:round/>
                <a:headEnd/>
                <a:tailEnd/>
              </a:ln>
            </p:spPr>
            <p:txBody>
              <a:bodyPr/>
              <a:lstStyle/>
              <a:p>
                <a:endParaRPr lang="tr-TR"/>
              </a:p>
            </p:txBody>
          </p:sp>
          <p:sp>
            <p:nvSpPr>
              <p:cNvPr id="200" name="Freeform 89"/>
              <p:cNvSpPr>
                <a:spLocks/>
              </p:cNvSpPr>
              <p:nvPr/>
            </p:nvSpPr>
            <p:spPr bwMode="auto">
              <a:xfrm>
                <a:off x="3031" y="3120"/>
                <a:ext cx="17" cy="17"/>
              </a:xfrm>
              <a:custGeom>
                <a:avLst/>
                <a:gdLst>
                  <a:gd name="T0" fmla="*/ 0 w 17"/>
                  <a:gd name="T1" fmla="*/ 0 h 17"/>
                  <a:gd name="T2" fmla="*/ 6 w 17"/>
                  <a:gd name="T3" fmla="*/ 6 h 17"/>
                  <a:gd name="T4" fmla="*/ 11 w 17"/>
                  <a:gd name="T5" fmla="*/ 1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6" y="6"/>
                    </a:lnTo>
                    <a:lnTo>
                      <a:pt x="11" y="10"/>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1" name="Freeform 90"/>
              <p:cNvSpPr>
                <a:spLocks/>
              </p:cNvSpPr>
              <p:nvPr/>
            </p:nvSpPr>
            <p:spPr bwMode="auto">
              <a:xfrm>
                <a:off x="3020" y="3121"/>
                <a:ext cx="17" cy="17"/>
              </a:xfrm>
              <a:custGeom>
                <a:avLst/>
                <a:gdLst>
                  <a:gd name="T0" fmla="*/ 0 w 17"/>
                  <a:gd name="T1" fmla="*/ 0 h 17"/>
                  <a:gd name="T2" fmla="*/ 0 w 17"/>
                  <a:gd name="T3" fmla="*/ 13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3"/>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2" name="Freeform 91"/>
              <p:cNvSpPr>
                <a:spLocks/>
              </p:cNvSpPr>
              <p:nvPr/>
            </p:nvSpPr>
            <p:spPr bwMode="auto">
              <a:xfrm>
                <a:off x="3011" y="3161"/>
                <a:ext cx="17" cy="17"/>
              </a:xfrm>
              <a:custGeom>
                <a:avLst/>
                <a:gdLst>
                  <a:gd name="T0" fmla="*/ 0 w 17"/>
                  <a:gd name="T1" fmla="*/ 0 h 17"/>
                  <a:gd name="T2" fmla="*/ 1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0" y="16"/>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3" name="Freeform 92"/>
              <p:cNvSpPr>
                <a:spLocks/>
              </p:cNvSpPr>
              <p:nvPr/>
            </p:nvSpPr>
            <p:spPr bwMode="auto">
              <a:xfrm>
                <a:off x="2998" y="3157"/>
                <a:ext cx="17" cy="17"/>
              </a:xfrm>
              <a:custGeom>
                <a:avLst/>
                <a:gdLst>
                  <a:gd name="T0" fmla="*/ 0 w 17"/>
                  <a:gd name="T1" fmla="*/ 0 h 17"/>
                  <a:gd name="T2" fmla="*/ 11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1" y="16"/>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4" name="Freeform 93"/>
              <p:cNvSpPr>
                <a:spLocks/>
              </p:cNvSpPr>
              <p:nvPr/>
            </p:nvSpPr>
            <p:spPr bwMode="auto">
              <a:xfrm>
                <a:off x="2995" y="3161"/>
                <a:ext cx="17" cy="17"/>
              </a:xfrm>
              <a:custGeom>
                <a:avLst/>
                <a:gdLst>
                  <a:gd name="T0" fmla="*/ 0 w 17"/>
                  <a:gd name="T1" fmla="*/ 0 h 17"/>
                  <a:gd name="T2" fmla="*/ 13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3" y="16"/>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5" name="Freeform 94"/>
              <p:cNvSpPr>
                <a:spLocks/>
              </p:cNvSpPr>
              <p:nvPr/>
            </p:nvSpPr>
            <p:spPr bwMode="auto">
              <a:xfrm>
                <a:off x="3009" y="3156"/>
                <a:ext cx="17" cy="17"/>
              </a:xfrm>
              <a:custGeom>
                <a:avLst/>
                <a:gdLst>
                  <a:gd name="T0" fmla="*/ 0 w 17"/>
                  <a:gd name="T1" fmla="*/ 0 h 17"/>
                  <a:gd name="T2" fmla="*/ 9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9" y="16"/>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06" name="Freeform 95"/>
              <p:cNvSpPr>
                <a:spLocks/>
              </p:cNvSpPr>
              <p:nvPr/>
            </p:nvSpPr>
            <p:spPr bwMode="auto">
              <a:xfrm>
                <a:off x="3060" y="3220"/>
                <a:ext cx="39" cy="17"/>
              </a:xfrm>
              <a:custGeom>
                <a:avLst/>
                <a:gdLst>
                  <a:gd name="T0" fmla="*/ 0 w 39"/>
                  <a:gd name="T1" fmla="*/ 0 h 17"/>
                  <a:gd name="T2" fmla="*/ 3 w 39"/>
                  <a:gd name="T3" fmla="*/ 2 h 17"/>
                  <a:gd name="T4" fmla="*/ 4 w 39"/>
                  <a:gd name="T5" fmla="*/ 3 h 17"/>
                  <a:gd name="T6" fmla="*/ 5 w 39"/>
                  <a:gd name="T7" fmla="*/ 3 h 17"/>
                  <a:gd name="T8" fmla="*/ 7 w 39"/>
                  <a:gd name="T9" fmla="*/ 5 h 17"/>
                  <a:gd name="T10" fmla="*/ 8 w 39"/>
                  <a:gd name="T11" fmla="*/ 5 h 17"/>
                  <a:gd name="T12" fmla="*/ 9 w 39"/>
                  <a:gd name="T13" fmla="*/ 6 h 17"/>
                  <a:gd name="T14" fmla="*/ 10 w 39"/>
                  <a:gd name="T15" fmla="*/ 7 h 17"/>
                  <a:gd name="T16" fmla="*/ 11 w 39"/>
                  <a:gd name="T17" fmla="*/ 8 h 17"/>
                  <a:gd name="T18" fmla="*/ 12 w 39"/>
                  <a:gd name="T19" fmla="*/ 8 h 17"/>
                  <a:gd name="T20" fmla="*/ 14 w 39"/>
                  <a:gd name="T21" fmla="*/ 10 h 17"/>
                  <a:gd name="T22" fmla="*/ 14 w 39"/>
                  <a:gd name="T23" fmla="*/ 10 h 17"/>
                  <a:gd name="T24" fmla="*/ 15 w 39"/>
                  <a:gd name="T25" fmla="*/ 10 h 17"/>
                  <a:gd name="T26" fmla="*/ 17 w 39"/>
                  <a:gd name="T27" fmla="*/ 10 h 17"/>
                  <a:gd name="T28" fmla="*/ 17 w 39"/>
                  <a:gd name="T29" fmla="*/ 11 h 17"/>
                  <a:gd name="T30" fmla="*/ 19 w 39"/>
                  <a:gd name="T31" fmla="*/ 13 h 17"/>
                  <a:gd name="T32" fmla="*/ 20 w 39"/>
                  <a:gd name="T33" fmla="*/ 13 h 17"/>
                  <a:gd name="T34" fmla="*/ 20 w 39"/>
                  <a:gd name="T35" fmla="*/ 14 h 17"/>
                  <a:gd name="T36" fmla="*/ 21 w 39"/>
                  <a:gd name="T37" fmla="*/ 14 h 17"/>
                  <a:gd name="T38" fmla="*/ 23 w 39"/>
                  <a:gd name="T39" fmla="*/ 15 h 17"/>
                  <a:gd name="T40" fmla="*/ 24 w 39"/>
                  <a:gd name="T41" fmla="*/ 15 h 17"/>
                  <a:gd name="T42" fmla="*/ 25 w 39"/>
                  <a:gd name="T43" fmla="*/ 16 h 17"/>
                  <a:gd name="T44" fmla="*/ 26 w 39"/>
                  <a:gd name="T45" fmla="*/ 16 h 17"/>
                  <a:gd name="T46" fmla="*/ 28 w 39"/>
                  <a:gd name="T47" fmla="*/ 16 h 17"/>
                  <a:gd name="T48" fmla="*/ 29 w 39"/>
                  <a:gd name="T49" fmla="*/ 16 h 17"/>
                  <a:gd name="T50" fmla="*/ 30 w 39"/>
                  <a:gd name="T51" fmla="*/ 16 h 17"/>
                  <a:gd name="T52" fmla="*/ 32 w 39"/>
                  <a:gd name="T53" fmla="*/ 16 h 17"/>
                  <a:gd name="T54" fmla="*/ 32 w 39"/>
                  <a:gd name="T55" fmla="*/ 16 h 17"/>
                  <a:gd name="T56" fmla="*/ 34 w 39"/>
                  <a:gd name="T57" fmla="*/ 16 h 17"/>
                  <a:gd name="T58" fmla="*/ 36 w 39"/>
                  <a:gd name="T59" fmla="*/ 16 h 17"/>
                  <a:gd name="T60" fmla="*/ 37 w 39"/>
                  <a:gd name="T61" fmla="*/ 16 h 17"/>
                  <a:gd name="T62" fmla="*/ 38 w 39"/>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17"/>
                  <a:gd name="T98" fmla="*/ 39 w 3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17">
                    <a:moveTo>
                      <a:pt x="0" y="0"/>
                    </a:moveTo>
                    <a:lnTo>
                      <a:pt x="3" y="2"/>
                    </a:lnTo>
                    <a:lnTo>
                      <a:pt x="4" y="3"/>
                    </a:lnTo>
                    <a:lnTo>
                      <a:pt x="5" y="3"/>
                    </a:lnTo>
                    <a:lnTo>
                      <a:pt x="7" y="5"/>
                    </a:lnTo>
                    <a:lnTo>
                      <a:pt x="8" y="5"/>
                    </a:lnTo>
                    <a:lnTo>
                      <a:pt x="9" y="6"/>
                    </a:lnTo>
                    <a:lnTo>
                      <a:pt x="10" y="7"/>
                    </a:lnTo>
                    <a:lnTo>
                      <a:pt x="11" y="8"/>
                    </a:lnTo>
                    <a:lnTo>
                      <a:pt x="12" y="8"/>
                    </a:lnTo>
                    <a:lnTo>
                      <a:pt x="14" y="10"/>
                    </a:lnTo>
                    <a:lnTo>
                      <a:pt x="15" y="10"/>
                    </a:lnTo>
                    <a:lnTo>
                      <a:pt x="17" y="10"/>
                    </a:lnTo>
                    <a:lnTo>
                      <a:pt x="17" y="11"/>
                    </a:lnTo>
                    <a:lnTo>
                      <a:pt x="19" y="13"/>
                    </a:lnTo>
                    <a:lnTo>
                      <a:pt x="20" y="13"/>
                    </a:lnTo>
                    <a:lnTo>
                      <a:pt x="20" y="14"/>
                    </a:lnTo>
                    <a:lnTo>
                      <a:pt x="21" y="14"/>
                    </a:lnTo>
                    <a:lnTo>
                      <a:pt x="23" y="15"/>
                    </a:lnTo>
                    <a:lnTo>
                      <a:pt x="24" y="15"/>
                    </a:lnTo>
                    <a:lnTo>
                      <a:pt x="25" y="16"/>
                    </a:lnTo>
                    <a:lnTo>
                      <a:pt x="26" y="16"/>
                    </a:lnTo>
                    <a:lnTo>
                      <a:pt x="28" y="16"/>
                    </a:lnTo>
                    <a:lnTo>
                      <a:pt x="29" y="16"/>
                    </a:lnTo>
                    <a:lnTo>
                      <a:pt x="30" y="16"/>
                    </a:lnTo>
                    <a:lnTo>
                      <a:pt x="32" y="16"/>
                    </a:lnTo>
                    <a:lnTo>
                      <a:pt x="34" y="16"/>
                    </a:lnTo>
                    <a:lnTo>
                      <a:pt x="36" y="16"/>
                    </a:lnTo>
                    <a:lnTo>
                      <a:pt x="37" y="16"/>
                    </a:lnTo>
                    <a:lnTo>
                      <a:pt x="38" y="16"/>
                    </a:lnTo>
                  </a:path>
                </a:pathLst>
              </a:custGeom>
              <a:noFill/>
              <a:ln w="12700" cap="rnd">
                <a:solidFill>
                  <a:srgbClr val="000000"/>
                </a:solidFill>
                <a:round/>
                <a:headEnd type="none" w="sm" len="sm"/>
                <a:tailEnd type="none" w="sm" len="sm"/>
              </a:ln>
            </p:spPr>
            <p:txBody>
              <a:bodyPr/>
              <a:lstStyle/>
              <a:p>
                <a:endParaRPr lang="tr-TR"/>
              </a:p>
            </p:txBody>
          </p:sp>
          <p:sp>
            <p:nvSpPr>
              <p:cNvPr id="207" name="Freeform 96"/>
              <p:cNvSpPr>
                <a:spLocks/>
              </p:cNvSpPr>
              <p:nvPr/>
            </p:nvSpPr>
            <p:spPr bwMode="auto">
              <a:xfrm>
                <a:off x="3068" y="3227"/>
                <a:ext cx="40" cy="17"/>
              </a:xfrm>
              <a:custGeom>
                <a:avLst/>
                <a:gdLst>
                  <a:gd name="T0" fmla="*/ 0 w 40"/>
                  <a:gd name="T1" fmla="*/ 0 h 17"/>
                  <a:gd name="T2" fmla="*/ 2 w 40"/>
                  <a:gd name="T3" fmla="*/ 2 h 17"/>
                  <a:gd name="T4" fmla="*/ 3 w 40"/>
                  <a:gd name="T5" fmla="*/ 4 h 17"/>
                  <a:gd name="T6" fmla="*/ 5 w 40"/>
                  <a:gd name="T7" fmla="*/ 7 h 17"/>
                  <a:gd name="T8" fmla="*/ 6 w 40"/>
                  <a:gd name="T9" fmla="*/ 7 h 17"/>
                  <a:gd name="T10" fmla="*/ 7 w 40"/>
                  <a:gd name="T11" fmla="*/ 9 h 17"/>
                  <a:gd name="T12" fmla="*/ 8 w 40"/>
                  <a:gd name="T13" fmla="*/ 9 h 17"/>
                  <a:gd name="T14" fmla="*/ 9 w 40"/>
                  <a:gd name="T15" fmla="*/ 11 h 17"/>
                  <a:gd name="T16" fmla="*/ 11 w 40"/>
                  <a:gd name="T17" fmla="*/ 11 h 17"/>
                  <a:gd name="T18" fmla="*/ 12 w 40"/>
                  <a:gd name="T19" fmla="*/ 11 h 17"/>
                  <a:gd name="T20" fmla="*/ 12 w 40"/>
                  <a:gd name="T21" fmla="*/ 11 h 17"/>
                  <a:gd name="T22" fmla="*/ 13 w 40"/>
                  <a:gd name="T23" fmla="*/ 14 h 17"/>
                  <a:gd name="T24" fmla="*/ 15 w 40"/>
                  <a:gd name="T25" fmla="*/ 14 h 17"/>
                  <a:gd name="T26" fmla="*/ 16 w 40"/>
                  <a:gd name="T27" fmla="*/ 14 h 17"/>
                  <a:gd name="T28" fmla="*/ 17 w 40"/>
                  <a:gd name="T29" fmla="*/ 14 h 17"/>
                  <a:gd name="T30" fmla="*/ 18 w 40"/>
                  <a:gd name="T31" fmla="*/ 14 h 17"/>
                  <a:gd name="T32" fmla="*/ 19 w 40"/>
                  <a:gd name="T33" fmla="*/ 14 h 17"/>
                  <a:gd name="T34" fmla="*/ 21 w 40"/>
                  <a:gd name="T35" fmla="*/ 16 h 17"/>
                  <a:gd name="T36" fmla="*/ 22 w 40"/>
                  <a:gd name="T37" fmla="*/ 16 h 17"/>
                  <a:gd name="T38" fmla="*/ 23 w 40"/>
                  <a:gd name="T39" fmla="*/ 16 h 17"/>
                  <a:gd name="T40" fmla="*/ 24 w 40"/>
                  <a:gd name="T41" fmla="*/ 16 h 17"/>
                  <a:gd name="T42" fmla="*/ 25 w 40"/>
                  <a:gd name="T43" fmla="*/ 16 h 17"/>
                  <a:gd name="T44" fmla="*/ 26 w 40"/>
                  <a:gd name="T45" fmla="*/ 16 h 17"/>
                  <a:gd name="T46" fmla="*/ 28 w 40"/>
                  <a:gd name="T47" fmla="*/ 16 h 17"/>
                  <a:gd name="T48" fmla="*/ 29 w 40"/>
                  <a:gd name="T49" fmla="*/ 16 h 17"/>
                  <a:gd name="T50" fmla="*/ 30 w 40"/>
                  <a:gd name="T51" fmla="*/ 16 h 17"/>
                  <a:gd name="T52" fmla="*/ 31 w 40"/>
                  <a:gd name="T53" fmla="*/ 16 h 17"/>
                  <a:gd name="T54" fmla="*/ 33 w 40"/>
                  <a:gd name="T55" fmla="*/ 16 h 17"/>
                  <a:gd name="T56" fmla="*/ 34 w 40"/>
                  <a:gd name="T57" fmla="*/ 16 h 17"/>
                  <a:gd name="T58" fmla="*/ 36 w 40"/>
                  <a:gd name="T59" fmla="*/ 16 h 17"/>
                  <a:gd name="T60" fmla="*/ 37 w 40"/>
                  <a:gd name="T61" fmla="*/ 16 h 17"/>
                  <a:gd name="T62" fmla="*/ 39 w 4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17"/>
                  <a:gd name="T98" fmla="*/ 40 w 4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17">
                    <a:moveTo>
                      <a:pt x="0" y="0"/>
                    </a:moveTo>
                    <a:lnTo>
                      <a:pt x="2" y="2"/>
                    </a:lnTo>
                    <a:lnTo>
                      <a:pt x="3" y="4"/>
                    </a:lnTo>
                    <a:lnTo>
                      <a:pt x="5" y="7"/>
                    </a:lnTo>
                    <a:lnTo>
                      <a:pt x="6" y="7"/>
                    </a:lnTo>
                    <a:lnTo>
                      <a:pt x="7" y="9"/>
                    </a:lnTo>
                    <a:lnTo>
                      <a:pt x="8" y="9"/>
                    </a:lnTo>
                    <a:lnTo>
                      <a:pt x="9" y="11"/>
                    </a:lnTo>
                    <a:lnTo>
                      <a:pt x="11" y="11"/>
                    </a:lnTo>
                    <a:lnTo>
                      <a:pt x="12" y="11"/>
                    </a:lnTo>
                    <a:lnTo>
                      <a:pt x="13" y="14"/>
                    </a:lnTo>
                    <a:lnTo>
                      <a:pt x="15" y="14"/>
                    </a:lnTo>
                    <a:lnTo>
                      <a:pt x="16" y="14"/>
                    </a:lnTo>
                    <a:lnTo>
                      <a:pt x="17" y="14"/>
                    </a:lnTo>
                    <a:lnTo>
                      <a:pt x="18" y="14"/>
                    </a:lnTo>
                    <a:lnTo>
                      <a:pt x="19" y="14"/>
                    </a:lnTo>
                    <a:lnTo>
                      <a:pt x="21" y="16"/>
                    </a:lnTo>
                    <a:lnTo>
                      <a:pt x="22" y="16"/>
                    </a:lnTo>
                    <a:lnTo>
                      <a:pt x="23" y="16"/>
                    </a:lnTo>
                    <a:lnTo>
                      <a:pt x="24" y="16"/>
                    </a:lnTo>
                    <a:lnTo>
                      <a:pt x="25" y="16"/>
                    </a:lnTo>
                    <a:lnTo>
                      <a:pt x="26" y="16"/>
                    </a:lnTo>
                    <a:lnTo>
                      <a:pt x="28" y="16"/>
                    </a:lnTo>
                    <a:lnTo>
                      <a:pt x="29" y="16"/>
                    </a:lnTo>
                    <a:lnTo>
                      <a:pt x="30" y="16"/>
                    </a:lnTo>
                    <a:lnTo>
                      <a:pt x="31" y="16"/>
                    </a:lnTo>
                    <a:lnTo>
                      <a:pt x="33" y="16"/>
                    </a:lnTo>
                    <a:lnTo>
                      <a:pt x="34" y="16"/>
                    </a:lnTo>
                    <a:lnTo>
                      <a:pt x="36" y="16"/>
                    </a:lnTo>
                    <a:lnTo>
                      <a:pt x="37" y="16"/>
                    </a:lnTo>
                    <a:lnTo>
                      <a:pt x="39" y="16"/>
                    </a:lnTo>
                  </a:path>
                </a:pathLst>
              </a:custGeom>
              <a:noFill/>
              <a:ln w="12700" cap="rnd">
                <a:solidFill>
                  <a:srgbClr val="000000"/>
                </a:solidFill>
                <a:round/>
                <a:headEnd type="none" w="sm" len="sm"/>
                <a:tailEnd type="none" w="sm" len="sm"/>
              </a:ln>
            </p:spPr>
            <p:txBody>
              <a:bodyPr/>
              <a:lstStyle/>
              <a:p>
                <a:endParaRPr lang="tr-TR"/>
              </a:p>
            </p:txBody>
          </p:sp>
          <p:sp>
            <p:nvSpPr>
              <p:cNvPr id="208" name="Freeform 97"/>
              <p:cNvSpPr>
                <a:spLocks/>
              </p:cNvSpPr>
              <p:nvPr/>
            </p:nvSpPr>
            <p:spPr bwMode="auto">
              <a:xfrm>
                <a:off x="3042" y="3143"/>
                <a:ext cx="17" cy="17"/>
              </a:xfrm>
              <a:custGeom>
                <a:avLst/>
                <a:gdLst>
                  <a:gd name="T0" fmla="*/ 16 w 17"/>
                  <a:gd name="T1" fmla="*/ 0 h 17"/>
                  <a:gd name="T2" fmla="*/ 15 w 17"/>
                  <a:gd name="T3" fmla="*/ 0 h 17"/>
                  <a:gd name="T4" fmla="*/ 12 w 17"/>
                  <a:gd name="T5" fmla="*/ 0 h 17"/>
                  <a:gd name="T6" fmla="*/ 12 w 17"/>
                  <a:gd name="T7" fmla="*/ 0 h 17"/>
                  <a:gd name="T8" fmla="*/ 10 w 17"/>
                  <a:gd name="T9" fmla="*/ 0 h 17"/>
                  <a:gd name="T10" fmla="*/ 9 w 17"/>
                  <a:gd name="T11" fmla="*/ 16 h 17"/>
                  <a:gd name="T12" fmla="*/ 8 w 17"/>
                  <a:gd name="T13" fmla="*/ 16 h 17"/>
                  <a:gd name="T14" fmla="*/ 6 w 17"/>
                  <a:gd name="T15" fmla="*/ 16 h 17"/>
                  <a:gd name="T16" fmla="*/ 5 w 17"/>
                  <a:gd name="T17" fmla="*/ 16 h 17"/>
                  <a:gd name="T18" fmla="*/ 3 w 17"/>
                  <a:gd name="T19" fmla="*/ 16 h 17"/>
                  <a:gd name="T20" fmla="*/ 2 w 17"/>
                  <a:gd name="T21" fmla="*/ 16 h 17"/>
                  <a:gd name="T22" fmla="*/ 0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6" y="0"/>
                    </a:moveTo>
                    <a:lnTo>
                      <a:pt x="15" y="0"/>
                    </a:lnTo>
                    <a:lnTo>
                      <a:pt x="12" y="0"/>
                    </a:lnTo>
                    <a:lnTo>
                      <a:pt x="10" y="0"/>
                    </a:lnTo>
                    <a:lnTo>
                      <a:pt x="9" y="16"/>
                    </a:lnTo>
                    <a:lnTo>
                      <a:pt x="8" y="16"/>
                    </a:lnTo>
                    <a:lnTo>
                      <a:pt x="6" y="16"/>
                    </a:lnTo>
                    <a:lnTo>
                      <a:pt x="5" y="16"/>
                    </a:lnTo>
                    <a:lnTo>
                      <a:pt x="3" y="16"/>
                    </a:lnTo>
                    <a:lnTo>
                      <a:pt x="2" y="16"/>
                    </a:lnTo>
                    <a:lnTo>
                      <a:pt x="0" y="16"/>
                    </a:lnTo>
                  </a:path>
                </a:pathLst>
              </a:custGeom>
              <a:noFill/>
              <a:ln w="12700" cap="rnd">
                <a:solidFill>
                  <a:srgbClr val="000000"/>
                </a:solidFill>
                <a:round/>
                <a:headEnd type="none" w="sm" len="sm"/>
                <a:tailEnd type="none" w="sm" len="sm"/>
              </a:ln>
            </p:spPr>
            <p:txBody>
              <a:bodyPr/>
              <a:lstStyle/>
              <a:p>
                <a:endParaRPr lang="tr-TR"/>
              </a:p>
            </p:txBody>
          </p:sp>
          <p:sp>
            <p:nvSpPr>
              <p:cNvPr id="209" name="Freeform 98"/>
              <p:cNvSpPr>
                <a:spLocks/>
              </p:cNvSpPr>
              <p:nvPr/>
            </p:nvSpPr>
            <p:spPr bwMode="auto">
              <a:xfrm>
                <a:off x="3061" y="3180"/>
                <a:ext cx="17" cy="18"/>
              </a:xfrm>
              <a:custGeom>
                <a:avLst/>
                <a:gdLst>
                  <a:gd name="T0" fmla="*/ 11 w 17"/>
                  <a:gd name="T1" fmla="*/ 0 h 18"/>
                  <a:gd name="T2" fmla="*/ 6 w 17"/>
                  <a:gd name="T3" fmla="*/ 1 h 18"/>
                  <a:gd name="T4" fmla="*/ 6 w 17"/>
                  <a:gd name="T5" fmla="*/ 2 h 18"/>
                  <a:gd name="T6" fmla="*/ 6 w 17"/>
                  <a:gd name="T7" fmla="*/ 4 h 18"/>
                  <a:gd name="T8" fmla="*/ 0 w 17"/>
                  <a:gd name="T9" fmla="*/ 5 h 18"/>
                  <a:gd name="T10" fmla="*/ 0 w 17"/>
                  <a:gd name="T11" fmla="*/ 6 h 18"/>
                  <a:gd name="T12" fmla="*/ 0 w 17"/>
                  <a:gd name="T13" fmla="*/ 8 h 18"/>
                  <a:gd name="T14" fmla="*/ 0 w 17"/>
                  <a:gd name="T15" fmla="*/ 10 h 18"/>
                  <a:gd name="T16" fmla="*/ 0 w 17"/>
                  <a:gd name="T17" fmla="*/ 10 h 18"/>
                  <a:gd name="T18" fmla="*/ 0 w 17"/>
                  <a:gd name="T19" fmla="*/ 11 h 18"/>
                  <a:gd name="T20" fmla="*/ 0 w 17"/>
                  <a:gd name="T21" fmla="*/ 12 h 18"/>
                  <a:gd name="T22" fmla="*/ 0 w 17"/>
                  <a:gd name="T23" fmla="*/ 14 h 18"/>
                  <a:gd name="T24" fmla="*/ 6 w 17"/>
                  <a:gd name="T25" fmla="*/ 14 h 18"/>
                  <a:gd name="T26" fmla="*/ 6 w 17"/>
                  <a:gd name="T27" fmla="*/ 15 h 18"/>
                  <a:gd name="T28" fmla="*/ 11 w 17"/>
                  <a:gd name="T29" fmla="*/ 16 h 18"/>
                  <a:gd name="T30" fmla="*/ 16 w 17"/>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8"/>
                  <a:gd name="T50" fmla="*/ 17 w 17"/>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8">
                    <a:moveTo>
                      <a:pt x="11" y="0"/>
                    </a:moveTo>
                    <a:lnTo>
                      <a:pt x="6" y="1"/>
                    </a:lnTo>
                    <a:lnTo>
                      <a:pt x="6" y="2"/>
                    </a:lnTo>
                    <a:lnTo>
                      <a:pt x="6" y="4"/>
                    </a:lnTo>
                    <a:lnTo>
                      <a:pt x="0" y="5"/>
                    </a:lnTo>
                    <a:lnTo>
                      <a:pt x="0" y="6"/>
                    </a:lnTo>
                    <a:lnTo>
                      <a:pt x="0" y="8"/>
                    </a:lnTo>
                    <a:lnTo>
                      <a:pt x="0" y="10"/>
                    </a:lnTo>
                    <a:lnTo>
                      <a:pt x="0" y="11"/>
                    </a:lnTo>
                    <a:lnTo>
                      <a:pt x="0" y="12"/>
                    </a:lnTo>
                    <a:lnTo>
                      <a:pt x="0" y="14"/>
                    </a:lnTo>
                    <a:lnTo>
                      <a:pt x="6" y="14"/>
                    </a:lnTo>
                    <a:lnTo>
                      <a:pt x="6" y="15"/>
                    </a:lnTo>
                    <a:lnTo>
                      <a:pt x="11" y="16"/>
                    </a:lnTo>
                    <a:lnTo>
                      <a:pt x="16" y="17"/>
                    </a:lnTo>
                  </a:path>
                </a:pathLst>
              </a:custGeom>
              <a:noFill/>
              <a:ln w="12700" cap="rnd">
                <a:solidFill>
                  <a:srgbClr val="000000"/>
                </a:solidFill>
                <a:round/>
                <a:headEnd type="none" w="sm" len="sm"/>
                <a:tailEnd type="none" w="sm" len="sm"/>
              </a:ln>
            </p:spPr>
            <p:txBody>
              <a:bodyPr/>
              <a:lstStyle/>
              <a:p>
                <a:endParaRPr lang="tr-TR"/>
              </a:p>
            </p:txBody>
          </p:sp>
          <p:sp>
            <p:nvSpPr>
              <p:cNvPr id="210" name="Freeform 99"/>
              <p:cNvSpPr>
                <a:spLocks/>
              </p:cNvSpPr>
              <p:nvPr/>
            </p:nvSpPr>
            <p:spPr bwMode="auto">
              <a:xfrm>
                <a:off x="3089" y="3164"/>
                <a:ext cx="17" cy="17"/>
              </a:xfrm>
              <a:custGeom>
                <a:avLst/>
                <a:gdLst>
                  <a:gd name="T0" fmla="*/ 0 w 17"/>
                  <a:gd name="T1" fmla="*/ 0 h 17"/>
                  <a:gd name="T2" fmla="*/ 2 w 17"/>
                  <a:gd name="T3" fmla="*/ 3 h 17"/>
                  <a:gd name="T4" fmla="*/ 4 w 17"/>
                  <a:gd name="T5" fmla="*/ 6 h 17"/>
                  <a:gd name="T6" fmla="*/ 7 w 17"/>
                  <a:gd name="T7" fmla="*/ 8 h 17"/>
                  <a:gd name="T8" fmla="*/ 13 w 17"/>
                  <a:gd name="T9" fmla="*/ 10 h 17"/>
                  <a:gd name="T10" fmla="*/ 13 w 17"/>
                  <a:gd name="T11" fmla="*/ 11 h 17"/>
                  <a:gd name="T12" fmla="*/ 14 w 17"/>
                  <a:gd name="T13" fmla="*/ 14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2" y="3"/>
                    </a:lnTo>
                    <a:lnTo>
                      <a:pt x="4" y="6"/>
                    </a:lnTo>
                    <a:lnTo>
                      <a:pt x="7" y="8"/>
                    </a:lnTo>
                    <a:lnTo>
                      <a:pt x="13" y="10"/>
                    </a:lnTo>
                    <a:lnTo>
                      <a:pt x="13" y="11"/>
                    </a:lnTo>
                    <a:lnTo>
                      <a:pt x="14" y="14"/>
                    </a:lnTo>
                    <a:lnTo>
                      <a:pt x="16" y="16"/>
                    </a:lnTo>
                  </a:path>
                </a:pathLst>
              </a:custGeom>
              <a:noFill/>
              <a:ln w="12700" cap="rnd">
                <a:solidFill>
                  <a:srgbClr val="000000"/>
                </a:solidFill>
                <a:round/>
                <a:headEnd type="none" w="sm" len="sm"/>
                <a:tailEnd type="none" w="sm" len="sm"/>
              </a:ln>
            </p:spPr>
            <p:txBody>
              <a:bodyPr/>
              <a:lstStyle/>
              <a:p>
                <a:endParaRPr lang="tr-TR"/>
              </a:p>
            </p:txBody>
          </p:sp>
          <p:sp>
            <p:nvSpPr>
              <p:cNvPr id="211" name="Freeform 100"/>
              <p:cNvSpPr>
                <a:spLocks/>
              </p:cNvSpPr>
              <p:nvPr/>
            </p:nvSpPr>
            <p:spPr bwMode="auto">
              <a:xfrm>
                <a:off x="3186" y="3156"/>
                <a:ext cx="77" cy="20"/>
              </a:xfrm>
              <a:custGeom>
                <a:avLst/>
                <a:gdLst>
                  <a:gd name="T0" fmla="*/ 76 w 77"/>
                  <a:gd name="T1" fmla="*/ 0 h 20"/>
                  <a:gd name="T2" fmla="*/ 0 w 77"/>
                  <a:gd name="T3" fmla="*/ 0 h 20"/>
                  <a:gd name="T4" fmla="*/ 1 w 77"/>
                  <a:gd name="T5" fmla="*/ 0 h 20"/>
                  <a:gd name="T6" fmla="*/ 7 w 77"/>
                  <a:gd name="T7" fmla="*/ 1 h 20"/>
                  <a:gd name="T8" fmla="*/ 12 w 77"/>
                  <a:gd name="T9" fmla="*/ 2 h 20"/>
                  <a:gd name="T10" fmla="*/ 17 w 77"/>
                  <a:gd name="T11" fmla="*/ 3 h 20"/>
                  <a:gd name="T12" fmla="*/ 22 w 77"/>
                  <a:gd name="T13" fmla="*/ 4 h 20"/>
                  <a:gd name="T14" fmla="*/ 26 w 77"/>
                  <a:gd name="T15" fmla="*/ 4 h 20"/>
                  <a:gd name="T16" fmla="*/ 31 w 77"/>
                  <a:gd name="T17" fmla="*/ 5 h 20"/>
                  <a:gd name="T18" fmla="*/ 36 w 77"/>
                  <a:gd name="T19" fmla="*/ 6 h 20"/>
                  <a:gd name="T20" fmla="*/ 42 w 77"/>
                  <a:gd name="T21" fmla="*/ 8 h 20"/>
                  <a:gd name="T22" fmla="*/ 47 w 77"/>
                  <a:gd name="T23" fmla="*/ 9 h 20"/>
                  <a:gd name="T24" fmla="*/ 52 w 77"/>
                  <a:gd name="T25" fmla="*/ 10 h 20"/>
                  <a:gd name="T26" fmla="*/ 57 w 77"/>
                  <a:gd name="T27" fmla="*/ 12 h 20"/>
                  <a:gd name="T28" fmla="*/ 62 w 77"/>
                  <a:gd name="T29" fmla="*/ 13 h 20"/>
                  <a:gd name="T30" fmla="*/ 66 w 77"/>
                  <a:gd name="T31" fmla="*/ 16 h 20"/>
                  <a:gd name="T32" fmla="*/ 70 w 77"/>
                  <a:gd name="T33" fmla="*/ 17 h 20"/>
                  <a:gd name="T34" fmla="*/ 73 w 77"/>
                  <a:gd name="T35" fmla="*/ 19 h 20"/>
                  <a:gd name="T36" fmla="*/ 76 w 77"/>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20"/>
                  <a:gd name="T59" fmla="*/ 77 w 77"/>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20">
                    <a:moveTo>
                      <a:pt x="76" y="0"/>
                    </a:moveTo>
                    <a:lnTo>
                      <a:pt x="0" y="0"/>
                    </a:lnTo>
                    <a:lnTo>
                      <a:pt x="1" y="0"/>
                    </a:lnTo>
                    <a:lnTo>
                      <a:pt x="7" y="1"/>
                    </a:lnTo>
                    <a:lnTo>
                      <a:pt x="12" y="2"/>
                    </a:lnTo>
                    <a:lnTo>
                      <a:pt x="17" y="3"/>
                    </a:lnTo>
                    <a:lnTo>
                      <a:pt x="22" y="4"/>
                    </a:lnTo>
                    <a:lnTo>
                      <a:pt x="26" y="4"/>
                    </a:lnTo>
                    <a:lnTo>
                      <a:pt x="31" y="5"/>
                    </a:lnTo>
                    <a:lnTo>
                      <a:pt x="36" y="6"/>
                    </a:lnTo>
                    <a:lnTo>
                      <a:pt x="42" y="8"/>
                    </a:lnTo>
                    <a:lnTo>
                      <a:pt x="47" y="9"/>
                    </a:lnTo>
                    <a:lnTo>
                      <a:pt x="52" y="10"/>
                    </a:lnTo>
                    <a:lnTo>
                      <a:pt x="57" y="12"/>
                    </a:lnTo>
                    <a:lnTo>
                      <a:pt x="62" y="13"/>
                    </a:lnTo>
                    <a:lnTo>
                      <a:pt x="66" y="16"/>
                    </a:lnTo>
                    <a:lnTo>
                      <a:pt x="70" y="17"/>
                    </a:lnTo>
                    <a:lnTo>
                      <a:pt x="73" y="19"/>
                    </a:lnTo>
                    <a:lnTo>
                      <a:pt x="76" y="0"/>
                    </a:lnTo>
                  </a:path>
                </a:pathLst>
              </a:custGeom>
              <a:solidFill>
                <a:srgbClr val="000000"/>
              </a:solidFill>
              <a:ln w="12700" cap="rnd">
                <a:solidFill>
                  <a:srgbClr val="000000"/>
                </a:solidFill>
                <a:round/>
                <a:headEnd/>
                <a:tailEnd/>
              </a:ln>
            </p:spPr>
            <p:txBody>
              <a:bodyPr/>
              <a:lstStyle/>
              <a:p>
                <a:endParaRPr lang="tr-TR"/>
              </a:p>
            </p:txBody>
          </p:sp>
          <p:sp>
            <p:nvSpPr>
              <p:cNvPr id="212" name="Line 101"/>
              <p:cNvSpPr>
                <a:spLocks noChangeShapeType="1"/>
              </p:cNvSpPr>
              <p:nvPr/>
            </p:nvSpPr>
            <p:spPr bwMode="auto">
              <a:xfrm flipV="1">
                <a:off x="3133" y="3235"/>
                <a:ext cx="52" cy="8"/>
              </a:xfrm>
              <a:prstGeom prst="line">
                <a:avLst/>
              </a:prstGeom>
              <a:noFill/>
              <a:ln w="12700">
                <a:solidFill>
                  <a:srgbClr val="000000"/>
                </a:solidFill>
                <a:round/>
                <a:headEnd type="none" w="sm" len="sm"/>
                <a:tailEnd type="none" w="sm" len="sm"/>
              </a:ln>
            </p:spPr>
            <p:txBody>
              <a:bodyPr wrap="none" anchor="ctr"/>
              <a:lstStyle/>
              <a:p>
                <a:endParaRPr lang="tr-TR"/>
              </a:p>
            </p:txBody>
          </p:sp>
          <p:sp>
            <p:nvSpPr>
              <p:cNvPr id="213" name="Freeform 102"/>
              <p:cNvSpPr>
                <a:spLocks/>
              </p:cNvSpPr>
              <p:nvPr/>
            </p:nvSpPr>
            <p:spPr bwMode="auto">
              <a:xfrm>
                <a:off x="2901" y="3169"/>
                <a:ext cx="70" cy="42"/>
              </a:xfrm>
              <a:custGeom>
                <a:avLst/>
                <a:gdLst>
                  <a:gd name="T0" fmla="*/ 69 w 70"/>
                  <a:gd name="T1" fmla="*/ 41 h 42"/>
                  <a:gd name="T2" fmla="*/ 7 w 70"/>
                  <a:gd name="T3" fmla="*/ 4 h 42"/>
                  <a:gd name="T4" fmla="*/ 4 w 70"/>
                  <a:gd name="T5" fmla="*/ 3 h 42"/>
                  <a:gd name="T6" fmla="*/ 2 w 70"/>
                  <a:gd name="T7" fmla="*/ 1 h 42"/>
                  <a:gd name="T8" fmla="*/ 0 w 70"/>
                  <a:gd name="T9" fmla="*/ 0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9" y="41"/>
                    </a:moveTo>
                    <a:lnTo>
                      <a:pt x="7" y="4"/>
                    </a:lnTo>
                    <a:lnTo>
                      <a:pt x="4" y="3"/>
                    </a:lnTo>
                    <a:lnTo>
                      <a:pt x="2" y="1"/>
                    </a:lnTo>
                    <a:lnTo>
                      <a:pt x="0" y="0"/>
                    </a:lnTo>
                  </a:path>
                </a:pathLst>
              </a:custGeom>
              <a:noFill/>
              <a:ln w="12700" cap="rnd">
                <a:solidFill>
                  <a:srgbClr val="000000"/>
                </a:solidFill>
                <a:round/>
                <a:headEnd type="none" w="sm" len="sm"/>
                <a:tailEnd type="none" w="sm" len="sm"/>
              </a:ln>
            </p:spPr>
            <p:txBody>
              <a:bodyPr/>
              <a:lstStyle/>
              <a:p>
                <a:endParaRPr lang="tr-TR"/>
              </a:p>
            </p:txBody>
          </p:sp>
        </p:grpSp>
        <p:sp>
          <p:nvSpPr>
            <p:cNvPr id="83" name="Freeform 103"/>
            <p:cNvSpPr>
              <a:spLocks/>
            </p:cNvSpPr>
            <p:nvPr/>
          </p:nvSpPr>
          <p:spPr bwMode="auto">
            <a:xfrm>
              <a:off x="3381" y="2115"/>
              <a:ext cx="27" cy="18"/>
            </a:xfrm>
            <a:custGeom>
              <a:avLst/>
              <a:gdLst>
                <a:gd name="T0" fmla="*/ 0 w 27"/>
                <a:gd name="T1" fmla="*/ 0 h 18"/>
                <a:gd name="T2" fmla="*/ 17 w 27"/>
                <a:gd name="T3" fmla="*/ 4 h 18"/>
                <a:gd name="T4" fmla="*/ 15 w 27"/>
                <a:gd name="T5" fmla="*/ 6 h 18"/>
                <a:gd name="T6" fmla="*/ 15 w 27"/>
                <a:gd name="T7" fmla="*/ 8 h 18"/>
                <a:gd name="T8" fmla="*/ 12 w 27"/>
                <a:gd name="T9" fmla="*/ 11 h 18"/>
                <a:gd name="T10" fmla="*/ 12 w 27"/>
                <a:gd name="T11" fmla="*/ 12 h 18"/>
                <a:gd name="T12" fmla="*/ 16 w 27"/>
                <a:gd name="T13" fmla="*/ 13 h 18"/>
                <a:gd name="T14" fmla="*/ 18 w 27"/>
                <a:gd name="T15" fmla="*/ 15 h 18"/>
                <a:gd name="T16" fmla="*/ 20 w 27"/>
                <a:gd name="T17" fmla="*/ 15 h 18"/>
                <a:gd name="T18" fmla="*/ 22 w 27"/>
                <a:gd name="T19" fmla="*/ 16 h 18"/>
                <a:gd name="T20" fmla="*/ 24 w 27"/>
                <a:gd name="T21" fmla="*/ 17 h 18"/>
                <a:gd name="T22" fmla="*/ 26 w 27"/>
                <a:gd name="T23" fmla="*/ 1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8"/>
                <a:gd name="T38" fmla="*/ 27 w 2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8">
                  <a:moveTo>
                    <a:pt x="0" y="0"/>
                  </a:moveTo>
                  <a:lnTo>
                    <a:pt x="17" y="4"/>
                  </a:lnTo>
                  <a:lnTo>
                    <a:pt x="15" y="6"/>
                  </a:lnTo>
                  <a:lnTo>
                    <a:pt x="15" y="8"/>
                  </a:lnTo>
                  <a:lnTo>
                    <a:pt x="12" y="11"/>
                  </a:lnTo>
                  <a:lnTo>
                    <a:pt x="12" y="12"/>
                  </a:lnTo>
                  <a:lnTo>
                    <a:pt x="16" y="13"/>
                  </a:lnTo>
                  <a:lnTo>
                    <a:pt x="18" y="15"/>
                  </a:lnTo>
                  <a:lnTo>
                    <a:pt x="20" y="15"/>
                  </a:lnTo>
                  <a:lnTo>
                    <a:pt x="22" y="16"/>
                  </a:lnTo>
                  <a:lnTo>
                    <a:pt x="24" y="17"/>
                  </a:lnTo>
                  <a:lnTo>
                    <a:pt x="26" y="17"/>
                  </a:lnTo>
                </a:path>
              </a:pathLst>
            </a:custGeom>
            <a:noFill/>
            <a:ln w="12700" cap="rnd">
              <a:solidFill>
                <a:srgbClr val="000000"/>
              </a:solidFill>
              <a:round/>
              <a:headEnd type="none" w="sm" len="sm"/>
              <a:tailEnd type="none" w="sm" len="sm"/>
            </a:ln>
          </p:spPr>
          <p:txBody>
            <a:bodyPr/>
            <a:lstStyle/>
            <a:p>
              <a:endParaRPr lang="tr-TR"/>
            </a:p>
          </p:txBody>
        </p:sp>
        <p:sp>
          <p:nvSpPr>
            <p:cNvPr id="84" name="Freeform 104"/>
            <p:cNvSpPr>
              <a:spLocks/>
            </p:cNvSpPr>
            <p:nvPr/>
          </p:nvSpPr>
          <p:spPr bwMode="auto">
            <a:xfrm>
              <a:off x="3111" y="2289"/>
              <a:ext cx="70" cy="37"/>
            </a:xfrm>
            <a:custGeom>
              <a:avLst/>
              <a:gdLst>
                <a:gd name="T0" fmla="*/ 0 w 70"/>
                <a:gd name="T1" fmla="*/ 0 h 37"/>
                <a:gd name="T2" fmla="*/ 18 w 70"/>
                <a:gd name="T3" fmla="*/ 36 h 37"/>
                <a:gd name="T4" fmla="*/ 47 w 70"/>
                <a:gd name="T5" fmla="*/ 30 h 37"/>
                <a:gd name="T6" fmla="*/ 69 w 70"/>
                <a:gd name="T7" fmla="*/ 2 h 37"/>
                <a:gd name="T8" fmla="*/ 32 w 70"/>
                <a:gd name="T9" fmla="*/ 4 h 37"/>
                <a:gd name="T10" fmla="*/ 0 w 70"/>
                <a:gd name="T11" fmla="*/ 0 h 37"/>
                <a:gd name="T12" fmla="*/ 0 60000 65536"/>
                <a:gd name="T13" fmla="*/ 0 60000 65536"/>
                <a:gd name="T14" fmla="*/ 0 60000 65536"/>
                <a:gd name="T15" fmla="*/ 0 60000 65536"/>
                <a:gd name="T16" fmla="*/ 0 60000 65536"/>
                <a:gd name="T17" fmla="*/ 0 60000 65536"/>
                <a:gd name="T18" fmla="*/ 0 w 70"/>
                <a:gd name="T19" fmla="*/ 0 h 37"/>
                <a:gd name="T20" fmla="*/ 70 w 7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70" h="37">
                  <a:moveTo>
                    <a:pt x="0" y="0"/>
                  </a:moveTo>
                  <a:lnTo>
                    <a:pt x="18" y="36"/>
                  </a:lnTo>
                  <a:lnTo>
                    <a:pt x="47" y="30"/>
                  </a:lnTo>
                  <a:lnTo>
                    <a:pt x="69" y="2"/>
                  </a:lnTo>
                  <a:lnTo>
                    <a:pt x="32" y="4"/>
                  </a:lnTo>
                  <a:lnTo>
                    <a:pt x="0" y="0"/>
                  </a:lnTo>
                </a:path>
              </a:pathLst>
            </a:custGeom>
            <a:solidFill>
              <a:srgbClr val="FFFFFF"/>
            </a:solidFill>
            <a:ln w="12700" cap="rnd">
              <a:solidFill>
                <a:srgbClr val="000000"/>
              </a:solidFill>
              <a:round/>
              <a:headEnd/>
              <a:tailEnd/>
            </a:ln>
          </p:spPr>
          <p:txBody>
            <a:bodyPr/>
            <a:lstStyle/>
            <a:p>
              <a:endParaRPr lang="tr-TR"/>
            </a:p>
          </p:txBody>
        </p:sp>
        <p:sp>
          <p:nvSpPr>
            <p:cNvPr id="85" name="Freeform 105"/>
            <p:cNvSpPr>
              <a:spLocks/>
            </p:cNvSpPr>
            <p:nvPr/>
          </p:nvSpPr>
          <p:spPr bwMode="auto">
            <a:xfrm>
              <a:off x="3096" y="2279"/>
              <a:ext cx="82" cy="21"/>
            </a:xfrm>
            <a:custGeom>
              <a:avLst/>
              <a:gdLst>
                <a:gd name="T0" fmla="*/ 80 w 82"/>
                <a:gd name="T1" fmla="*/ 9 h 21"/>
                <a:gd name="T2" fmla="*/ 78 w 82"/>
                <a:gd name="T3" fmla="*/ 10 h 21"/>
                <a:gd name="T4" fmla="*/ 75 w 82"/>
                <a:gd name="T5" fmla="*/ 10 h 21"/>
                <a:gd name="T6" fmla="*/ 72 w 82"/>
                <a:gd name="T7" fmla="*/ 10 h 21"/>
                <a:gd name="T8" fmla="*/ 68 w 82"/>
                <a:gd name="T9" fmla="*/ 10 h 21"/>
                <a:gd name="T10" fmla="*/ 66 w 82"/>
                <a:gd name="T11" fmla="*/ 10 h 21"/>
                <a:gd name="T12" fmla="*/ 62 w 82"/>
                <a:gd name="T13" fmla="*/ 10 h 21"/>
                <a:gd name="T14" fmla="*/ 59 w 82"/>
                <a:gd name="T15" fmla="*/ 10 h 21"/>
                <a:gd name="T16" fmla="*/ 55 w 82"/>
                <a:gd name="T17" fmla="*/ 10 h 21"/>
                <a:gd name="T18" fmla="*/ 52 w 82"/>
                <a:gd name="T19" fmla="*/ 10 h 21"/>
                <a:gd name="T20" fmla="*/ 48 w 82"/>
                <a:gd name="T21" fmla="*/ 10 h 21"/>
                <a:gd name="T22" fmla="*/ 45 w 82"/>
                <a:gd name="T23" fmla="*/ 10 h 21"/>
                <a:gd name="T24" fmla="*/ 42 w 82"/>
                <a:gd name="T25" fmla="*/ 9 h 21"/>
                <a:gd name="T26" fmla="*/ 39 w 82"/>
                <a:gd name="T27" fmla="*/ 9 h 21"/>
                <a:gd name="T28" fmla="*/ 36 w 82"/>
                <a:gd name="T29" fmla="*/ 9 h 21"/>
                <a:gd name="T30" fmla="*/ 34 w 82"/>
                <a:gd name="T31" fmla="*/ 8 h 21"/>
                <a:gd name="T32" fmla="*/ 32 w 82"/>
                <a:gd name="T33" fmla="*/ 7 h 21"/>
                <a:gd name="T34" fmla="*/ 30 w 82"/>
                <a:gd name="T35" fmla="*/ 6 h 21"/>
                <a:gd name="T36" fmla="*/ 28 w 82"/>
                <a:gd name="T37" fmla="*/ 6 h 21"/>
                <a:gd name="T38" fmla="*/ 25 w 82"/>
                <a:gd name="T39" fmla="*/ 5 h 21"/>
                <a:gd name="T40" fmla="*/ 23 w 82"/>
                <a:gd name="T41" fmla="*/ 3 h 21"/>
                <a:gd name="T42" fmla="*/ 20 w 82"/>
                <a:gd name="T43" fmla="*/ 3 h 21"/>
                <a:gd name="T44" fmla="*/ 18 w 82"/>
                <a:gd name="T45" fmla="*/ 1 h 21"/>
                <a:gd name="T46" fmla="*/ 15 w 82"/>
                <a:gd name="T47" fmla="*/ 0 h 21"/>
                <a:gd name="T48" fmla="*/ 13 w 82"/>
                <a:gd name="T49" fmla="*/ 0 h 21"/>
                <a:gd name="T50" fmla="*/ 11 w 82"/>
                <a:gd name="T51" fmla="*/ 0 h 21"/>
                <a:gd name="T52" fmla="*/ 8 w 82"/>
                <a:gd name="T53" fmla="*/ 0 h 21"/>
                <a:gd name="T54" fmla="*/ 6 w 82"/>
                <a:gd name="T55" fmla="*/ 0 h 21"/>
                <a:gd name="T56" fmla="*/ 2 w 82"/>
                <a:gd name="T57" fmla="*/ 0 h 21"/>
                <a:gd name="T58" fmla="*/ 1 w 82"/>
                <a:gd name="T59" fmla="*/ 3 h 21"/>
                <a:gd name="T60" fmla="*/ 0 w 82"/>
                <a:gd name="T61" fmla="*/ 6 h 21"/>
                <a:gd name="T62" fmla="*/ 1 w 82"/>
                <a:gd name="T63" fmla="*/ 8 h 21"/>
                <a:gd name="T64" fmla="*/ 4 w 82"/>
                <a:gd name="T65" fmla="*/ 10 h 21"/>
                <a:gd name="T66" fmla="*/ 7 w 82"/>
                <a:gd name="T67" fmla="*/ 12 h 21"/>
                <a:gd name="T68" fmla="*/ 10 w 82"/>
                <a:gd name="T69" fmla="*/ 13 h 21"/>
                <a:gd name="T70" fmla="*/ 13 w 82"/>
                <a:gd name="T71" fmla="*/ 14 h 21"/>
                <a:gd name="T72" fmla="*/ 17 w 82"/>
                <a:gd name="T73" fmla="*/ 15 h 21"/>
                <a:gd name="T74" fmla="*/ 19 w 82"/>
                <a:gd name="T75" fmla="*/ 16 h 21"/>
                <a:gd name="T76" fmla="*/ 23 w 82"/>
                <a:gd name="T77" fmla="*/ 17 h 21"/>
                <a:gd name="T78" fmla="*/ 24 w 82"/>
                <a:gd name="T79" fmla="*/ 17 h 21"/>
                <a:gd name="T80" fmla="*/ 29 w 82"/>
                <a:gd name="T81" fmla="*/ 18 h 21"/>
                <a:gd name="T82" fmla="*/ 32 w 82"/>
                <a:gd name="T83" fmla="*/ 19 h 21"/>
                <a:gd name="T84" fmla="*/ 36 w 82"/>
                <a:gd name="T85" fmla="*/ 19 h 21"/>
                <a:gd name="T86" fmla="*/ 38 w 82"/>
                <a:gd name="T87" fmla="*/ 19 h 21"/>
                <a:gd name="T88" fmla="*/ 42 w 82"/>
                <a:gd name="T89" fmla="*/ 19 h 21"/>
                <a:gd name="T90" fmla="*/ 46 w 82"/>
                <a:gd name="T91" fmla="*/ 20 h 21"/>
                <a:gd name="T92" fmla="*/ 50 w 82"/>
                <a:gd name="T93" fmla="*/ 19 h 21"/>
                <a:gd name="T94" fmla="*/ 54 w 82"/>
                <a:gd name="T95" fmla="*/ 19 h 21"/>
                <a:gd name="T96" fmla="*/ 57 w 82"/>
                <a:gd name="T97" fmla="*/ 19 h 21"/>
                <a:gd name="T98" fmla="*/ 60 w 82"/>
                <a:gd name="T99" fmla="*/ 19 h 21"/>
                <a:gd name="T100" fmla="*/ 64 w 82"/>
                <a:gd name="T101" fmla="*/ 18 h 21"/>
                <a:gd name="T102" fmla="*/ 67 w 82"/>
                <a:gd name="T103" fmla="*/ 17 h 21"/>
                <a:gd name="T104" fmla="*/ 71 w 82"/>
                <a:gd name="T105" fmla="*/ 17 h 21"/>
                <a:gd name="T106" fmla="*/ 73 w 82"/>
                <a:gd name="T107" fmla="*/ 16 h 21"/>
                <a:gd name="T108" fmla="*/ 77 w 82"/>
                <a:gd name="T109" fmla="*/ 15 h 21"/>
                <a:gd name="T110" fmla="*/ 78 w 82"/>
                <a:gd name="T111" fmla="*/ 12 h 21"/>
                <a:gd name="T112" fmla="*/ 81 w 82"/>
                <a:gd name="T113" fmla="*/ 12 h 21"/>
                <a:gd name="T114" fmla="*/ 80 w 82"/>
                <a:gd name="T115" fmla="*/ 9 h 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21"/>
                <a:gd name="T176" fmla="*/ 82 w 82"/>
                <a:gd name="T177" fmla="*/ 21 h 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21">
                  <a:moveTo>
                    <a:pt x="80" y="9"/>
                  </a:moveTo>
                  <a:lnTo>
                    <a:pt x="78" y="10"/>
                  </a:lnTo>
                  <a:lnTo>
                    <a:pt x="75" y="10"/>
                  </a:lnTo>
                  <a:lnTo>
                    <a:pt x="72" y="10"/>
                  </a:lnTo>
                  <a:lnTo>
                    <a:pt x="68" y="10"/>
                  </a:lnTo>
                  <a:lnTo>
                    <a:pt x="66" y="10"/>
                  </a:lnTo>
                  <a:lnTo>
                    <a:pt x="62" y="10"/>
                  </a:lnTo>
                  <a:lnTo>
                    <a:pt x="59" y="10"/>
                  </a:lnTo>
                  <a:lnTo>
                    <a:pt x="55" y="10"/>
                  </a:lnTo>
                  <a:lnTo>
                    <a:pt x="52" y="10"/>
                  </a:lnTo>
                  <a:lnTo>
                    <a:pt x="48" y="10"/>
                  </a:lnTo>
                  <a:lnTo>
                    <a:pt x="45" y="10"/>
                  </a:lnTo>
                  <a:lnTo>
                    <a:pt x="42" y="9"/>
                  </a:lnTo>
                  <a:lnTo>
                    <a:pt x="39" y="9"/>
                  </a:lnTo>
                  <a:lnTo>
                    <a:pt x="36" y="9"/>
                  </a:lnTo>
                  <a:lnTo>
                    <a:pt x="34" y="8"/>
                  </a:lnTo>
                  <a:lnTo>
                    <a:pt x="32" y="7"/>
                  </a:lnTo>
                  <a:lnTo>
                    <a:pt x="30" y="6"/>
                  </a:lnTo>
                  <a:lnTo>
                    <a:pt x="28" y="6"/>
                  </a:lnTo>
                  <a:lnTo>
                    <a:pt x="25" y="5"/>
                  </a:lnTo>
                  <a:lnTo>
                    <a:pt x="23" y="3"/>
                  </a:lnTo>
                  <a:lnTo>
                    <a:pt x="20" y="3"/>
                  </a:lnTo>
                  <a:lnTo>
                    <a:pt x="18" y="1"/>
                  </a:lnTo>
                  <a:lnTo>
                    <a:pt x="15" y="0"/>
                  </a:lnTo>
                  <a:lnTo>
                    <a:pt x="13" y="0"/>
                  </a:lnTo>
                  <a:lnTo>
                    <a:pt x="11" y="0"/>
                  </a:lnTo>
                  <a:lnTo>
                    <a:pt x="8" y="0"/>
                  </a:lnTo>
                  <a:lnTo>
                    <a:pt x="6" y="0"/>
                  </a:lnTo>
                  <a:lnTo>
                    <a:pt x="2" y="0"/>
                  </a:lnTo>
                  <a:lnTo>
                    <a:pt x="1" y="3"/>
                  </a:lnTo>
                  <a:lnTo>
                    <a:pt x="0" y="6"/>
                  </a:lnTo>
                  <a:lnTo>
                    <a:pt x="1" y="8"/>
                  </a:lnTo>
                  <a:lnTo>
                    <a:pt x="4" y="10"/>
                  </a:lnTo>
                  <a:lnTo>
                    <a:pt x="7" y="12"/>
                  </a:lnTo>
                  <a:lnTo>
                    <a:pt x="10" y="13"/>
                  </a:lnTo>
                  <a:lnTo>
                    <a:pt x="13" y="14"/>
                  </a:lnTo>
                  <a:lnTo>
                    <a:pt x="17" y="15"/>
                  </a:lnTo>
                  <a:lnTo>
                    <a:pt x="19" y="16"/>
                  </a:lnTo>
                  <a:lnTo>
                    <a:pt x="23" y="17"/>
                  </a:lnTo>
                  <a:lnTo>
                    <a:pt x="24" y="17"/>
                  </a:lnTo>
                  <a:lnTo>
                    <a:pt x="29" y="18"/>
                  </a:lnTo>
                  <a:lnTo>
                    <a:pt x="32" y="19"/>
                  </a:lnTo>
                  <a:lnTo>
                    <a:pt x="36" y="19"/>
                  </a:lnTo>
                  <a:lnTo>
                    <a:pt x="38" y="19"/>
                  </a:lnTo>
                  <a:lnTo>
                    <a:pt x="42" y="19"/>
                  </a:lnTo>
                  <a:lnTo>
                    <a:pt x="46" y="20"/>
                  </a:lnTo>
                  <a:lnTo>
                    <a:pt x="50" y="19"/>
                  </a:lnTo>
                  <a:lnTo>
                    <a:pt x="54" y="19"/>
                  </a:lnTo>
                  <a:lnTo>
                    <a:pt x="57" y="19"/>
                  </a:lnTo>
                  <a:lnTo>
                    <a:pt x="60" y="19"/>
                  </a:lnTo>
                  <a:lnTo>
                    <a:pt x="64" y="18"/>
                  </a:lnTo>
                  <a:lnTo>
                    <a:pt x="67" y="17"/>
                  </a:lnTo>
                  <a:lnTo>
                    <a:pt x="71" y="17"/>
                  </a:lnTo>
                  <a:lnTo>
                    <a:pt x="73" y="16"/>
                  </a:lnTo>
                  <a:lnTo>
                    <a:pt x="77" y="15"/>
                  </a:lnTo>
                  <a:lnTo>
                    <a:pt x="78" y="12"/>
                  </a:lnTo>
                  <a:lnTo>
                    <a:pt x="81" y="12"/>
                  </a:lnTo>
                  <a:lnTo>
                    <a:pt x="80" y="9"/>
                  </a:lnTo>
                </a:path>
              </a:pathLst>
            </a:custGeom>
            <a:solidFill>
              <a:srgbClr val="FF0000"/>
            </a:solidFill>
            <a:ln w="12700" cap="rnd">
              <a:solidFill>
                <a:srgbClr val="000000"/>
              </a:solidFill>
              <a:round/>
              <a:headEnd/>
              <a:tailEnd/>
            </a:ln>
          </p:spPr>
          <p:txBody>
            <a:bodyPr/>
            <a:lstStyle/>
            <a:p>
              <a:endParaRPr lang="tr-TR"/>
            </a:p>
          </p:txBody>
        </p:sp>
        <p:sp>
          <p:nvSpPr>
            <p:cNvPr id="86" name="Freeform 106"/>
            <p:cNvSpPr>
              <a:spLocks/>
            </p:cNvSpPr>
            <p:nvPr/>
          </p:nvSpPr>
          <p:spPr bwMode="auto">
            <a:xfrm>
              <a:off x="3114" y="2289"/>
              <a:ext cx="66" cy="62"/>
            </a:xfrm>
            <a:custGeom>
              <a:avLst/>
              <a:gdLst>
                <a:gd name="T0" fmla="*/ 62 w 66"/>
                <a:gd name="T1" fmla="*/ 2 h 62"/>
                <a:gd name="T2" fmla="*/ 56 w 66"/>
                <a:gd name="T3" fmla="*/ 11 h 62"/>
                <a:gd name="T4" fmla="*/ 49 w 66"/>
                <a:gd name="T5" fmla="*/ 18 h 62"/>
                <a:gd name="T6" fmla="*/ 42 w 66"/>
                <a:gd name="T7" fmla="*/ 24 h 62"/>
                <a:gd name="T8" fmla="*/ 33 w 66"/>
                <a:gd name="T9" fmla="*/ 29 h 62"/>
                <a:gd name="T10" fmla="*/ 26 w 66"/>
                <a:gd name="T11" fmla="*/ 31 h 62"/>
                <a:gd name="T12" fmla="*/ 19 w 66"/>
                <a:gd name="T13" fmla="*/ 32 h 62"/>
                <a:gd name="T14" fmla="*/ 14 w 66"/>
                <a:gd name="T15" fmla="*/ 31 h 62"/>
                <a:gd name="T16" fmla="*/ 9 w 66"/>
                <a:gd name="T17" fmla="*/ 23 h 62"/>
                <a:gd name="T18" fmla="*/ 6 w 66"/>
                <a:gd name="T19" fmla="*/ 28 h 62"/>
                <a:gd name="T20" fmla="*/ 2 w 66"/>
                <a:gd name="T21" fmla="*/ 33 h 62"/>
                <a:gd name="T22" fmla="*/ 1 w 66"/>
                <a:gd name="T23" fmla="*/ 39 h 62"/>
                <a:gd name="T24" fmla="*/ 0 w 66"/>
                <a:gd name="T25" fmla="*/ 46 h 62"/>
                <a:gd name="T26" fmla="*/ 0 w 66"/>
                <a:gd name="T27" fmla="*/ 51 h 62"/>
                <a:gd name="T28" fmla="*/ 2 w 66"/>
                <a:gd name="T29" fmla="*/ 56 h 62"/>
                <a:gd name="T30" fmla="*/ 6 w 66"/>
                <a:gd name="T31" fmla="*/ 60 h 62"/>
                <a:gd name="T32" fmla="*/ 11 w 66"/>
                <a:gd name="T33" fmla="*/ 61 h 62"/>
                <a:gd name="T34" fmla="*/ 16 w 66"/>
                <a:gd name="T35" fmla="*/ 60 h 62"/>
                <a:gd name="T36" fmla="*/ 21 w 66"/>
                <a:gd name="T37" fmla="*/ 58 h 62"/>
                <a:gd name="T38" fmla="*/ 25 w 66"/>
                <a:gd name="T39" fmla="*/ 55 h 62"/>
                <a:gd name="T40" fmla="*/ 30 w 66"/>
                <a:gd name="T41" fmla="*/ 54 h 62"/>
                <a:gd name="T42" fmla="*/ 34 w 66"/>
                <a:gd name="T43" fmla="*/ 51 h 62"/>
                <a:gd name="T44" fmla="*/ 39 w 66"/>
                <a:gd name="T45" fmla="*/ 47 h 62"/>
                <a:gd name="T46" fmla="*/ 45 w 66"/>
                <a:gd name="T47" fmla="*/ 43 h 62"/>
                <a:gd name="T48" fmla="*/ 50 w 66"/>
                <a:gd name="T49" fmla="*/ 37 h 62"/>
                <a:gd name="T50" fmla="*/ 55 w 66"/>
                <a:gd name="T51" fmla="*/ 32 h 62"/>
                <a:gd name="T52" fmla="*/ 60 w 66"/>
                <a:gd name="T53" fmla="*/ 27 h 62"/>
                <a:gd name="T54" fmla="*/ 63 w 66"/>
                <a:gd name="T55" fmla="*/ 23 h 62"/>
                <a:gd name="T56" fmla="*/ 65 w 66"/>
                <a:gd name="T57" fmla="*/ 19 h 62"/>
                <a:gd name="T58" fmla="*/ 65 w 66"/>
                <a:gd name="T59" fmla="*/ 12 h 62"/>
                <a:gd name="T60" fmla="*/ 65 w 66"/>
                <a:gd name="T61" fmla="*/ 5 h 62"/>
                <a:gd name="T62" fmla="*/ 63 w 66"/>
                <a:gd name="T63" fmla="*/ 0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62"/>
                <a:gd name="T98" fmla="*/ 66 w 66"/>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62">
                  <a:moveTo>
                    <a:pt x="63" y="0"/>
                  </a:moveTo>
                  <a:lnTo>
                    <a:pt x="62" y="2"/>
                  </a:lnTo>
                  <a:lnTo>
                    <a:pt x="59" y="7"/>
                  </a:lnTo>
                  <a:lnTo>
                    <a:pt x="56" y="11"/>
                  </a:lnTo>
                  <a:lnTo>
                    <a:pt x="53" y="14"/>
                  </a:lnTo>
                  <a:lnTo>
                    <a:pt x="49" y="18"/>
                  </a:lnTo>
                  <a:lnTo>
                    <a:pt x="45" y="21"/>
                  </a:lnTo>
                  <a:lnTo>
                    <a:pt x="42" y="24"/>
                  </a:lnTo>
                  <a:lnTo>
                    <a:pt x="37" y="26"/>
                  </a:lnTo>
                  <a:lnTo>
                    <a:pt x="33" y="29"/>
                  </a:lnTo>
                  <a:lnTo>
                    <a:pt x="30" y="31"/>
                  </a:lnTo>
                  <a:lnTo>
                    <a:pt x="26" y="31"/>
                  </a:lnTo>
                  <a:lnTo>
                    <a:pt x="22" y="32"/>
                  </a:lnTo>
                  <a:lnTo>
                    <a:pt x="19" y="32"/>
                  </a:lnTo>
                  <a:lnTo>
                    <a:pt x="16" y="32"/>
                  </a:lnTo>
                  <a:lnTo>
                    <a:pt x="14" y="31"/>
                  </a:lnTo>
                  <a:lnTo>
                    <a:pt x="12" y="29"/>
                  </a:lnTo>
                  <a:lnTo>
                    <a:pt x="9" y="23"/>
                  </a:lnTo>
                  <a:lnTo>
                    <a:pt x="6" y="26"/>
                  </a:lnTo>
                  <a:lnTo>
                    <a:pt x="6" y="28"/>
                  </a:lnTo>
                  <a:lnTo>
                    <a:pt x="4" y="31"/>
                  </a:lnTo>
                  <a:lnTo>
                    <a:pt x="2" y="33"/>
                  </a:lnTo>
                  <a:lnTo>
                    <a:pt x="2" y="37"/>
                  </a:lnTo>
                  <a:lnTo>
                    <a:pt x="1" y="39"/>
                  </a:lnTo>
                  <a:lnTo>
                    <a:pt x="0" y="43"/>
                  </a:lnTo>
                  <a:lnTo>
                    <a:pt x="0" y="46"/>
                  </a:lnTo>
                  <a:lnTo>
                    <a:pt x="0" y="48"/>
                  </a:lnTo>
                  <a:lnTo>
                    <a:pt x="0" y="51"/>
                  </a:lnTo>
                  <a:lnTo>
                    <a:pt x="1" y="54"/>
                  </a:lnTo>
                  <a:lnTo>
                    <a:pt x="2" y="56"/>
                  </a:lnTo>
                  <a:lnTo>
                    <a:pt x="4" y="58"/>
                  </a:lnTo>
                  <a:lnTo>
                    <a:pt x="6" y="60"/>
                  </a:lnTo>
                  <a:lnTo>
                    <a:pt x="9" y="61"/>
                  </a:lnTo>
                  <a:lnTo>
                    <a:pt x="11" y="61"/>
                  </a:lnTo>
                  <a:lnTo>
                    <a:pt x="13" y="61"/>
                  </a:lnTo>
                  <a:lnTo>
                    <a:pt x="16" y="60"/>
                  </a:lnTo>
                  <a:lnTo>
                    <a:pt x="18" y="59"/>
                  </a:lnTo>
                  <a:lnTo>
                    <a:pt x="21" y="58"/>
                  </a:lnTo>
                  <a:lnTo>
                    <a:pt x="24" y="56"/>
                  </a:lnTo>
                  <a:lnTo>
                    <a:pt x="25" y="55"/>
                  </a:lnTo>
                  <a:lnTo>
                    <a:pt x="27" y="55"/>
                  </a:lnTo>
                  <a:lnTo>
                    <a:pt x="30" y="54"/>
                  </a:lnTo>
                  <a:lnTo>
                    <a:pt x="31" y="53"/>
                  </a:lnTo>
                  <a:lnTo>
                    <a:pt x="34" y="51"/>
                  </a:lnTo>
                  <a:lnTo>
                    <a:pt x="36" y="49"/>
                  </a:lnTo>
                  <a:lnTo>
                    <a:pt x="39" y="47"/>
                  </a:lnTo>
                  <a:lnTo>
                    <a:pt x="42" y="45"/>
                  </a:lnTo>
                  <a:lnTo>
                    <a:pt x="45" y="43"/>
                  </a:lnTo>
                  <a:lnTo>
                    <a:pt x="48" y="40"/>
                  </a:lnTo>
                  <a:lnTo>
                    <a:pt x="50" y="37"/>
                  </a:lnTo>
                  <a:lnTo>
                    <a:pt x="54" y="35"/>
                  </a:lnTo>
                  <a:lnTo>
                    <a:pt x="55" y="32"/>
                  </a:lnTo>
                  <a:lnTo>
                    <a:pt x="58" y="30"/>
                  </a:lnTo>
                  <a:lnTo>
                    <a:pt x="60" y="27"/>
                  </a:lnTo>
                  <a:lnTo>
                    <a:pt x="61" y="25"/>
                  </a:lnTo>
                  <a:lnTo>
                    <a:pt x="63" y="23"/>
                  </a:lnTo>
                  <a:lnTo>
                    <a:pt x="64" y="21"/>
                  </a:lnTo>
                  <a:lnTo>
                    <a:pt x="65" y="19"/>
                  </a:lnTo>
                  <a:lnTo>
                    <a:pt x="65" y="15"/>
                  </a:lnTo>
                  <a:lnTo>
                    <a:pt x="65" y="12"/>
                  </a:lnTo>
                  <a:lnTo>
                    <a:pt x="65" y="8"/>
                  </a:lnTo>
                  <a:lnTo>
                    <a:pt x="65" y="5"/>
                  </a:lnTo>
                  <a:lnTo>
                    <a:pt x="65" y="2"/>
                  </a:lnTo>
                  <a:lnTo>
                    <a:pt x="63" y="0"/>
                  </a:lnTo>
                </a:path>
              </a:pathLst>
            </a:custGeom>
            <a:solidFill>
              <a:srgbClr val="FF0000"/>
            </a:solidFill>
            <a:ln w="12700" cap="rnd">
              <a:solidFill>
                <a:srgbClr val="000000"/>
              </a:solidFill>
              <a:round/>
              <a:headEnd/>
              <a:tailEnd/>
            </a:ln>
          </p:spPr>
          <p:txBody>
            <a:bodyPr/>
            <a:lstStyle/>
            <a:p>
              <a:endParaRPr lang="tr-TR"/>
            </a:p>
          </p:txBody>
        </p:sp>
        <p:sp>
          <p:nvSpPr>
            <p:cNvPr id="87" name="Freeform 107"/>
            <p:cNvSpPr>
              <a:spLocks/>
            </p:cNvSpPr>
            <p:nvPr/>
          </p:nvSpPr>
          <p:spPr bwMode="auto">
            <a:xfrm>
              <a:off x="3129" y="2170"/>
              <a:ext cx="74" cy="174"/>
            </a:xfrm>
            <a:custGeom>
              <a:avLst/>
              <a:gdLst>
                <a:gd name="T0" fmla="*/ 5 w 74"/>
                <a:gd name="T1" fmla="*/ 3 h 174"/>
                <a:gd name="T2" fmla="*/ 3 w 74"/>
                <a:gd name="T3" fmla="*/ 9 h 174"/>
                <a:gd name="T4" fmla="*/ 1 w 74"/>
                <a:gd name="T5" fmla="*/ 15 h 174"/>
                <a:gd name="T6" fmla="*/ 1 w 74"/>
                <a:gd name="T7" fmla="*/ 22 h 174"/>
                <a:gd name="T8" fmla="*/ 0 w 74"/>
                <a:gd name="T9" fmla="*/ 30 h 174"/>
                <a:gd name="T10" fmla="*/ 1 w 74"/>
                <a:gd name="T11" fmla="*/ 37 h 174"/>
                <a:gd name="T12" fmla="*/ 1 w 74"/>
                <a:gd name="T13" fmla="*/ 43 h 174"/>
                <a:gd name="T14" fmla="*/ 2 w 74"/>
                <a:gd name="T15" fmla="*/ 47 h 174"/>
                <a:gd name="T16" fmla="*/ 3 w 74"/>
                <a:gd name="T17" fmla="*/ 52 h 174"/>
                <a:gd name="T18" fmla="*/ 9 w 74"/>
                <a:gd name="T19" fmla="*/ 62 h 174"/>
                <a:gd name="T20" fmla="*/ 15 w 74"/>
                <a:gd name="T21" fmla="*/ 72 h 174"/>
                <a:gd name="T22" fmla="*/ 22 w 74"/>
                <a:gd name="T23" fmla="*/ 82 h 174"/>
                <a:gd name="T24" fmla="*/ 30 w 74"/>
                <a:gd name="T25" fmla="*/ 92 h 174"/>
                <a:gd name="T26" fmla="*/ 38 w 74"/>
                <a:gd name="T27" fmla="*/ 103 h 174"/>
                <a:gd name="T28" fmla="*/ 45 w 74"/>
                <a:gd name="T29" fmla="*/ 112 h 174"/>
                <a:gd name="T30" fmla="*/ 51 w 74"/>
                <a:gd name="T31" fmla="*/ 121 h 174"/>
                <a:gd name="T32" fmla="*/ 53 w 74"/>
                <a:gd name="T33" fmla="*/ 127 h 174"/>
                <a:gd name="T34" fmla="*/ 56 w 74"/>
                <a:gd name="T35" fmla="*/ 134 h 174"/>
                <a:gd name="T36" fmla="*/ 58 w 74"/>
                <a:gd name="T37" fmla="*/ 139 h 174"/>
                <a:gd name="T38" fmla="*/ 61 w 74"/>
                <a:gd name="T39" fmla="*/ 144 h 174"/>
                <a:gd name="T40" fmla="*/ 62 w 74"/>
                <a:gd name="T41" fmla="*/ 149 h 174"/>
                <a:gd name="T42" fmla="*/ 64 w 74"/>
                <a:gd name="T43" fmla="*/ 153 h 174"/>
                <a:gd name="T44" fmla="*/ 66 w 74"/>
                <a:gd name="T45" fmla="*/ 159 h 174"/>
                <a:gd name="T46" fmla="*/ 67 w 74"/>
                <a:gd name="T47" fmla="*/ 165 h 174"/>
                <a:gd name="T48" fmla="*/ 68 w 74"/>
                <a:gd name="T49" fmla="*/ 170 h 174"/>
                <a:gd name="T50" fmla="*/ 71 w 74"/>
                <a:gd name="T51" fmla="*/ 173 h 174"/>
                <a:gd name="T52" fmla="*/ 73 w 74"/>
                <a:gd name="T53" fmla="*/ 168 h 174"/>
                <a:gd name="T54" fmla="*/ 73 w 74"/>
                <a:gd name="T55" fmla="*/ 162 h 174"/>
                <a:gd name="T56" fmla="*/ 72 w 74"/>
                <a:gd name="T57" fmla="*/ 156 h 174"/>
                <a:gd name="T58" fmla="*/ 67 w 74"/>
                <a:gd name="T59" fmla="*/ 142 h 174"/>
                <a:gd name="T60" fmla="*/ 59 w 74"/>
                <a:gd name="T61" fmla="*/ 128 h 174"/>
                <a:gd name="T62" fmla="*/ 50 w 74"/>
                <a:gd name="T63" fmla="*/ 115 h 174"/>
                <a:gd name="T64" fmla="*/ 39 w 74"/>
                <a:gd name="T65" fmla="*/ 101 h 174"/>
                <a:gd name="T66" fmla="*/ 27 w 74"/>
                <a:gd name="T67" fmla="*/ 87 h 174"/>
                <a:gd name="T68" fmla="*/ 18 w 74"/>
                <a:gd name="T69" fmla="*/ 74 h 174"/>
                <a:gd name="T70" fmla="*/ 9 w 74"/>
                <a:gd name="T71" fmla="*/ 62 h 174"/>
                <a:gd name="T72" fmla="*/ 4 w 74"/>
                <a:gd name="T73" fmla="*/ 53 h 174"/>
                <a:gd name="T74" fmla="*/ 3 w 74"/>
                <a:gd name="T75" fmla="*/ 46 h 174"/>
                <a:gd name="T76" fmla="*/ 1 w 74"/>
                <a:gd name="T77" fmla="*/ 39 h 174"/>
                <a:gd name="T78" fmla="*/ 0 w 74"/>
                <a:gd name="T79" fmla="*/ 32 h 174"/>
                <a:gd name="T80" fmla="*/ 0 w 74"/>
                <a:gd name="T81" fmla="*/ 22 h 174"/>
                <a:gd name="T82" fmla="*/ 1 w 74"/>
                <a:gd name="T83" fmla="*/ 14 h 174"/>
                <a:gd name="T84" fmla="*/ 3 w 74"/>
                <a:gd name="T85" fmla="*/ 6 h 174"/>
                <a:gd name="T86" fmla="*/ 8 w 74"/>
                <a:gd name="T87" fmla="*/ 0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174"/>
                <a:gd name="T134" fmla="*/ 74 w 74"/>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174">
                  <a:moveTo>
                    <a:pt x="8" y="0"/>
                  </a:moveTo>
                  <a:lnTo>
                    <a:pt x="5" y="3"/>
                  </a:lnTo>
                  <a:lnTo>
                    <a:pt x="4" y="5"/>
                  </a:lnTo>
                  <a:lnTo>
                    <a:pt x="3" y="9"/>
                  </a:lnTo>
                  <a:lnTo>
                    <a:pt x="3" y="12"/>
                  </a:lnTo>
                  <a:lnTo>
                    <a:pt x="1" y="15"/>
                  </a:lnTo>
                  <a:lnTo>
                    <a:pt x="1" y="19"/>
                  </a:lnTo>
                  <a:lnTo>
                    <a:pt x="1" y="22"/>
                  </a:lnTo>
                  <a:lnTo>
                    <a:pt x="0" y="27"/>
                  </a:lnTo>
                  <a:lnTo>
                    <a:pt x="0" y="30"/>
                  </a:lnTo>
                  <a:lnTo>
                    <a:pt x="0" y="33"/>
                  </a:lnTo>
                  <a:lnTo>
                    <a:pt x="1" y="37"/>
                  </a:lnTo>
                  <a:lnTo>
                    <a:pt x="1" y="40"/>
                  </a:lnTo>
                  <a:lnTo>
                    <a:pt x="1" y="43"/>
                  </a:lnTo>
                  <a:lnTo>
                    <a:pt x="1" y="45"/>
                  </a:lnTo>
                  <a:lnTo>
                    <a:pt x="2" y="47"/>
                  </a:lnTo>
                  <a:lnTo>
                    <a:pt x="3" y="50"/>
                  </a:lnTo>
                  <a:lnTo>
                    <a:pt x="3" y="52"/>
                  </a:lnTo>
                  <a:lnTo>
                    <a:pt x="5" y="57"/>
                  </a:lnTo>
                  <a:lnTo>
                    <a:pt x="9" y="62"/>
                  </a:lnTo>
                  <a:lnTo>
                    <a:pt x="11" y="67"/>
                  </a:lnTo>
                  <a:lnTo>
                    <a:pt x="15" y="72"/>
                  </a:lnTo>
                  <a:lnTo>
                    <a:pt x="18" y="78"/>
                  </a:lnTo>
                  <a:lnTo>
                    <a:pt x="22" y="82"/>
                  </a:lnTo>
                  <a:lnTo>
                    <a:pt x="27" y="87"/>
                  </a:lnTo>
                  <a:lnTo>
                    <a:pt x="30" y="92"/>
                  </a:lnTo>
                  <a:lnTo>
                    <a:pt x="34" y="97"/>
                  </a:lnTo>
                  <a:lnTo>
                    <a:pt x="38" y="103"/>
                  </a:lnTo>
                  <a:lnTo>
                    <a:pt x="41" y="108"/>
                  </a:lnTo>
                  <a:lnTo>
                    <a:pt x="45" y="112"/>
                  </a:lnTo>
                  <a:lnTo>
                    <a:pt x="48" y="116"/>
                  </a:lnTo>
                  <a:lnTo>
                    <a:pt x="51" y="121"/>
                  </a:lnTo>
                  <a:lnTo>
                    <a:pt x="53" y="126"/>
                  </a:lnTo>
                  <a:lnTo>
                    <a:pt x="53" y="127"/>
                  </a:lnTo>
                  <a:lnTo>
                    <a:pt x="56" y="132"/>
                  </a:lnTo>
                  <a:lnTo>
                    <a:pt x="56" y="134"/>
                  </a:lnTo>
                  <a:lnTo>
                    <a:pt x="57" y="137"/>
                  </a:lnTo>
                  <a:lnTo>
                    <a:pt x="58" y="139"/>
                  </a:lnTo>
                  <a:lnTo>
                    <a:pt x="60" y="141"/>
                  </a:lnTo>
                  <a:lnTo>
                    <a:pt x="61" y="144"/>
                  </a:lnTo>
                  <a:lnTo>
                    <a:pt x="62" y="145"/>
                  </a:lnTo>
                  <a:lnTo>
                    <a:pt x="62" y="149"/>
                  </a:lnTo>
                  <a:lnTo>
                    <a:pt x="63" y="151"/>
                  </a:lnTo>
                  <a:lnTo>
                    <a:pt x="64" y="153"/>
                  </a:lnTo>
                  <a:lnTo>
                    <a:pt x="65" y="156"/>
                  </a:lnTo>
                  <a:lnTo>
                    <a:pt x="66" y="159"/>
                  </a:lnTo>
                  <a:lnTo>
                    <a:pt x="67" y="162"/>
                  </a:lnTo>
                  <a:lnTo>
                    <a:pt x="67" y="165"/>
                  </a:lnTo>
                  <a:lnTo>
                    <a:pt x="68" y="167"/>
                  </a:lnTo>
                  <a:lnTo>
                    <a:pt x="68" y="170"/>
                  </a:lnTo>
                  <a:lnTo>
                    <a:pt x="68" y="173"/>
                  </a:lnTo>
                  <a:lnTo>
                    <a:pt x="71" y="173"/>
                  </a:lnTo>
                  <a:lnTo>
                    <a:pt x="72" y="171"/>
                  </a:lnTo>
                  <a:lnTo>
                    <a:pt x="73" y="168"/>
                  </a:lnTo>
                  <a:lnTo>
                    <a:pt x="73" y="165"/>
                  </a:lnTo>
                  <a:lnTo>
                    <a:pt x="73" y="162"/>
                  </a:lnTo>
                  <a:lnTo>
                    <a:pt x="73" y="158"/>
                  </a:lnTo>
                  <a:lnTo>
                    <a:pt x="72" y="156"/>
                  </a:lnTo>
                  <a:lnTo>
                    <a:pt x="69" y="149"/>
                  </a:lnTo>
                  <a:lnTo>
                    <a:pt x="67" y="142"/>
                  </a:lnTo>
                  <a:lnTo>
                    <a:pt x="63" y="135"/>
                  </a:lnTo>
                  <a:lnTo>
                    <a:pt x="59" y="128"/>
                  </a:lnTo>
                  <a:lnTo>
                    <a:pt x="54" y="121"/>
                  </a:lnTo>
                  <a:lnTo>
                    <a:pt x="50" y="115"/>
                  </a:lnTo>
                  <a:lnTo>
                    <a:pt x="44" y="108"/>
                  </a:lnTo>
                  <a:lnTo>
                    <a:pt x="39" y="101"/>
                  </a:lnTo>
                  <a:lnTo>
                    <a:pt x="33" y="94"/>
                  </a:lnTo>
                  <a:lnTo>
                    <a:pt x="27" y="87"/>
                  </a:lnTo>
                  <a:lnTo>
                    <a:pt x="22" y="80"/>
                  </a:lnTo>
                  <a:lnTo>
                    <a:pt x="18" y="74"/>
                  </a:lnTo>
                  <a:lnTo>
                    <a:pt x="14" y="68"/>
                  </a:lnTo>
                  <a:lnTo>
                    <a:pt x="9" y="62"/>
                  </a:lnTo>
                  <a:lnTo>
                    <a:pt x="6" y="56"/>
                  </a:lnTo>
                  <a:lnTo>
                    <a:pt x="4" y="53"/>
                  </a:lnTo>
                  <a:lnTo>
                    <a:pt x="3" y="50"/>
                  </a:lnTo>
                  <a:lnTo>
                    <a:pt x="3" y="46"/>
                  </a:lnTo>
                  <a:lnTo>
                    <a:pt x="2" y="43"/>
                  </a:lnTo>
                  <a:lnTo>
                    <a:pt x="1" y="39"/>
                  </a:lnTo>
                  <a:lnTo>
                    <a:pt x="1" y="35"/>
                  </a:lnTo>
                  <a:lnTo>
                    <a:pt x="0" y="32"/>
                  </a:lnTo>
                  <a:lnTo>
                    <a:pt x="0" y="27"/>
                  </a:lnTo>
                  <a:lnTo>
                    <a:pt x="0" y="22"/>
                  </a:lnTo>
                  <a:lnTo>
                    <a:pt x="1" y="18"/>
                  </a:lnTo>
                  <a:lnTo>
                    <a:pt x="1" y="14"/>
                  </a:lnTo>
                  <a:lnTo>
                    <a:pt x="3" y="10"/>
                  </a:lnTo>
                  <a:lnTo>
                    <a:pt x="3" y="6"/>
                  </a:lnTo>
                  <a:lnTo>
                    <a:pt x="5" y="3"/>
                  </a:lnTo>
                  <a:lnTo>
                    <a:pt x="8" y="0"/>
                  </a:lnTo>
                </a:path>
              </a:pathLst>
            </a:custGeom>
            <a:solidFill>
              <a:srgbClr val="000000"/>
            </a:solidFill>
            <a:ln w="12700" cap="rnd">
              <a:solidFill>
                <a:srgbClr val="000000"/>
              </a:solidFill>
              <a:round/>
              <a:headEnd/>
              <a:tailEnd/>
            </a:ln>
          </p:spPr>
          <p:txBody>
            <a:bodyPr/>
            <a:lstStyle/>
            <a:p>
              <a:endParaRPr lang="tr-TR"/>
            </a:p>
          </p:txBody>
        </p:sp>
        <p:sp>
          <p:nvSpPr>
            <p:cNvPr id="88" name="Freeform 108"/>
            <p:cNvSpPr>
              <a:spLocks/>
            </p:cNvSpPr>
            <p:nvPr/>
          </p:nvSpPr>
          <p:spPr bwMode="auto">
            <a:xfrm>
              <a:off x="3126" y="2099"/>
              <a:ext cx="61" cy="34"/>
            </a:xfrm>
            <a:custGeom>
              <a:avLst/>
              <a:gdLst>
                <a:gd name="T0" fmla="*/ 2 w 61"/>
                <a:gd name="T1" fmla="*/ 11 h 34"/>
                <a:gd name="T2" fmla="*/ 14 w 61"/>
                <a:gd name="T3" fmla="*/ 33 h 34"/>
                <a:gd name="T4" fmla="*/ 15 w 61"/>
                <a:gd name="T5" fmla="*/ 32 h 34"/>
                <a:gd name="T6" fmla="*/ 16 w 61"/>
                <a:gd name="T7" fmla="*/ 29 h 34"/>
                <a:gd name="T8" fmla="*/ 18 w 61"/>
                <a:gd name="T9" fmla="*/ 26 h 34"/>
                <a:gd name="T10" fmla="*/ 21 w 61"/>
                <a:gd name="T11" fmla="*/ 22 h 34"/>
                <a:gd name="T12" fmla="*/ 24 w 61"/>
                <a:gd name="T13" fmla="*/ 20 h 34"/>
                <a:gd name="T14" fmla="*/ 26 w 61"/>
                <a:gd name="T15" fmla="*/ 17 h 34"/>
                <a:gd name="T16" fmla="*/ 29 w 61"/>
                <a:gd name="T17" fmla="*/ 16 h 34"/>
                <a:gd name="T18" fmla="*/ 32 w 61"/>
                <a:gd name="T19" fmla="*/ 14 h 34"/>
                <a:gd name="T20" fmla="*/ 35 w 61"/>
                <a:gd name="T21" fmla="*/ 11 h 34"/>
                <a:gd name="T22" fmla="*/ 37 w 61"/>
                <a:gd name="T23" fmla="*/ 10 h 34"/>
                <a:gd name="T24" fmla="*/ 41 w 61"/>
                <a:gd name="T25" fmla="*/ 9 h 34"/>
                <a:gd name="T26" fmla="*/ 44 w 61"/>
                <a:gd name="T27" fmla="*/ 7 h 34"/>
                <a:gd name="T28" fmla="*/ 47 w 61"/>
                <a:gd name="T29" fmla="*/ 6 h 34"/>
                <a:gd name="T30" fmla="*/ 51 w 61"/>
                <a:gd name="T31" fmla="*/ 5 h 34"/>
                <a:gd name="T32" fmla="*/ 54 w 61"/>
                <a:gd name="T33" fmla="*/ 4 h 34"/>
                <a:gd name="T34" fmla="*/ 57 w 61"/>
                <a:gd name="T35" fmla="*/ 3 h 34"/>
                <a:gd name="T36" fmla="*/ 60 w 61"/>
                <a:gd name="T37" fmla="*/ 2 h 34"/>
                <a:gd name="T38" fmla="*/ 58 w 61"/>
                <a:gd name="T39" fmla="*/ 2 h 34"/>
                <a:gd name="T40" fmla="*/ 55 w 61"/>
                <a:gd name="T41" fmla="*/ 1 h 34"/>
                <a:gd name="T42" fmla="*/ 50 w 61"/>
                <a:gd name="T43" fmla="*/ 0 h 34"/>
                <a:gd name="T44" fmla="*/ 45 w 61"/>
                <a:gd name="T45" fmla="*/ 0 h 34"/>
                <a:gd name="T46" fmla="*/ 41 w 61"/>
                <a:gd name="T47" fmla="*/ 0 h 34"/>
                <a:gd name="T48" fmla="*/ 36 w 61"/>
                <a:gd name="T49" fmla="*/ 0 h 34"/>
                <a:gd name="T50" fmla="*/ 33 w 61"/>
                <a:gd name="T51" fmla="*/ 0 h 34"/>
                <a:gd name="T52" fmla="*/ 30 w 61"/>
                <a:gd name="T53" fmla="*/ 0 h 34"/>
                <a:gd name="T54" fmla="*/ 25 w 61"/>
                <a:gd name="T55" fmla="*/ 1 h 34"/>
                <a:gd name="T56" fmla="*/ 22 w 61"/>
                <a:gd name="T57" fmla="*/ 1 h 34"/>
                <a:gd name="T58" fmla="*/ 18 w 61"/>
                <a:gd name="T59" fmla="*/ 2 h 34"/>
                <a:gd name="T60" fmla="*/ 15 w 61"/>
                <a:gd name="T61" fmla="*/ 2 h 34"/>
                <a:gd name="T62" fmla="*/ 12 w 61"/>
                <a:gd name="T63" fmla="*/ 2 h 34"/>
                <a:gd name="T64" fmla="*/ 8 w 61"/>
                <a:gd name="T65" fmla="*/ 1 h 34"/>
                <a:gd name="T66" fmla="*/ 4 w 61"/>
                <a:gd name="T67" fmla="*/ 0 h 34"/>
                <a:gd name="T68" fmla="*/ 0 w 61"/>
                <a:gd name="T69" fmla="*/ 0 h 34"/>
                <a:gd name="T70" fmla="*/ 2 w 61"/>
                <a:gd name="T71" fmla="*/ 11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34"/>
                <a:gd name="T110" fmla="*/ 61 w 61"/>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34">
                  <a:moveTo>
                    <a:pt x="2" y="11"/>
                  </a:moveTo>
                  <a:lnTo>
                    <a:pt x="14" y="33"/>
                  </a:lnTo>
                  <a:lnTo>
                    <a:pt x="15" y="32"/>
                  </a:lnTo>
                  <a:lnTo>
                    <a:pt x="16" y="29"/>
                  </a:lnTo>
                  <a:lnTo>
                    <a:pt x="18" y="26"/>
                  </a:lnTo>
                  <a:lnTo>
                    <a:pt x="21" y="22"/>
                  </a:lnTo>
                  <a:lnTo>
                    <a:pt x="24" y="20"/>
                  </a:lnTo>
                  <a:lnTo>
                    <a:pt x="26" y="17"/>
                  </a:lnTo>
                  <a:lnTo>
                    <a:pt x="29" y="16"/>
                  </a:lnTo>
                  <a:lnTo>
                    <a:pt x="32" y="14"/>
                  </a:lnTo>
                  <a:lnTo>
                    <a:pt x="35" y="11"/>
                  </a:lnTo>
                  <a:lnTo>
                    <a:pt x="37" y="10"/>
                  </a:lnTo>
                  <a:lnTo>
                    <a:pt x="41" y="9"/>
                  </a:lnTo>
                  <a:lnTo>
                    <a:pt x="44" y="7"/>
                  </a:lnTo>
                  <a:lnTo>
                    <a:pt x="47" y="6"/>
                  </a:lnTo>
                  <a:lnTo>
                    <a:pt x="51" y="5"/>
                  </a:lnTo>
                  <a:lnTo>
                    <a:pt x="54" y="4"/>
                  </a:lnTo>
                  <a:lnTo>
                    <a:pt x="57" y="3"/>
                  </a:lnTo>
                  <a:lnTo>
                    <a:pt x="60" y="2"/>
                  </a:lnTo>
                  <a:lnTo>
                    <a:pt x="58" y="2"/>
                  </a:lnTo>
                  <a:lnTo>
                    <a:pt x="55" y="1"/>
                  </a:lnTo>
                  <a:lnTo>
                    <a:pt x="50" y="0"/>
                  </a:lnTo>
                  <a:lnTo>
                    <a:pt x="45" y="0"/>
                  </a:lnTo>
                  <a:lnTo>
                    <a:pt x="41" y="0"/>
                  </a:lnTo>
                  <a:lnTo>
                    <a:pt x="36" y="0"/>
                  </a:lnTo>
                  <a:lnTo>
                    <a:pt x="33" y="0"/>
                  </a:lnTo>
                  <a:lnTo>
                    <a:pt x="30" y="0"/>
                  </a:lnTo>
                  <a:lnTo>
                    <a:pt x="25" y="1"/>
                  </a:lnTo>
                  <a:lnTo>
                    <a:pt x="22" y="1"/>
                  </a:lnTo>
                  <a:lnTo>
                    <a:pt x="18" y="2"/>
                  </a:lnTo>
                  <a:lnTo>
                    <a:pt x="15" y="2"/>
                  </a:lnTo>
                  <a:lnTo>
                    <a:pt x="12" y="2"/>
                  </a:lnTo>
                  <a:lnTo>
                    <a:pt x="8" y="1"/>
                  </a:lnTo>
                  <a:lnTo>
                    <a:pt x="4" y="0"/>
                  </a:lnTo>
                  <a:lnTo>
                    <a:pt x="0" y="0"/>
                  </a:lnTo>
                  <a:lnTo>
                    <a:pt x="2" y="11"/>
                  </a:lnTo>
                </a:path>
              </a:pathLst>
            </a:custGeom>
            <a:solidFill>
              <a:srgbClr val="FFFFFF"/>
            </a:solidFill>
            <a:ln w="12700" cap="rnd">
              <a:solidFill>
                <a:srgbClr val="000000"/>
              </a:solidFill>
              <a:round/>
              <a:headEnd/>
              <a:tailEnd/>
            </a:ln>
          </p:spPr>
          <p:txBody>
            <a:bodyPr/>
            <a:lstStyle/>
            <a:p>
              <a:endParaRPr lang="tr-TR"/>
            </a:p>
          </p:txBody>
        </p:sp>
        <p:sp>
          <p:nvSpPr>
            <p:cNvPr id="89" name="Freeform 109"/>
            <p:cNvSpPr>
              <a:spLocks/>
            </p:cNvSpPr>
            <p:nvPr/>
          </p:nvSpPr>
          <p:spPr bwMode="auto">
            <a:xfrm>
              <a:off x="3091" y="2044"/>
              <a:ext cx="126" cy="33"/>
            </a:xfrm>
            <a:custGeom>
              <a:avLst/>
              <a:gdLst>
                <a:gd name="T0" fmla="*/ 0 w 126"/>
                <a:gd name="T1" fmla="*/ 9 h 33"/>
                <a:gd name="T2" fmla="*/ 1 w 126"/>
                <a:gd name="T3" fmla="*/ 6 h 33"/>
                <a:gd name="T4" fmla="*/ 6 w 126"/>
                <a:gd name="T5" fmla="*/ 3 h 33"/>
                <a:gd name="T6" fmla="*/ 15 w 126"/>
                <a:gd name="T7" fmla="*/ 0 h 33"/>
                <a:gd name="T8" fmla="*/ 24 w 126"/>
                <a:gd name="T9" fmla="*/ 0 h 33"/>
                <a:gd name="T10" fmla="*/ 35 w 126"/>
                <a:gd name="T11" fmla="*/ 0 h 33"/>
                <a:gd name="T12" fmla="*/ 46 w 126"/>
                <a:gd name="T13" fmla="*/ 1 h 33"/>
                <a:gd name="T14" fmla="*/ 57 w 126"/>
                <a:gd name="T15" fmla="*/ 4 h 33"/>
                <a:gd name="T16" fmla="*/ 67 w 126"/>
                <a:gd name="T17" fmla="*/ 6 h 33"/>
                <a:gd name="T18" fmla="*/ 77 w 126"/>
                <a:gd name="T19" fmla="*/ 10 h 33"/>
                <a:gd name="T20" fmla="*/ 84 w 126"/>
                <a:gd name="T21" fmla="*/ 13 h 33"/>
                <a:gd name="T22" fmla="*/ 89 w 126"/>
                <a:gd name="T23" fmla="*/ 15 h 33"/>
                <a:gd name="T24" fmla="*/ 95 w 126"/>
                <a:gd name="T25" fmla="*/ 18 h 33"/>
                <a:gd name="T26" fmla="*/ 100 w 126"/>
                <a:gd name="T27" fmla="*/ 19 h 33"/>
                <a:gd name="T28" fmla="*/ 106 w 126"/>
                <a:gd name="T29" fmla="*/ 22 h 33"/>
                <a:gd name="T30" fmla="*/ 112 w 126"/>
                <a:gd name="T31" fmla="*/ 24 h 33"/>
                <a:gd name="T32" fmla="*/ 118 w 126"/>
                <a:gd name="T33" fmla="*/ 26 h 33"/>
                <a:gd name="T34" fmla="*/ 123 w 126"/>
                <a:gd name="T35" fmla="*/ 28 h 33"/>
                <a:gd name="T36" fmla="*/ 124 w 126"/>
                <a:gd name="T37" fmla="*/ 32 h 33"/>
                <a:gd name="T38" fmla="*/ 117 w 126"/>
                <a:gd name="T39" fmla="*/ 31 h 33"/>
                <a:gd name="T40" fmla="*/ 110 w 126"/>
                <a:gd name="T41" fmla="*/ 30 h 33"/>
                <a:gd name="T42" fmla="*/ 102 w 126"/>
                <a:gd name="T43" fmla="*/ 29 h 33"/>
                <a:gd name="T44" fmla="*/ 94 w 126"/>
                <a:gd name="T45" fmla="*/ 26 h 33"/>
                <a:gd name="T46" fmla="*/ 86 w 126"/>
                <a:gd name="T47" fmla="*/ 24 h 33"/>
                <a:gd name="T48" fmla="*/ 79 w 126"/>
                <a:gd name="T49" fmla="*/ 23 h 33"/>
                <a:gd name="T50" fmla="*/ 73 w 126"/>
                <a:gd name="T51" fmla="*/ 20 h 33"/>
                <a:gd name="T52" fmla="*/ 67 w 126"/>
                <a:gd name="T53" fmla="*/ 19 h 33"/>
                <a:gd name="T54" fmla="*/ 61 w 126"/>
                <a:gd name="T55" fmla="*/ 17 h 33"/>
                <a:gd name="T56" fmla="*/ 56 w 126"/>
                <a:gd name="T57" fmla="*/ 15 h 33"/>
                <a:gd name="T58" fmla="*/ 50 w 126"/>
                <a:gd name="T59" fmla="*/ 14 h 33"/>
                <a:gd name="T60" fmla="*/ 44 w 126"/>
                <a:gd name="T61" fmla="*/ 13 h 33"/>
                <a:gd name="T62" fmla="*/ 38 w 126"/>
                <a:gd name="T63" fmla="*/ 12 h 33"/>
                <a:gd name="T64" fmla="*/ 30 w 126"/>
                <a:gd name="T65" fmla="*/ 12 h 33"/>
                <a:gd name="T66" fmla="*/ 26 w 126"/>
                <a:gd name="T67" fmla="*/ 12 h 33"/>
                <a:gd name="T68" fmla="*/ 22 w 126"/>
                <a:gd name="T69" fmla="*/ 12 h 33"/>
                <a:gd name="T70" fmla="*/ 18 w 126"/>
                <a:gd name="T71" fmla="*/ 12 h 33"/>
                <a:gd name="T72" fmla="*/ 13 w 126"/>
                <a:gd name="T73" fmla="*/ 13 h 33"/>
                <a:gd name="T74" fmla="*/ 6 w 126"/>
                <a:gd name="T75" fmla="*/ 13 h 33"/>
                <a:gd name="T76" fmla="*/ 2 w 126"/>
                <a:gd name="T77" fmla="*/ 12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33"/>
                <a:gd name="T119" fmla="*/ 126 w 12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33">
                  <a:moveTo>
                    <a:pt x="2" y="12"/>
                  </a:moveTo>
                  <a:lnTo>
                    <a:pt x="0" y="9"/>
                  </a:lnTo>
                  <a:lnTo>
                    <a:pt x="0" y="7"/>
                  </a:lnTo>
                  <a:lnTo>
                    <a:pt x="1" y="6"/>
                  </a:lnTo>
                  <a:lnTo>
                    <a:pt x="4" y="4"/>
                  </a:lnTo>
                  <a:lnTo>
                    <a:pt x="6" y="3"/>
                  </a:lnTo>
                  <a:lnTo>
                    <a:pt x="10" y="1"/>
                  </a:lnTo>
                  <a:lnTo>
                    <a:pt x="15" y="0"/>
                  </a:lnTo>
                  <a:lnTo>
                    <a:pt x="19" y="0"/>
                  </a:lnTo>
                  <a:lnTo>
                    <a:pt x="24" y="0"/>
                  </a:lnTo>
                  <a:lnTo>
                    <a:pt x="29" y="0"/>
                  </a:lnTo>
                  <a:lnTo>
                    <a:pt x="35" y="0"/>
                  </a:lnTo>
                  <a:lnTo>
                    <a:pt x="41" y="0"/>
                  </a:lnTo>
                  <a:lnTo>
                    <a:pt x="46" y="1"/>
                  </a:lnTo>
                  <a:lnTo>
                    <a:pt x="52" y="2"/>
                  </a:lnTo>
                  <a:lnTo>
                    <a:pt x="57" y="4"/>
                  </a:lnTo>
                  <a:lnTo>
                    <a:pt x="62" y="5"/>
                  </a:lnTo>
                  <a:lnTo>
                    <a:pt x="67" y="6"/>
                  </a:lnTo>
                  <a:lnTo>
                    <a:pt x="72" y="8"/>
                  </a:lnTo>
                  <a:lnTo>
                    <a:pt x="77" y="10"/>
                  </a:lnTo>
                  <a:lnTo>
                    <a:pt x="82" y="12"/>
                  </a:lnTo>
                  <a:lnTo>
                    <a:pt x="84" y="13"/>
                  </a:lnTo>
                  <a:lnTo>
                    <a:pt x="87" y="14"/>
                  </a:lnTo>
                  <a:lnTo>
                    <a:pt x="89" y="15"/>
                  </a:lnTo>
                  <a:lnTo>
                    <a:pt x="92" y="16"/>
                  </a:lnTo>
                  <a:lnTo>
                    <a:pt x="95" y="18"/>
                  </a:lnTo>
                  <a:lnTo>
                    <a:pt x="98" y="18"/>
                  </a:lnTo>
                  <a:lnTo>
                    <a:pt x="100" y="19"/>
                  </a:lnTo>
                  <a:lnTo>
                    <a:pt x="104" y="21"/>
                  </a:lnTo>
                  <a:lnTo>
                    <a:pt x="106" y="22"/>
                  </a:lnTo>
                  <a:lnTo>
                    <a:pt x="109" y="23"/>
                  </a:lnTo>
                  <a:lnTo>
                    <a:pt x="112" y="24"/>
                  </a:lnTo>
                  <a:lnTo>
                    <a:pt x="115" y="25"/>
                  </a:lnTo>
                  <a:lnTo>
                    <a:pt x="118" y="26"/>
                  </a:lnTo>
                  <a:lnTo>
                    <a:pt x="120" y="27"/>
                  </a:lnTo>
                  <a:lnTo>
                    <a:pt x="123" y="28"/>
                  </a:lnTo>
                  <a:lnTo>
                    <a:pt x="125" y="30"/>
                  </a:lnTo>
                  <a:lnTo>
                    <a:pt x="124" y="32"/>
                  </a:lnTo>
                  <a:lnTo>
                    <a:pt x="119" y="32"/>
                  </a:lnTo>
                  <a:lnTo>
                    <a:pt x="117" y="31"/>
                  </a:lnTo>
                  <a:lnTo>
                    <a:pt x="113" y="31"/>
                  </a:lnTo>
                  <a:lnTo>
                    <a:pt x="110" y="30"/>
                  </a:lnTo>
                  <a:lnTo>
                    <a:pt x="106" y="30"/>
                  </a:lnTo>
                  <a:lnTo>
                    <a:pt x="102" y="29"/>
                  </a:lnTo>
                  <a:lnTo>
                    <a:pt x="98" y="27"/>
                  </a:lnTo>
                  <a:lnTo>
                    <a:pt x="94" y="26"/>
                  </a:lnTo>
                  <a:lnTo>
                    <a:pt x="90" y="25"/>
                  </a:lnTo>
                  <a:lnTo>
                    <a:pt x="86" y="24"/>
                  </a:lnTo>
                  <a:lnTo>
                    <a:pt x="83" y="24"/>
                  </a:lnTo>
                  <a:lnTo>
                    <a:pt x="79" y="23"/>
                  </a:lnTo>
                  <a:lnTo>
                    <a:pt x="77" y="22"/>
                  </a:lnTo>
                  <a:lnTo>
                    <a:pt x="73" y="20"/>
                  </a:lnTo>
                  <a:lnTo>
                    <a:pt x="70" y="19"/>
                  </a:lnTo>
                  <a:lnTo>
                    <a:pt x="67" y="19"/>
                  </a:lnTo>
                  <a:lnTo>
                    <a:pt x="65" y="18"/>
                  </a:lnTo>
                  <a:lnTo>
                    <a:pt x="61" y="17"/>
                  </a:lnTo>
                  <a:lnTo>
                    <a:pt x="59" y="16"/>
                  </a:lnTo>
                  <a:lnTo>
                    <a:pt x="56" y="15"/>
                  </a:lnTo>
                  <a:lnTo>
                    <a:pt x="53" y="15"/>
                  </a:lnTo>
                  <a:lnTo>
                    <a:pt x="50" y="14"/>
                  </a:lnTo>
                  <a:lnTo>
                    <a:pt x="47" y="13"/>
                  </a:lnTo>
                  <a:lnTo>
                    <a:pt x="44" y="13"/>
                  </a:lnTo>
                  <a:lnTo>
                    <a:pt x="41" y="12"/>
                  </a:lnTo>
                  <a:lnTo>
                    <a:pt x="38" y="12"/>
                  </a:lnTo>
                  <a:lnTo>
                    <a:pt x="35" y="12"/>
                  </a:lnTo>
                  <a:lnTo>
                    <a:pt x="30" y="12"/>
                  </a:lnTo>
                  <a:lnTo>
                    <a:pt x="29" y="12"/>
                  </a:lnTo>
                  <a:lnTo>
                    <a:pt x="26" y="12"/>
                  </a:lnTo>
                  <a:lnTo>
                    <a:pt x="24" y="12"/>
                  </a:lnTo>
                  <a:lnTo>
                    <a:pt x="22" y="12"/>
                  </a:lnTo>
                  <a:lnTo>
                    <a:pt x="19" y="12"/>
                  </a:lnTo>
                  <a:lnTo>
                    <a:pt x="18" y="12"/>
                  </a:lnTo>
                  <a:lnTo>
                    <a:pt x="16" y="13"/>
                  </a:lnTo>
                  <a:lnTo>
                    <a:pt x="13" y="13"/>
                  </a:lnTo>
                  <a:lnTo>
                    <a:pt x="10" y="13"/>
                  </a:lnTo>
                  <a:lnTo>
                    <a:pt x="6" y="13"/>
                  </a:lnTo>
                  <a:lnTo>
                    <a:pt x="4" y="12"/>
                  </a:lnTo>
                  <a:lnTo>
                    <a:pt x="2" y="12"/>
                  </a:lnTo>
                </a:path>
              </a:pathLst>
            </a:custGeom>
            <a:solidFill>
              <a:srgbClr val="880505"/>
            </a:solidFill>
            <a:ln w="12700" cap="rnd">
              <a:solidFill>
                <a:srgbClr val="000000"/>
              </a:solidFill>
              <a:round/>
              <a:headEnd/>
              <a:tailEnd/>
            </a:ln>
          </p:spPr>
          <p:txBody>
            <a:bodyPr/>
            <a:lstStyle/>
            <a:p>
              <a:endParaRPr lang="tr-TR"/>
            </a:p>
          </p:txBody>
        </p:sp>
        <p:sp>
          <p:nvSpPr>
            <p:cNvPr id="90" name="Freeform 110"/>
            <p:cNvSpPr>
              <a:spLocks/>
            </p:cNvSpPr>
            <p:nvPr/>
          </p:nvSpPr>
          <p:spPr bwMode="auto">
            <a:xfrm>
              <a:off x="3108" y="2094"/>
              <a:ext cx="17" cy="17"/>
            </a:xfrm>
            <a:custGeom>
              <a:avLst/>
              <a:gdLst>
                <a:gd name="T0" fmla="*/ 16 w 17"/>
                <a:gd name="T1" fmla="*/ 16 h 17"/>
                <a:gd name="T2" fmla="*/ 13 w 17"/>
                <a:gd name="T3" fmla="*/ 16 h 17"/>
                <a:gd name="T4" fmla="*/ 13 w 17"/>
                <a:gd name="T5" fmla="*/ 16 h 17"/>
                <a:gd name="T6" fmla="*/ 13 w 17"/>
                <a:gd name="T7" fmla="*/ 12 h 17"/>
                <a:gd name="T8" fmla="*/ 11 w 17"/>
                <a:gd name="T9" fmla="*/ 12 h 17"/>
                <a:gd name="T10" fmla="*/ 10 w 17"/>
                <a:gd name="T11" fmla="*/ 12 h 17"/>
                <a:gd name="T12" fmla="*/ 9 w 17"/>
                <a:gd name="T13" fmla="*/ 12 h 17"/>
                <a:gd name="T14" fmla="*/ 8 w 17"/>
                <a:gd name="T15" fmla="*/ 12 h 17"/>
                <a:gd name="T16" fmla="*/ 6 w 17"/>
                <a:gd name="T17" fmla="*/ 12 h 17"/>
                <a:gd name="T18" fmla="*/ 5 w 17"/>
                <a:gd name="T19" fmla="*/ 12 h 17"/>
                <a:gd name="T20" fmla="*/ 4 w 17"/>
                <a:gd name="T21" fmla="*/ 12 h 17"/>
                <a:gd name="T22" fmla="*/ 3 w 17"/>
                <a:gd name="T23" fmla="*/ 8 h 17"/>
                <a:gd name="T24" fmla="*/ 2 w 17"/>
                <a:gd name="T25" fmla="*/ 8 h 17"/>
                <a:gd name="T26" fmla="*/ 1 w 17"/>
                <a:gd name="T27" fmla="*/ 4 h 17"/>
                <a:gd name="T28" fmla="*/ 1 w 17"/>
                <a:gd name="T29" fmla="*/ 4 h 17"/>
                <a:gd name="T30" fmla="*/ 0 w 17"/>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6" y="16"/>
                  </a:moveTo>
                  <a:lnTo>
                    <a:pt x="13" y="16"/>
                  </a:lnTo>
                  <a:lnTo>
                    <a:pt x="13" y="12"/>
                  </a:lnTo>
                  <a:lnTo>
                    <a:pt x="11" y="12"/>
                  </a:lnTo>
                  <a:lnTo>
                    <a:pt x="10" y="12"/>
                  </a:lnTo>
                  <a:lnTo>
                    <a:pt x="9" y="12"/>
                  </a:lnTo>
                  <a:lnTo>
                    <a:pt x="8" y="12"/>
                  </a:lnTo>
                  <a:lnTo>
                    <a:pt x="6" y="12"/>
                  </a:lnTo>
                  <a:lnTo>
                    <a:pt x="5" y="12"/>
                  </a:lnTo>
                  <a:lnTo>
                    <a:pt x="4" y="12"/>
                  </a:lnTo>
                  <a:lnTo>
                    <a:pt x="3" y="8"/>
                  </a:lnTo>
                  <a:lnTo>
                    <a:pt x="2" y="8"/>
                  </a:lnTo>
                  <a:lnTo>
                    <a:pt x="1" y="4"/>
                  </a:lnTo>
                  <a:lnTo>
                    <a:pt x="0" y="0"/>
                  </a:lnTo>
                </a:path>
              </a:pathLst>
            </a:custGeom>
            <a:noFill/>
            <a:ln w="12700" cap="rnd">
              <a:solidFill>
                <a:srgbClr val="000000"/>
              </a:solidFill>
              <a:round/>
              <a:headEnd type="none" w="sm" len="sm"/>
              <a:tailEnd type="none" w="sm" len="sm"/>
            </a:ln>
          </p:spPr>
          <p:txBody>
            <a:bodyPr/>
            <a:lstStyle/>
            <a:p>
              <a:endParaRPr lang="tr-TR"/>
            </a:p>
          </p:txBody>
        </p:sp>
        <p:sp>
          <p:nvSpPr>
            <p:cNvPr id="91" name="Freeform 111"/>
            <p:cNvSpPr>
              <a:spLocks/>
            </p:cNvSpPr>
            <p:nvPr/>
          </p:nvSpPr>
          <p:spPr bwMode="auto">
            <a:xfrm>
              <a:off x="3133" y="2132"/>
              <a:ext cx="17" cy="17"/>
            </a:xfrm>
            <a:custGeom>
              <a:avLst/>
              <a:gdLst>
                <a:gd name="T0" fmla="*/ 16 w 17"/>
                <a:gd name="T1" fmla="*/ 0 h 17"/>
                <a:gd name="T2" fmla="*/ 13 w 17"/>
                <a:gd name="T3" fmla="*/ 1 h 17"/>
                <a:gd name="T4" fmla="*/ 13 w 17"/>
                <a:gd name="T5" fmla="*/ 2 h 17"/>
                <a:gd name="T6" fmla="*/ 11 w 17"/>
                <a:gd name="T7" fmla="*/ 4 h 17"/>
                <a:gd name="T8" fmla="*/ 11 w 17"/>
                <a:gd name="T9" fmla="*/ 6 h 17"/>
                <a:gd name="T10" fmla="*/ 9 w 17"/>
                <a:gd name="T11" fmla="*/ 6 h 17"/>
                <a:gd name="T12" fmla="*/ 9 w 17"/>
                <a:gd name="T13" fmla="*/ 8 h 17"/>
                <a:gd name="T14" fmla="*/ 6 w 17"/>
                <a:gd name="T15" fmla="*/ 8 h 17"/>
                <a:gd name="T16" fmla="*/ 4 w 17"/>
                <a:gd name="T17" fmla="*/ 9 h 17"/>
                <a:gd name="T18" fmla="*/ 2 w 17"/>
                <a:gd name="T19" fmla="*/ 10 h 17"/>
                <a:gd name="T20" fmla="*/ 2 w 17"/>
                <a:gd name="T21" fmla="*/ 12 h 17"/>
                <a:gd name="T22" fmla="*/ 0 w 17"/>
                <a:gd name="T23" fmla="*/ 13 h 17"/>
                <a:gd name="T24" fmla="*/ 0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3" y="1"/>
                  </a:lnTo>
                  <a:lnTo>
                    <a:pt x="13" y="2"/>
                  </a:lnTo>
                  <a:lnTo>
                    <a:pt x="11" y="4"/>
                  </a:lnTo>
                  <a:lnTo>
                    <a:pt x="11" y="6"/>
                  </a:lnTo>
                  <a:lnTo>
                    <a:pt x="9" y="6"/>
                  </a:lnTo>
                  <a:lnTo>
                    <a:pt x="9" y="8"/>
                  </a:lnTo>
                  <a:lnTo>
                    <a:pt x="6" y="8"/>
                  </a:lnTo>
                  <a:lnTo>
                    <a:pt x="4" y="9"/>
                  </a:lnTo>
                  <a:lnTo>
                    <a:pt x="2" y="10"/>
                  </a:lnTo>
                  <a:lnTo>
                    <a:pt x="2" y="12"/>
                  </a:lnTo>
                  <a:lnTo>
                    <a:pt x="0" y="13"/>
                  </a:lnTo>
                  <a:lnTo>
                    <a:pt x="0" y="16"/>
                  </a:lnTo>
                </a:path>
              </a:pathLst>
            </a:custGeom>
            <a:noFill/>
            <a:ln w="12700" cap="rnd">
              <a:solidFill>
                <a:srgbClr val="000000"/>
              </a:solidFill>
              <a:round/>
              <a:headEnd type="none" w="sm" len="sm"/>
              <a:tailEnd type="none" w="sm" len="sm"/>
            </a:ln>
          </p:spPr>
          <p:txBody>
            <a:bodyPr/>
            <a:lstStyle/>
            <a:p>
              <a:endParaRPr lang="tr-TR"/>
            </a:p>
          </p:txBody>
        </p:sp>
        <p:sp>
          <p:nvSpPr>
            <p:cNvPr id="92" name="Freeform 112"/>
            <p:cNvSpPr>
              <a:spLocks/>
            </p:cNvSpPr>
            <p:nvPr/>
          </p:nvSpPr>
          <p:spPr bwMode="auto">
            <a:xfrm>
              <a:off x="3124" y="2099"/>
              <a:ext cx="62" cy="17"/>
            </a:xfrm>
            <a:custGeom>
              <a:avLst/>
              <a:gdLst>
                <a:gd name="T0" fmla="*/ 0 w 62"/>
                <a:gd name="T1" fmla="*/ 0 h 17"/>
                <a:gd name="T2" fmla="*/ 2 w 62"/>
                <a:gd name="T3" fmla="*/ 0 h 17"/>
                <a:gd name="T4" fmla="*/ 8 w 62"/>
                <a:gd name="T5" fmla="*/ 3 h 17"/>
                <a:gd name="T6" fmla="*/ 11 w 62"/>
                <a:gd name="T7" fmla="*/ 3 h 17"/>
                <a:gd name="T8" fmla="*/ 15 w 62"/>
                <a:gd name="T9" fmla="*/ 3 h 17"/>
                <a:gd name="T10" fmla="*/ 19 w 62"/>
                <a:gd name="T11" fmla="*/ 3 h 17"/>
                <a:gd name="T12" fmla="*/ 22 w 62"/>
                <a:gd name="T13" fmla="*/ 3 h 17"/>
                <a:gd name="T14" fmla="*/ 26 w 62"/>
                <a:gd name="T15" fmla="*/ 3 h 17"/>
                <a:gd name="T16" fmla="*/ 30 w 62"/>
                <a:gd name="T17" fmla="*/ 3 h 17"/>
                <a:gd name="T18" fmla="*/ 34 w 62"/>
                <a:gd name="T19" fmla="*/ 1 h 17"/>
                <a:gd name="T20" fmla="*/ 38 w 62"/>
                <a:gd name="T21" fmla="*/ 1 h 17"/>
                <a:gd name="T22" fmla="*/ 41 w 62"/>
                <a:gd name="T23" fmla="*/ 1 h 17"/>
                <a:gd name="T24" fmla="*/ 45 w 62"/>
                <a:gd name="T25" fmla="*/ 1 h 17"/>
                <a:gd name="T26" fmla="*/ 49 w 62"/>
                <a:gd name="T27" fmla="*/ 1 h 17"/>
                <a:gd name="T28" fmla="*/ 53 w 62"/>
                <a:gd name="T29" fmla="*/ 1 h 17"/>
                <a:gd name="T30" fmla="*/ 56 w 62"/>
                <a:gd name="T31" fmla="*/ 3 h 17"/>
                <a:gd name="T32" fmla="*/ 61 w 62"/>
                <a:gd name="T33" fmla="*/ 3 h 17"/>
                <a:gd name="T34" fmla="*/ 57 w 62"/>
                <a:gd name="T35" fmla="*/ 5 h 17"/>
                <a:gd name="T36" fmla="*/ 55 w 62"/>
                <a:gd name="T37" fmla="*/ 7 h 17"/>
                <a:gd name="T38" fmla="*/ 53 w 62"/>
                <a:gd name="T39" fmla="*/ 7 h 17"/>
                <a:gd name="T40" fmla="*/ 50 w 62"/>
                <a:gd name="T41" fmla="*/ 8 h 17"/>
                <a:gd name="T42" fmla="*/ 48 w 62"/>
                <a:gd name="T43" fmla="*/ 10 h 17"/>
                <a:gd name="T44" fmla="*/ 44 w 62"/>
                <a:gd name="T45" fmla="*/ 10 h 17"/>
                <a:gd name="T46" fmla="*/ 42 w 62"/>
                <a:gd name="T47" fmla="*/ 10 h 17"/>
                <a:gd name="T48" fmla="*/ 39 w 62"/>
                <a:gd name="T49" fmla="*/ 10 h 17"/>
                <a:gd name="T50" fmla="*/ 36 w 62"/>
                <a:gd name="T51" fmla="*/ 10 h 17"/>
                <a:gd name="T52" fmla="*/ 33 w 62"/>
                <a:gd name="T53" fmla="*/ 8 h 17"/>
                <a:gd name="T54" fmla="*/ 30 w 62"/>
                <a:gd name="T55" fmla="*/ 8 h 17"/>
                <a:gd name="T56" fmla="*/ 26 w 62"/>
                <a:gd name="T57" fmla="*/ 8 h 17"/>
                <a:gd name="T58" fmla="*/ 23 w 62"/>
                <a:gd name="T59" fmla="*/ 8 h 17"/>
                <a:gd name="T60" fmla="*/ 20 w 62"/>
                <a:gd name="T61" fmla="*/ 8 h 17"/>
                <a:gd name="T62" fmla="*/ 16 w 62"/>
                <a:gd name="T63" fmla="*/ 8 h 17"/>
                <a:gd name="T64" fmla="*/ 13 w 62"/>
                <a:gd name="T65" fmla="*/ 10 h 17"/>
                <a:gd name="T66" fmla="*/ 9 w 62"/>
                <a:gd name="T67" fmla="*/ 10 h 17"/>
                <a:gd name="T68" fmla="*/ 6 w 62"/>
                <a:gd name="T69" fmla="*/ 12 h 17"/>
                <a:gd name="T70" fmla="*/ 4 w 62"/>
                <a:gd name="T71" fmla="*/ 14 h 17"/>
                <a:gd name="T72" fmla="*/ 1 w 62"/>
                <a:gd name="T73" fmla="*/ 16 h 17"/>
                <a:gd name="T74" fmla="*/ 1 w 62"/>
                <a:gd name="T75" fmla="*/ 10 h 17"/>
                <a:gd name="T76" fmla="*/ 1 w 62"/>
                <a:gd name="T77" fmla="*/ 7 h 17"/>
                <a:gd name="T78" fmla="*/ 1 w 62"/>
                <a:gd name="T79" fmla="*/ 3 h 17"/>
                <a:gd name="T80" fmla="*/ 0 w 62"/>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7"/>
                <a:gd name="T125" fmla="*/ 62 w 62"/>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7">
                  <a:moveTo>
                    <a:pt x="0" y="0"/>
                  </a:moveTo>
                  <a:lnTo>
                    <a:pt x="2" y="0"/>
                  </a:lnTo>
                  <a:lnTo>
                    <a:pt x="8" y="3"/>
                  </a:lnTo>
                  <a:lnTo>
                    <a:pt x="11" y="3"/>
                  </a:lnTo>
                  <a:lnTo>
                    <a:pt x="15" y="3"/>
                  </a:lnTo>
                  <a:lnTo>
                    <a:pt x="19" y="3"/>
                  </a:lnTo>
                  <a:lnTo>
                    <a:pt x="22" y="3"/>
                  </a:lnTo>
                  <a:lnTo>
                    <a:pt x="26" y="3"/>
                  </a:lnTo>
                  <a:lnTo>
                    <a:pt x="30" y="3"/>
                  </a:lnTo>
                  <a:lnTo>
                    <a:pt x="34" y="1"/>
                  </a:lnTo>
                  <a:lnTo>
                    <a:pt x="38" y="1"/>
                  </a:lnTo>
                  <a:lnTo>
                    <a:pt x="41" y="1"/>
                  </a:lnTo>
                  <a:lnTo>
                    <a:pt x="45" y="1"/>
                  </a:lnTo>
                  <a:lnTo>
                    <a:pt x="49" y="1"/>
                  </a:lnTo>
                  <a:lnTo>
                    <a:pt x="53" y="1"/>
                  </a:lnTo>
                  <a:lnTo>
                    <a:pt x="56" y="3"/>
                  </a:lnTo>
                  <a:lnTo>
                    <a:pt x="61" y="3"/>
                  </a:lnTo>
                  <a:lnTo>
                    <a:pt x="57" y="5"/>
                  </a:lnTo>
                  <a:lnTo>
                    <a:pt x="55" y="7"/>
                  </a:lnTo>
                  <a:lnTo>
                    <a:pt x="53" y="7"/>
                  </a:lnTo>
                  <a:lnTo>
                    <a:pt x="50" y="8"/>
                  </a:lnTo>
                  <a:lnTo>
                    <a:pt x="48" y="10"/>
                  </a:lnTo>
                  <a:lnTo>
                    <a:pt x="44" y="10"/>
                  </a:lnTo>
                  <a:lnTo>
                    <a:pt x="42" y="10"/>
                  </a:lnTo>
                  <a:lnTo>
                    <a:pt x="39" y="10"/>
                  </a:lnTo>
                  <a:lnTo>
                    <a:pt x="36" y="10"/>
                  </a:lnTo>
                  <a:lnTo>
                    <a:pt x="33" y="8"/>
                  </a:lnTo>
                  <a:lnTo>
                    <a:pt x="30" y="8"/>
                  </a:lnTo>
                  <a:lnTo>
                    <a:pt x="26" y="8"/>
                  </a:lnTo>
                  <a:lnTo>
                    <a:pt x="23" y="8"/>
                  </a:lnTo>
                  <a:lnTo>
                    <a:pt x="20" y="8"/>
                  </a:lnTo>
                  <a:lnTo>
                    <a:pt x="16" y="8"/>
                  </a:lnTo>
                  <a:lnTo>
                    <a:pt x="13" y="10"/>
                  </a:lnTo>
                  <a:lnTo>
                    <a:pt x="9" y="10"/>
                  </a:lnTo>
                  <a:lnTo>
                    <a:pt x="6" y="12"/>
                  </a:lnTo>
                  <a:lnTo>
                    <a:pt x="4" y="14"/>
                  </a:lnTo>
                  <a:lnTo>
                    <a:pt x="1" y="16"/>
                  </a:lnTo>
                  <a:lnTo>
                    <a:pt x="1" y="10"/>
                  </a:lnTo>
                  <a:lnTo>
                    <a:pt x="1" y="7"/>
                  </a:lnTo>
                  <a:lnTo>
                    <a:pt x="1" y="3"/>
                  </a:lnTo>
                  <a:lnTo>
                    <a:pt x="0" y="0"/>
                  </a:lnTo>
                </a:path>
              </a:pathLst>
            </a:custGeom>
            <a:solidFill>
              <a:srgbClr val="000000"/>
            </a:solidFill>
            <a:ln w="12700" cap="rnd">
              <a:solidFill>
                <a:srgbClr val="000000"/>
              </a:solidFill>
              <a:round/>
              <a:headEnd/>
              <a:tailEnd/>
            </a:ln>
          </p:spPr>
          <p:txBody>
            <a:bodyPr/>
            <a:lstStyle/>
            <a:p>
              <a:endParaRPr lang="tr-TR"/>
            </a:p>
          </p:txBody>
        </p:sp>
        <p:sp>
          <p:nvSpPr>
            <p:cNvPr id="93" name="Freeform 113"/>
            <p:cNvSpPr>
              <a:spLocks/>
            </p:cNvSpPr>
            <p:nvPr/>
          </p:nvSpPr>
          <p:spPr bwMode="auto">
            <a:xfrm>
              <a:off x="3125" y="2105"/>
              <a:ext cx="20" cy="34"/>
            </a:xfrm>
            <a:custGeom>
              <a:avLst/>
              <a:gdLst>
                <a:gd name="T0" fmla="*/ 0 w 20"/>
                <a:gd name="T1" fmla="*/ 2 h 34"/>
                <a:gd name="T2" fmla="*/ 15 w 20"/>
                <a:gd name="T3" fmla="*/ 0 h 34"/>
                <a:gd name="T4" fmla="*/ 15 w 20"/>
                <a:gd name="T5" fmla="*/ 3 h 34"/>
                <a:gd name="T6" fmla="*/ 16 w 20"/>
                <a:gd name="T7" fmla="*/ 4 h 34"/>
                <a:gd name="T8" fmla="*/ 16 w 20"/>
                <a:gd name="T9" fmla="*/ 8 h 34"/>
                <a:gd name="T10" fmla="*/ 18 w 20"/>
                <a:gd name="T11" fmla="*/ 10 h 34"/>
                <a:gd name="T12" fmla="*/ 18 w 20"/>
                <a:gd name="T13" fmla="*/ 14 h 34"/>
                <a:gd name="T14" fmla="*/ 19 w 20"/>
                <a:gd name="T15" fmla="*/ 16 h 34"/>
                <a:gd name="T16" fmla="*/ 19 w 20"/>
                <a:gd name="T17" fmla="*/ 20 h 34"/>
                <a:gd name="T18" fmla="*/ 19 w 20"/>
                <a:gd name="T19" fmla="*/ 21 h 34"/>
                <a:gd name="T20" fmla="*/ 17 w 20"/>
                <a:gd name="T21" fmla="*/ 23 h 34"/>
                <a:gd name="T22" fmla="*/ 16 w 20"/>
                <a:gd name="T23" fmla="*/ 26 h 34"/>
                <a:gd name="T24" fmla="*/ 15 w 20"/>
                <a:gd name="T25" fmla="*/ 28 h 34"/>
                <a:gd name="T26" fmla="*/ 14 w 20"/>
                <a:gd name="T27" fmla="*/ 31 h 34"/>
                <a:gd name="T28" fmla="*/ 13 w 20"/>
                <a:gd name="T29" fmla="*/ 33 h 34"/>
                <a:gd name="T30" fmla="*/ 13 w 20"/>
                <a:gd name="T31" fmla="*/ 30 h 34"/>
                <a:gd name="T32" fmla="*/ 12 w 20"/>
                <a:gd name="T33" fmla="*/ 28 h 34"/>
                <a:gd name="T34" fmla="*/ 10 w 20"/>
                <a:gd name="T35" fmla="*/ 25 h 34"/>
                <a:gd name="T36" fmla="*/ 9 w 20"/>
                <a:gd name="T37" fmla="*/ 22 h 34"/>
                <a:gd name="T38" fmla="*/ 8 w 20"/>
                <a:gd name="T39" fmla="*/ 20 h 34"/>
                <a:gd name="T40" fmla="*/ 7 w 20"/>
                <a:gd name="T41" fmla="*/ 17 h 34"/>
                <a:gd name="T42" fmla="*/ 5 w 20"/>
                <a:gd name="T43" fmla="*/ 15 h 34"/>
                <a:gd name="T44" fmla="*/ 4 w 20"/>
                <a:gd name="T45" fmla="*/ 14 h 34"/>
                <a:gd name="T46" fmla="*/ 3 w 20"/>
                <a:gd name="T47" fmla="*/ 11 h 34"/>
                <a:gd name="T48" fmla="*/ 2 w 20"/>
                <a:gd name="T49" fmla="*/ 9 h 34"/>
                <a:gd name="T50" fmla="*/ 1 w 20"/>
                <a:gd name="T51" fmla="*/ 7 h 34"/>
                <a:gd name="T52" fmla="*/ 1 w 20"/>
                <a:gd name="T53" fmla="*/ 4 h 34"/>
                <a:gd name="T54" fmla="*/ 0 w 20"/>
                <a:gd name="T55" fmla="*/ 3 h 34"/>
                <a:gd name="T56" fmla="*/ 0 w 20"/>
                <a:gd name="T57" fmla="*/ 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34"/>
                <a:gd name="T89" fmla="*/ 20 w 20"/>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34">
                  <a:moveTo>
                    <a:pt x="0" y="2"/>
                  </a:moveTo>
                  <a:lnTo>
                    <a:pt x="15" y="0"/>
                  </a:lnTo>
                  <a:lnTo>
                    <a:pt x="15" y="3"/>
                  </a:lnTo>
                  <a:lnTo>
                    <a:pt x="16" y="4"/>
                  </a:lnTo>
                  <a:lnTo>
                    <a:pt x="16" y="8"/>
                  </a:lnTo>
                  <a:lnTo>
                    <a:pt x="18" y="10"/>
                  </a:lnTo>
                  <a:lnTo>
                    <a:pt x="18" y="14"/>
                  </a:lnTo>
                  <a:lnTo>
                    <a:pt x="19" y="16"/>
                  </a:lnTo>
                  <a:lnTo>
                    <a:pt x="19" y="20"/>
                  </a:lnTo>
                  <a:lnTo>
                    <a:pt x="19" y="21"/>
                  </a:lnTo>
                  <a:lnTo>
                    <a:pt x="17" y="23"/>
                  </a:lnTo>
                  <a:lnTo>
                    <a:pt x="16" y="26"/>
                  </a:lnTo>
                  <a:lnTo>
                    <a:pt x="15" y="28"/>
                  </a:lnTo>
                  <a:lnTo>
                    <a:pt x="14" y="31"/>
                  </a:lnTo>
                  <a:lnTo>
                    <a:pt x="13" y="33"/>
                  </a:lnTo>
                  <a:lnTo>
                    <a:pt x="13" y="30"/>
                  </a:lnTo>
                  <a:lnTo>
                    <a:pt x="12" y="28"/>
                  </a:lnTo>
                  <a:lnTo>
                    <a:pt x="10" y="25"/>
                  </a:lnTo>
                  <a:lnTo>
                    <a:pt x="9" y="22"/>
                  </a:lnTo>
                  <a:lnTo>
                    <a:pt x="8" y="20"/>
                  </a:lnTo>
                  <a:lnTo>
                    <a:pt x="7" y="17"/>
                  </a:lnTo>
                  <a:lnTo>
                    <a:pt x="5" y="15"/>
                  </a:lnTo>
                  <a:lnTo>
                    <a:pt x="4" y="14"/>
                  </a:lnTo>
                  <a:lnTo>
                    <a:pt x="3" y="11"/>
                  </a:lnTo>
                  <a:lnTo>
                    <a:pt x="2" y="9"/>
                  </a:lnTo>
                  <a:lnTo>
                    <a:pt x="1" y="7"/>
                  </a:lnTo>
                  <a:lnTo>
                    <a:pt x="1" y="4"/>
                  </a:lnTo>
                  <a:lnTo>
                    <a:pt x="0" y="3"/>
                  </a:lnTo>
                  <a:lnTo>
                    <a:pt x="0" y="2"/>
                  </a:lnTo>
                </a:path>
              </a:pathLst>
            </a:custGeom>
            <a:solidFill>
              <a:srgbClr val="000000"/>
            </a:solidFill>
            <a:ln w="12700" cap="rnd">
              <a:solidFill>
                <a:srgbClr val="000000"/>
              </a:solidFill>
              <a:round/>
              <a:headEnd/>
              <a:tailEnd/>
            </a:ln>
          </p:spPr>
          <p:txBody>
            <a:bodyPr/>
            <a:lstStyle/>
            <a:p>
              <a:endParaRPr lang="tr-TR"/>
            </a:p>
          </p:txBody>
        </p:sp>
        <p:grpSp>
          <p:nvGrpSpPr>
            <p:cNvPr id="94" name="Group 114"/>
            <p:cNvGrpSpPr>
              <a:grpSpLocks/>
            </p:cNvGrpSpPr>
            <p:nvPr/>
          </p:nvGrpSpPr>
          <p:grpSpPr bwMode="auto">
            <a:xfrm>
              <a:off x="1554" y="2160"/>
              <a:ext cx="1087" cy="1119"/>
              <a:chOff x="1554" y="2160"/>
              <a:chExt cx="1087" cy="1119"/>
            </a:xfrm>
          </p:grpSpPr>
          <p:sp>
            <p:nvSpPr>
              <p:cNvPr id="151" name="Freeform 115"/>
              <p:cNvSpPr>
                <a:spLocks/>
              </p:cNvSpPr>
              <p:nvPr/>
            </p:nvSpPr>
            <p:spPr bwMode="auto">
              <a:xfrm>
                <a:off x="1554" y="2204"/>
                <a:ext cx="1087" cy="1075"/>
              </a:xfrm>
              <a:custGeom>
                <a:avLst/>
                <a:gdLst>
                  <a:gd name="T0" fmla="*/ 456 w 1087"/>
                  <a:gd name="T1" fmla="*/ 403 h 1075"/>
                  <a:gd name="T2" fmla="*/ 494 w 1087"/>
                  <a:gd name="T3" fmla="*/ 458 h 1075"/>
                  <a:gd name="T4" fmla="*/ 476 w 1087"/>
                  <a:gd name="T5" fmla="*/ 503 h 1075"/>
                  <a:gd name="T6" fmla="*/ 411 w 1087"/>
                  <a:gd name="T7" fmla="*/ 546 h 1075"/>
                  <a:gd name="T8" fmla="*/ 360 w 1087"/>
                  <a:gd name="T9" fmla="*/ 572 h 1075"/>
                  <a:gd name="T10" fmla="*/ 290 w 1087"/>
                  <a:gd name="T11" fmla="*/ 601 h 1075"/>
                  <a:gd name="T12" fmla="*/ 226 w 1087"/>
                  <a:gd name="T13" fmla="*/ 593 h 1075"/>
                  <a:gd name="T14" fmla="*/ 165 w 1087"/>
                  <a:gd name="T15" fmla="*/ 606 h 1075"/>
                  <a:gd name="T16" fmla="*/ 119 w 1087"/>
                  <a:gd name="T17" fmla="*/ 559 h 1075"/>
                  <a:gd name="T18" fmla="*/ 75 w 1087"/>
                  <a:gd name="T19" fmla="*/ 551 h 1075"/>
                  <a:gd name="T20" fmla="*/ 67 w 1087"/>
                  <a:gd name="T21" fmla="*/ 585 h 1075"/>
                  <a:gd name="T22" fmla="*/ 0 w 1087"/>
                  <a:gd name="T23" fmla="*/ 608 h 1075"/>
                  <a:gd name="T24" fmla="*/ 29 w 1087"/>
                  <a:gd name="T25" fmla="*/ 677 h 1075"/>
                  <a:gd name="T26" fmla="*/ 98 w 1087"/>
                  <a:gd name="T27" fmla="*/ 710 h 1075"/>
                  <a:gd name="T28" fmla="*/ 188 w 1087"/>
                  <a:gd name="T29" fmla="*/ 709 h 1075"/>
                  <a:gd name="T30" fmla="*/ 247 w 1087"/>
                  <a:gd name="T31" fmla="*/ 732 h 1075"/>
                  <a:gd name="T32" fmla="*/ 353 w 1087"/>
                  <a:gd name="T33" fmla="*/ 723 h 1075"/>
                  <a:gd name="T34" fmla="*/ 410 w 1087"/>
                  <a:gd name="T35" fmla="*/ 719 h 1075"/>
                  <a:gd name="T36" fmla="*/ 475 w 1087"/>
                  <a:gd name="T37" fmla="*/ 732 h 1075"/>
                  <a:gd name="T38" fmla="*/ 511 w 1087"/>
                  <a:gd name="T39" fmla="*/ 821 h 1075"/>
                  <a:gd name="T40" fmla="*/ 540 w 1087"/>
                  <a:gd name="T41" fmla="*/ 901 h 1075"/>
                  <a:gd name="T42" fmla="*/ 606 w 1087"/>
                  <a:gd name="T43" fmla="*/ 1074 h 1075"/>
                  <a:gd name="T44" fmla="*/ 977 w 1087"/>
                  <a:gd name="T45" fmla="*/ 863 h 1075"/>
                  <a:gd name="T46" fmla="*/ 941 w 1087"/>
                  <a:gd name="T47" fmla="*/ 788 h 1075"/>
                  <a:gd name="T48" fmla="*/ 912 w 1087"/>
                  <a:gd name="T49" fmla="*/ 700 h 1075"/>
                  <a:gd name="T50" fmla="*/ 876 w 1087"/>
                  <a:gd name="T51" fmla="*/ 603 h 1075"/>
                  <a:gd name="T52" fmla="*/ 925 w 1087"/>
                  <a:gd name="T53" fmla="*/ 514 h 1075"/>
                  <a:gd name="T54" fmla="*/ 962 w 1087"/>
                  <a:gd name="T55" fmla="*/ 427 h 1075"/>
                  <a:gd name="T56" fmla="*/ 1010 w 1087"/>
                  <a:gd name="T57" fmla="*/ 382 h 1075"/>
                  <a:gd name="T58" fmla="*/ 1022 w 1087"/>
                  <a:gd name="T59" fmla="*/ 255 h 1075"/>
                  <a:gd name="T60" fmla="*/ 1061 w 1087"/>
                  <a:gd name="T61" fmla="*/ 154 h 1075"/>
                  <a:gd name="T62" fmla="*/ 1080 w 1087"/>
                  <a:gd name="T63" fmla="*/ 70 h 1075"/>
                  <a:gd name="T64" fmla="*/ 1028 w 1087"/>
                  <a:gd name="T65" fmla="*/ 39 h 1075"/>
                  <a:gd name="T66" fmla="*/ 985 w 1087"/>
                  <a:gd name="T67" fmla="*/ 88 h 1075"/>
                  <a:gd name="T68" fmla="*/ 962 w 1087"/>
                  <a:gd name="T69" fmla="*/ 61 h 1075"/>
                  <a:gd name="T70" fmla="*/ 949 w 1087"/>
                  <a:gd name="T71" fmla="*/ 130 h 1075"/>
                  <a:gd name="T72" fmla="*/ 947 w 1087"/>
                  <a:gd name="T73" fmla="*/ 197 h 1075"/>
                  <a:gd name="T74" fmla="*/ 902 w 1087"/>
                  <a:gd name="T75" fmla="*/ 269 h 1075"/>
                  <a:gd name="T76" fmla="*/ 875 w 1087"/>
                  <a:gd name="T77" fmla="*/ 336 h 1075"/>
                  <a:gd name="T78" fmla="*/ 832 w 1087"/>
                  <a:gd name="T79" fmla="*/ 371 h 1075"/>
                  <a:gd name="T80" fmla="*/ 777 w 1087"/>
                  <a:gd name="T81" fmla="*/ 413 h 1075"/>
                  <a:gd name="T82" fmla="*/ 688 w 1087"/>
                  <a:gd name="T83" fmla="*/ 442 h 1075"/>
                  <a:gd name="T84" fmla="*/ 740 w 1087"/>
                  <a:gd name="T85" fmla="*/ 384 h 1075"/>
                  <a:gd name="T86" fmla="*/ 748 w 1087"/>
                  <a:gd name="T87" fmla="*/ 324 h 1075"/>
                  <a:gd name="T88" fmla="*/ 743 w 1087"/>
                  <a:gd name="T89" fmla="*/ 239 h 1075"/>
                  <a:gd name="T90" fmla="*/ 724 w 1087"/>
                  <a:gd name="T91" fmla="*/ 186 h 1075"/>
                  <a:gd name="T92" fmla="*/ 676 w 1087"/>
                  <a:gd name="T93" fmla="*/ 130 h 1075"/>
                  <a:gd name="T94" fmla="*/ 642 w 1087"/>
                  <a:gd name="T95" fmla="*/ 59 h 1075"/>
                  <a:gd name="T96" fmla="*/ 421 w 1087"/>
                  <a:gd name="T97" fmla="*/ 137 h 10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7"/>
                  <a:gd name="T148" fmla="*/ 0 h 1075"/>
                  <a:gd name="T149" fmla="*/ 1087 w 1087"/>
                  <a:gd name="T150" fmla="*/ 1075 h 10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7" h="1075">
                    <a:moveTo>
                      <a:pt x="421" y="137"/>
                    </a:moveTo>
                    <a:lnTo>
                      <a:pt x="335" y="305"/>
                    </a:lnTo>
                    <a:lnTo>
                      <a:pt x="391" y="392"/>
                    </a:lnTo>
                    <a:lnTo>
                      <a:pt x="456" y="403"/>
                    </a:lnTo>
                    <a:lnTo>
                      <a:pt x="465" y="409"/>
                    </a:lnTo>
                    <a:lnTo>
                      <a:pt x="480" y="420"/>
                    </a:lnTo>
                    <a:lnTo>
                      <a:pt x="484" y="428"/>
                    </a:lnTo>
                    <a:lnTo>
                      <a:pt x="494" y="458"/>
                    </a:lnTo>
                    <a:lnTo>
                      <a:pt x="495" y="470"/>
                    </a:lnTo>
                    <a:lnTo>
                      <a:pt x="494" y="489"/>
                    </a:lnTo>
                    <a:lnTo>
                      <a:pt x="485" y="496"/>
                    </a:lnTo>
                    <a:lnTo>
                      <a:pt x="476" y="503"/>
                    </a:lnTo>
                    <a:lnTo>
                      <a:pt x="452" y="511"/>
                    </a:lnTo>
                    <a:lnTo>
                      <a:pt x="433" y="521"/>
                    </a:lnTo>
                    <a:lnTo>
                      <a:pt x="418" y="536"/>
                    </a:lnTo>
                    <a:lnTo>
                      <a:pt x="411" y="546"/>
                    </a:lnTo>
                    <a:lnTo>
                      <a:pt x="404" y="563"/>
                    </a:lnTo>
                    <a:lnTo>
                      <a:pt x="392" y="565"/>
                    </a:lnTo>
                    <a:lnTo>
                      <a:pt x="376" y="566"/>
                    </a:lnTo>
                    <a:lnTo>
                      <a:pt x="360" y="572"/>
                    </a:lnTo>
                    <a:lnTo>
                      <a:pt x="327" y="580"/>
                    </a:lnTo>
                    <a:lnTo>
                      <a:pt x="313" y="586"/>
                    </a:lnTo>
                    <a:lnTo>
                      <a:pt x="298" y="592"/>
                    </a:lnTo>
                    <a:lnTo>
                      <a:pt x="290" y="601"/>
                    </a:lnTo>
                    <a:lnTo>
                      <a:pt x="271" y="592"/>
                    </a:lnTo>
                    <a:lnTo>
                      <a:pt x="257" y="587"/>
                    </a:lnTo>
                    <a:lnTo>
                      <a:pt x="242" y="591"/>
                    </a:lnTo>
                    <a:lnTo>
                      <a:pt x="226" y="593"/>
                    </a:lnTo>
                    <a:lnTo>
                      <a:pt x="211" y="599"/>
                    </a:lnTo>
                    <a:lnTo>
                      <a:pt x="197" y="603"/>
                    </a:lnTo>
                    <a:lnTo>
                      <a:pt x="181" y="606"/>
                    </a:lnTo>
                    <a:lnTo>
                      <a:pt x="165" y="606"/>
                    </a:lnTo>
                    <a:lnTo>
                      <a:pt x="155" y="591"/>
                    </a:lnTo>
                    <a:lnTo>
                      <a:pt x="144" y="579"/>
                    </a:lnTo>
                    <a:lnTo>
                      <a:pt x="131" y="567"/>
                    </a:lnTo>
                    <a:lnTo>
                      <a:pt x="119" y="559"/>
                    </a:lnTo>
                    <a:lnTo>
                      <a:pt x="95" y="545"/>
                    </a:lnTo>
                    <a:lnTo>
                      <a:pt x="76" y="531"/>
                    </a:lnTo>
                    <a:lnTo>
                      <a:pt x="75" y="541"/>
                    </a:lnTo>
                    <a:lnTo>
                      <a:pt x="75" y="551"/>
                    </a:lnTo>
                    <a:lnTo>
                      <a:pt x="91" y="573"/>
                    </a:lnTo>
                    <a:lnTo>
                      <a:pt x="108" y="591"/>
                    </a:lnTo>
                    <a:lnTo>
                      <a:pt x="87" y="585"/>
                    </a:lnTo>
                    <a:lnTo>
                      <a:pt x="67" y="585"/>
                    </a:lnTo>
                    <a:lnTo>
                      <a:pt x="50" y="585"/>
                    </a:lnTo>
                    <a:lnTo>
                      <a:pt x="28" y="584"/>
                    </a:lnTo>
                    <a:lnTo>
                      <a:pt x="11" y="591"/>
                    </a:lnTo>
                    <a:lnTo>
                      <a:pt x="0" y="608"/>
                    </a:lnTo>
                    <a:lnTo>
                      <a:pt x="3" y="634"/>
                    </a:lnTo>
                    <a:lnTo>
                      <a:pt x="11" y="657"/>
                    </a:lnTo>
                    <a:lnTo>
                      <a:pt x="17" y="667"/>
                    </a:lnTo>
                    <a:lnTo>
                      <a:pt x="29" y="677"/>
                    </a:lnTo>
                    <a:lnTo>
                      <a:pt x="42" y="686"/>
                    </a:lnTo>
                    <a:lnTo>
                      <a:pt x="58" y="695"/>
                    </a:lnTo>
                    <a:lnTo>
                      <a:pt x="75" y="704"/>
                    </a:lnTo>
                    <a:lnTo>
                      <a:pt x="98" y="710"/>
                    </a:lnTo>
                    <a:lnTo>
                      <a:pt x="123" y="716"/>
                    </a:lnTo>
                    <a:lnTo>
                      <a:pt x="146" y="714"/>
                    </a:lnTo>
                    <a:lnTo>
                      <a:pt x="166" y="708"/>
                    </a:lnTo>
                    <a:lnTo>
                      <a:pt x="188" y="709"/>
                    </a:lnTo>
                    <a:lnTo>
                      <a:pt x="203" y="714"/>
                    </a:lnTo>
                    <a:lnTo>
                      <a:pt x="216" y="721"/>
                    </a:lnTo>
                    <a:lnTo>
                      <a:pt x="231" y="726"/>
                    </a:lnTo>
                    <a:lnTo>
                      <a:pt x="247" y="732"/>
                    </a:lnTo>
                    <a:lnTo>
                      <a:pt x="268" y="732"/>
                    </a:lnTo>
                    <a:lnTo>
                      <a:pt x="294" y="730"/>
                    </a:lnTo>
                    <a:lnTo>
                      <a:pt x="326" y="719"/>
                    </a:lnTo>
                    <a:lnTo>
                      <a:pt x="353" y="723"/>
                    </a:lnTo>
                    <a:lnTo>
                      <a:pt x="373" y="724"/>
                    </a:lnTo>
                    <a:lnTo>
                      <a:pt x="387" y="724"/>
                    </a:lnTo>
                    <a:lnTo>
                      <a:pt x="398" y="722"/>
                    </a:lnTo>
                    <a:lnTo>
                      <a:pt x="410" y="719"/>
                    </a:lnTo>
                    <a:lnTo>
                      <a:pt x="424" y="715"/>
                    </a:lnTo>
                    <a:lnTo>
                      <a:pt x="443" y="712"/>
                    </a:lnTo>
                    <a:lnTo>
                      <a:pt x="469" y="709"/>
                    </a:lnTo>
                    <a:lnTo>
                      <a:pt x="475" y="732"/>
                    </a:lnTo>
                    <a:lnTo>
                      <a:pt x="483" y="756"/>
                    </a:lnTo>
                    <a:lnTo>
                      <a:pt x="492" y="777"/>
                    </a:lnTo>
                    <a:lnTo>
                      <a:pt x="499" y="797"/>
                    </a:lnTo>
                    <a:lnTo>
                      <a:pt x="511" y="821"/>
                    </a:lnTo>
                    <a:lnTo>
                      <a:pt x="517" y="840"/>
                    </a:lnTo>
                    <a:lnTo>
                      <a:pt x="527" y="858"/>
                    </a:lnTo>
                    <a:lnTo>
                      <a:pt x="536" y="876"/>
                    </a:lnTo>
                    <a:lnTo>
                      <a:pt x="540" y="901"/>
                    </a:lnTo>
                    <a:lnTo>
                      <a:pt x="549" y="931"/>
                    </a:lnTo>
                    <a:lnTo>
                      <a:pt x="558" y="958"/>
                    </a:lnTo>
                    <a:lnTo>
                      <a:pt x="564" y="977"/>
                    </a:lnTo>
                    <a:lnTo>
                      <a:pt x="606" y="1074"/>
                    </a:lnTo>
                    <a:lnTo>
                      <a:pt x="1014" y="1019"/>
                    </a:lnTo>
                    <a:lnTo>
                      <a:pt x="990" y="899"/>
                    </a:lnTo>
                    <a:lnTo>
                      <a:pt x="985" y="882"/>
                    </a:lnTo>
                    <a:lnTo>
                      <a:pt x="977" y="863"/>
                    </a:lnTo>
                    <a:lnTo>
                      <a:pt x="970" y="844"/>
                    </a:lnTo>
                    <a:lnTo>
                      <a:pt x="959" y="826"/>
                    </a:lnTo>
                    <a:lnTo>
                      <a:pt x="949" y="805"/>
                    </a:lnTo>
                    <a:lnTo>
                      <a:pt x="941" y="788"/>
                    </a:lnTo>
                    <a:lnTo>
                      <a:pt x="924" y="760"/>
                    </a:lnTo>
                    <a:lnTo>
                      <a:pt x="910" y="725"/>
                    </a:lnTo>
                    <a:lnTo>
                      <a:pt x="913" y="711"/>
                    </a:lnTo>
                    <a:lnTo>
                      <a:pt x="912" y="700"/>
                    </a:lnTo>
                    <a:lnTo>
                      <a:pt x="906" y="670"/>
                    </a:lnTo>
                    <a:lnTo>
                      <a:pt x="896" y="647"/>
                    </a:lnTo>
                    <a:lnTo>
                      <a:pt x="887" y="625"/>
                    </a:lnTo>
                    <a:lnTo>
                      <a:pt x="876" y="603"/>
                    </a:lnTo>
                    <a:lnTo>
                      <a:pt x="862" y="581"/>
                    </a:lnTo>
                    <a:lnTo>
                      <a:pt x="879" y="566"/>
                    </a:lnTo>
                    <a:lnTo>
                      <a:pt x="897" y="551"/>
                    </a:lnTo>
                    <a:lnTo>
                      <a:pt x="925" y="514"/>
                    </a:lnTo>
                    <a:lnTo>
                      <a:pt x="935" y="494"/>
                    </a:lnTo>
                    <a:lnTo>
                      <a:pt x="947" y="472"/>
                    </a:lnTo>
                    <a:lnTo>
                      <a:pt x="954" y="451"/>
                    </a:lnTo>
                    <a:lnTo>
                      <a:pt x="962" y="427"/>
                    </a:lnTo>
                    <a:lnTo>
                      <a:pt x="980" y="418"/>
                    </a:lnTo>
                    <a:lnTo>
                      <a:pt x="994" y="407"/>
                    </a:lnTo>
                    <a:lnTo>
                      <a:pt x="1003" y="396"/>
                    </a:lnTo>
                    <a:lnTo>
                      <a:pt x="1010" y="382"/>
                    </a:lnTo>
                    <a:lnTo>
                      <a:pt x="1020" y="355"/>
                    </a:lnTo>
                    <a:lnTo>
                      <a:pt x="1022" y="320"/>
                    </a:lnTo>
                    <a:lnTo>
                      <a:pt x="1023" y="287"/>
                    </a:lnTo>
                    <a:lnTo>
                      <a:pt x="1022" y="255"/>
                    </a:lnTo>
                    <a:lnTo>
                      <a:pt x="1024" y="225"/>
                    </a:lnTo>
                    <a:lnTo>
                      <a:pt x="1033" y="198"/>
                    </a:lnTo>
                    <a:lnTo>
                      <a:pt x="1047" y="176"/>
                    </a:lnTo>
                    <a:lnTo>
                      <a:pt x="1061" y="154"/>
                    </a:lnTo>
                    <a:lnTo>
                      <a:pt x="1074" y="132"/>
                    </a:lnTo>
                    <a:lnTo>
                      <a:pt x="1083" y="112"/>
                    </a:lnTo>
                    <a:lnTo>
                      <a:pt x="1086" y="89"/>
                    </a:lnTo>
                    <a:lnTo>
                      <a:pt x="1080" y="70"/>
                    </a:lnTo>
                    <a:lnTo>
                      <a:pt x="1066" y="53"/>
                    </a:lnTo>
                    <a:lnTo>
                      <a:pt x="1045" y="40"/>
                    </a:lnTo>
                    <a:lnTo>
                      <a:pt x="1037" y="37"/>
                    </a:lnTo>
                    <a:lnTo>
                      <a:pt x="1028" y="39"/>
                    </a:lnTo>
                    <a:lnTo>
                      <a:pt x="1022" y="45"/>
                    </a:lnTo>
                    <a:lnTo>
                      <a:pt x="1000" y="74"/>
                    </a:lnTo>
                    <a:lnTo>
                      <a:pt x="992" y="79"/>
                    </a:lnTo>
                    <a:lnTo>
                      <a:pt x="985" y="88"/>
                    </a:lnTo>
                    <a:lnTo>
                      <a:pt x="973" y="114"/>
                    </a:lnTo>
                    <a:lnTo>
                      <a:pt x="971" y="93"/>
                    </a:lnTo>
                    <a:lnTo>
                      <a:pt x="967" y="71"/>
                    </a:lnTo>
                    <a:lnTo>
                      <a:pt x="962" y="61"/>
                    </a:lnTo>
                    <a:lnTo>
                      <a:pt x="949" y="58"/>
                    </a:lnTo>
                    <a:lnTo>
                      <a:pt x="953" y="86"/>
                    </a:lnTo>
                    <a:lnTo>
                      <a:pt x="949" y="115"/>
                    </a:lnTo>
                    <a:lnTo>
                      <a:pt x="949" y="130"/>
                    </a:lnTo>
                    <a:lnTo>
                      <a:pt x="949" y="146"/>
                    </a:lnTo>
                    <a:lnTo>
                      <a:pt x="954" y="162"/>
                    </a:lnTo>
                    <a:lnTo>
                      <a:pt x="959" y="178"/>
                    </a:lnTo>
                    <a:lnTo>
                      <a:pt x="947" y="197"/>
                    </a:lnTo>
                    <a:lnTo>
                      <a:pt x="934" y="215"/>
                    </a:lnTo>
                    <a:lnTo>
                      <a:pt x="922" y="233"/>
                    </a:lnTo>
                    <a:lnTo>
                      <a:pt x="910" y="251"/>
                    </a:lnTo>
                    <a:lnTo>
                      <a:pt x="902" y="269"/>
                    </a:lnTo>
                    <a:lnTo>
                      <a:pt x="896" y="286"/>
                    </a:lnTo>
                    <a:lnTo>
                      <a:pt x="890" y="309"/>
                    </a:lnTo>
                    <a:lnTo>
                      <a:pt x="893" y="330"/>
                    </a:lnTo>
                    <a:lnTo>
                      <a:pt x="875" y="336"/>
                    </a:lnTo>
                    <a:lnTo>
                      <a:pt x="862" y="343"/>
                    </a:lnTo>
                    <a:lnTo>
                      <a:pt x="851" y="350"/>
                    </a:lnTo>
                    <a:lnTo>
                      <a:pt x="842" y="358"/>
                    </a:lnTo>
                    <a:lnTo>
                      <a:pt x="832" y="371"/>
                    </a:lnTo>
                    <a:lnTo>
                      <a:pt x="823" y="383"/>
                    </a:lnTo>
                    <a:lnTo>
                      <a:pt x="811" y="396"/>
                    </a:lnTo>
                    <a:lnTo>
                      <a:pt x="799" y="411"/>
                    </a:lnTo>
                    <a:lnTo>
                      <a:pt x="777" y="413"/>
                    </a:lnTo>
                    <a:lnTo>
                      <a:pt x="758" y="417"/>
                    </a:lnTo>
                    <a:lnTo>
                      <a:pt x="722" y="430"/>
                    </a:lnTo>
                    <a:lnTo>
                      <a:pt x="699" y="441"/>
                    </a:lnTo>
                    <a:lnTo>
                      <a:pt x="688" y="442"/>
                    </a:lnTo>
                    <a:lnTo>
                      <a:pt x="674" y="407"/>
                    </a:lnTo>
                    <a:lnTo>
                      <a:pt x="704" y="398"/>
                    </a:lnTo>
                    <a:lnTo>
                      <a:pt x="725" y="391"/>
                    </a:lnTo>
                    <a:lnTo>
                      <a:pt x="740" y="384"/>
                    </a:lnTo>
                    <a:lnTo>
                      <a:pt x="746" y="376"/>
                    </a:lnTo>
                    <a:lnTo>
                      <a:pt x="748" y="369"/>
                    </a:lnTo>
                    <a:lnTo>
                      <a:pt x="748" y="344"/>
                    </a:lnTo>
                    <a:lnTo>
                      <a:pt x="748" y="324"/>
                    </a:lnTo>
                    <a:lnTo>
                      <a:pt x="748" y="301"/>
                    </a:lnTo>
                    <a:lnTo>
                      <a:pt x="749" y="275"/>
                    </a:lnTo>
                    <a:lnTo>
                      <a:pt x="746" y="252"/>
                    </a:lnTo>
                    <a:lnTo>
                      <a:pt x="743" y="239"/>
                    </a:lnTo>
                    <a:lnTo>
                      <a:pt x="739" y="225"/>
                    </a:lnTo>
                    <a:lnTo>
                      <a:pt x="735" y="212"/>
                    </a:lnTo>
                    <a:lnTo>
                      <a:pt x="729" y="201"/>
                    </a:lnTo>
                    <a:lnTo>
                      <a:pt x="724" y="186"/>
                    </a:lnTo>
                    <a:lnTo>
                      <a:pt x="713" y="172"/>
                    </a:lnTo>
                    <a:lnTo>
                      <a:pt x="704" y="161"/>
                    </a:lnTo>
                    <a:lnTo>
                      <a:pt x="693" y="148"/>
                    </a:lnTo>
                    <a:lnTo>
                      <a:pt x="676" y="130"/>
                    </a:lnTo>
                    <a:lnTo>
                      <a:pt x="665" y="113"/>
                    </a:lnTo>
                    <a:lnTo>
                      <a:pt x="657" y="94"/>
                    </a:lnTo>
                    <a:lnTo>
                      <a:pt x="653" y="75"/>
                    </a:lnTo>
                    <a:lnTo>
                      <a:pt x="642" y="59"/>
                    </a:lnTo>
                    <a:lnTo>
                      <a:pt x="632" y="45"/>
                    </a:lnTo>
                    <a:lnTo>
                      <a:pt x="611" y="25"/>
                    </a:lnTo>
                    <a:lnTo>
                      <a:pt x="574" y="0"/>
                    </a:lnTo>
                    <a:lnTo>
                      <a:pt x="421" y="137"/>
                    </a:lnTo>
                  </a:path>
                </a:pathLst>
              </a:custGeom>
              <a:solidFill>
                <a:srgbClr val="FFC283"/>
              </a:solidFill>
              <a:ln w="12700" cap="rnd">
                <a:solidFill>
                  <a:srgbClr val="000000"/>
                </a:solidFill>
                <a:round/>
                <a:headEnd/>
                <a:tailEnd/>
              </a:ln>
            </p:spPr>
            <p:txBody>
              <a:bodyPr/>
              <a:lstStyle/>
              <a:p>
                <a:endParaRPr lang="tr-TR"/>
              </a:p>
            </p:txBody>
          </p:sp>
          <p:sp>
            <p:nvSpPr>
              <p:cNvPr id="152" name="Freeform 116"/>
              <p:cNvSpPr>
                <a:spLocks/>
              </p:cNvSpPr>
              <p:nvPr/>
            </p:nvSpPr>
            <p:spPr bwMode="auto">
              <a:xfrm>
                <a:off x="2207" y="2350"/>
                <a:ext cx="41" cy="41"/>
              </a:xfrm>
              <a:custGeom>
                <a:avLst/>
                <a:gdLst>
                  <a:gd name="T0" fmla="*/ 36 w 41"/>
                  <a:gd name="T1" fmla="*/ 5 h 41"/>
                  <a:gd name="T2" fmla="*/ 32 w 41"/>
                  <a:gd name="T3" fmla="*/ 1 h 41"/>
                  <a:gd name="T4" fmla="*/ 23 w 41"/>
                  <a:gd name="T5" fmla="*/ 1 h 41"/>
                  <a:gd name="T6" fmla="*/ 17 w 41"/>
                  <a:gd name="T7" fmla="*/ 0 h 41"/>
                  <a:gd name="T8" fmla="*/ 11 w 41"/>
                  <a:gd name="T9" fmla="*/ 3 h 41"/>
                  <a:gd name="T10" fmla="*/ 8 w 41"/>
                  <a:gd name="T11" fmla="*/ 8 h 41"/>
                  <a:gd name="T12" fmla="*/ 5 w 41"/>
                  <a:gd name="T13" fmla="*/ 10 h 41"/>
                  <a:gd name="T14" fmla="*/ 2 w 41"/>
                  <a:gd name="T15" fmla="*/ 16 h 41"/>
                  <a:gd name="T16" fmla="*/ 2 w 41"/>
                  <a:gd name="T17" fmla="*/ 21 h 41"/>
                  <a:gd name="T18" fmla="*/ 0 w 41"/>
                  <a:gd name="T19" fmla="*/ 27 h 41"/>
                  <a:gd name="T20" fmla="*/ 0 w 41"/>
                  <a:gd name="T21" fmla="*/ 30 h 41"/>
                  <a:gd name="T22" fmla="*/ 1 w 41"/>
                  <a:gd name="T23" fmla="*/ 36 h 41"/>
                  <a:gd name="T24" fmla="*/ 0 w 41"/>
                  <a:gd name="T25" fmla="*/ 40 h 41"/>
                  <a:gd name="T26" fmla="*/ 6 w 41"/>
                  <a:gd name="T27" fmla="*/ 36 h 41"/>
                  <a:gd name="T28" fmla="*/ 10 w 41"/>
                  <a:gd name="T29" fmla="*/ 36 h 41"/>
                  <a:gd name="T30" fmla="*/ 15 w 41"/>
                  <a:gd name="T31" fmla="*/ 35 h 41"/>
                  <a:gd name="T32" fmla="*/ 20 w 41"/>
                  <a:gd name="T33" fmla="*/ 34 h 41"/>
                  <a:gd name="T34" fmla="*/ 26 w 41"/>
                  <a:gd name="T35" fmla="*/ 32 h 41"/>
                  <a:gd name="T36" fmla="*/ 28 w 41"/>
                  <a:gd name="T37" fmla="*/ 32 h 41"/>
                  <a:gd name="T38" fmla="*/ 32 w 41"/>
                  <a:gd name="T39" fmla="*/ 28 h 41"/>
                  <a:gd name="T40" fmla="*/ 36 w 41"/>
                  <a:gd name="T41" fmla="*/ 25 h 41"/>
                  <a:gd name="T42" fmla="*/ 37 w 41"/>
                  <a:gd name="T43" fmla="*/ 21 h 41"/>
                  <a:gd name="T44" fmla="*/ 38 w 41"/>
                  <a:gd name="T45" fmla="*/ 16 h 41"/>
                  <a:gd name="T46" fmla="*/ 40 w 41"/>
                  <a:gd name="T47" fmla="*/ 9 h 41"/>
                  <a:gd name="T48" fmla="*/ 36 w 41"/>
                  <a:gd name="T49" fmla="*/ 5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41"/>
                  <a:gd name="T77" fmla="*/ 41 w 4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41">
                    <a:moveTo>
                      <a:pt x="36" y="5"/>
                    </a:moveTo>
                    <a:lnTo>
                      <a:pt x="32" y="1"/>
                    </a:lnTo>
                    <a:lnTo>
                      <a:pt x="23" y="1"/>
                    </a:lnTo>
                    <a:lnTo>
                      <a:pt x="17" y="0"/>
                    </a:lnTo>
                    <a:lnTo>
                      <a:pt x="11" y="3"/>
                    </a:lnTo>
                    <a:lnTo>
                      <a:pt x="8" y="8"/>
                    </a:lnTo>
                    <a:lnTo>
                      <a:pt x="5" y="10"/>
                    </a:lnTo>
                    <a:lnTo>
                      <a:pt x="2" y="16"/>
                    </a:lnTo>
                    <a:lnTo>
                      <a:pt x="2" y="21"/>
                    </a:lnTo>
                    <a:lnTo>
                      <a:pt x="0" y="27"/>
                    </a:lnTo>
                    <a:lnTo>
                      <a:pt x="0" y="30"/>
                    </a:lnTo>
                    <a:lnTo>
                      <a:pt x="1" y="36"/>
                    </a:lnTo>
                    <a:lnTo>
                      <a:pt x="0" y="40"/>
                    </a:lnTo>
                    <a:lnTo>
                      <a:pt x="6" y="36"/>
                    </a:lnTo>
                    <a:lnTo>
                      <a:pt x="10" y="36"/>
                    </a:lnTo>
                    <a:lnTo>
                      <a:pt x="15" y="35"/>
                    </a:lnTo>
                    <a:lnTo>
                      <a:pt x="20" y="34"/>
                    </a:lnTo>
                    <a:lnTo>
                      <a:pt x="26" y="32"/>
                    </a:lnTo>
                    <a:lnTo>
                      <a:pt x="28" y="32"/>
                    </a:lnTo>
                    <a:lnTo>
                      <a:pt x="32" y="28"/>
                    </a:lnTo>
                    <a:lnTo>
                      <a:pt x="36" y="25"/>
                    </a:lnTo>
                    <a:lnTo>
                      <a:pt x="37" y="21"/>
                    </a:lnTo>
                    <a:lnTo>
                      <a:pt x="38" y="16"/>
                    </a:lnTo>
                    <a:lnTo>
                      <a:pt x="40" y="9"/>
                    </a:lnTo>
                    <a:lnTo>
                      <a:pt x="36" y="5"/>
                    </a:lnTo>
                  </a:path>
                </a:pathLst>
              </a:custGeom>
              <a:solidFill>
                <a:srgbClr val="FFFFFF"/>
              </a:solidFill>
              <a:ln w="12700" cap="rnd">
                <a:solidFill>
                  <a:srgbClr val="000000"/>
                </a:solidFill>
                <a:round/>
                <a:headEnd/>
                <a:tailEnd/>
              </a:ln>
            </p:spPr>
            <p:txBody>
              <a:bodyPr/>
              <a:lstStyle/>
              <a:p>
                <a:endParaRPr lang="tr-TR"/>
              </a:p>
            </p:txBody>
          </p:sp>
          <p:sp>
            <p:nvSpPr>
              <p:cNvPr id="153" name="Freeform 117"/>
              <p:cNvSpPr>
                <a:spLocks/>
              </p:cNvSpPr>
              <p:nvPr/>
            </p:nvSpPr>
            <p:spPr bwMode="auto">
              <a:xfrm>
                <a:off x="2130" y="2396"/>
                <a:ext cx="52" cy="50"/>
              </a:xfrm>
              <a:custGeom>
                <a:avLst/>
                <a:gdLst>
                  <a:gd name="T0" fmla="*/ 48 w 52"/>
                  <a:gd name="T1" fmla="*/ 8 h 50"/>
                  <a:gd name="T2" fmla="*/ 39 w 52"/>
                  <a:gd name="T3" fmla="*/ 4 h 50"/>
                  <a:gd name="T4" fmla="*/ 33 w 52"/>
                  <a:gd name="T5" fmla="*/ 2 h 50"/>
                  <a:gd name="T6" fmla="*/ 26 w 52"/>
                  <a:gd name="T7" fmla="*/ 0 h 50"/>
                  <a:gd name="T8" fmla="*/ 22 w 52"/>
                  <a:gd name="T9" fmla="*/ 0 h 50"/>
                  <a:gd name="T10" fmla="*/ 17 w 52"/>
                  <a:gd name="T11" fmla="*/ 2 h 50"/>
                  <a:gd name="T12" fmla="*/ 12 w 52"/>
                  <a:gd name="T13" fmla="*/ 4 h 50"/>
                  <a:gd name="T14" fmla="*/ 10 w 52"/>
                  <a:gd name="T15" fmla="*/ 11 h 50"/>
                  <a:gd name="T16" fmla="*/ 7 w 52"/>
                  <a:gd name="T17" fmla="*/ 15 h 50"/>
                  <a:gd name="T18" fmla="*/ 6 w 52"/>
                  <a:gd name="T19" fmla="*/ 21 h 50"/>
                  <a:gd name="T20" fmla="*/ 5 w 52"/>
                  <a:gd name="T21" fmla="*/ 26 h 50"/>
                  <a:gd name="T22" fmla="*/ 3 w 52"/>
                  <a:gd name="T23" fmla="*/ 33 h 50"/>
                  <a:gd name="T24" fmla="*/ 1 w 52"/>
                  <a:gd name="T25" fmla="*/ 42 h 50"/>
                  <a:gd name="T26" fmla="*/ 0 w 52"/>
                  <a:gd name="T27" fmla="*/ 49 h 50"/>
                  <a:gd name="T28" fmla="*/ 3 w 52"/>
                  <a:gd name="T29" fmla="*/ 49 h 50"/>
                  <a:gd name="T30" fmla="*/ 8 w 52"/>
                  <a:gd name="T31" fmla="*/ 47 h 50"/>
                  <a:gd name="T32" fmla="*/ 11 w 52"/>
                  <a:gd name="T33" fmla="*/ 47 h 50"/>
                  <a:gd name="T34" fmla="*/ 20 w 52"/>
                  <a:gd name="T35" fmla="*/ 44 h 50"/>
                  <a:gd name="T36" fmla="*/ 22 w 52"/>
                  <a:gd name="T37" fmla="*/ 43 h 50"/>
                  <a:gd name="T38" fmla="*/ 28 w 52"/>
                  <a:gd name="T39" fmla="*/ 39 h 50"/>
                  <a:gd name="T40" fmla="*/ 33 w 52"/>
                  <a:gd name="T41" fmla="*/ 40 h 50"/>
                  <a:gd name="T42" fmla="*/ 38 w 52"/>
                  <a:gd name="T43" fmla="*/ 37 h 50"/>
                  <a:gd name="T44" fmla="*/ 44 w 52"/>
                  <a:gd name="T45" fmla="*/ 33 h 50"/>
                  <a:gd name="T46" fmla="*/ 48 w 52"/>
                  <a:gd name="T47" fmla="*/ 30 h 50"/>
                  <a:gd name="T48" fmla="*/ 51 w 52"/>
                  <a:gd name="T49" fmla="*/ 21 h 50"/>
                  <a:gd name="T50" fmla="*/ 51 w 52"/>
                  <a:gd name="T51" fmla="*/ 16 h 50"/>
                  <a:gd name="T52" fmla="*/ 49 w 52"/>
                  <a:gd name="T53" fmla="*/ 11 h 50"/>
                  <a:gd name="T54" fmla="*/ 48 w 52"/>
                  <a:gd name="T55" fmla="*/ 8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50"/>
                  <a:gd name="T86" fmla="*/ 52 w 52"/>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50">
                    <a:moveTo>
                      <a:pt x="48" y="8"/>
                    </a:moveTo>
                    <a:lnTo>
                      <a:pt x="39" y="4"/>
                    </a:lnTo>
                    <a:lnTo>
                      <a:pt x="33" y="2"/>
                    </a:lnTo>
                    <a:lnTo>
                      <a:pt x="26" y="0"/>
                    </a:lnTo>
                    <a:lnTo>
                      <a:pt x="22" y="0"/>
                    </a:lnTo>
                    <a:lnTo>
                      <a:pt x="17" y="2"/>
                    </a:lnTo>
                    <a:lnTo>
                      <a:pt x="12" y="4"/>
                    </a:lnTo>
                    <a:lnTo>
                      <a:pt x="10" y="11"/>
                    </a:lnTo>
                    <a:lnTo>
                      <a:pt x="7" y="15"/>
                    </a:lnTo>
                    <a:lnTo>
                      <a:pt x="6" y="21"/>
                    </a:lnTo>
                    <a:lnTo>
                      <a:pt x="5" y="26"/>
                    </a:lnTo>
                    <a:lnTo>
                      <a:pt x="3" y="33"/>
                    </a:lnTo>
                    <a:lnTo>
                      <a:pt x="1" y="42"/>
                    </a:lnTo>
                    <a:lnTo>
                      <a:pt x="0" y="49"/>
                    </a:lnTo>
                    <a:lnTo>
                      <a:pt x="3" y="49"/>
                    </a:lnTo>
                    <a:lnTo>
                      <a:pt x="8" y="47"/>
                    </a:lnTo>
                    <a:lnTo>
                      <a:pt x="11" y="47"/>
                    </a:lnTo>
                    <a:lnTo>
                      <a:pt x="20" y="44"/>
                    </a:lnTo>
                    <a:lnTo>
                      <a:pt x="22" y="43"/>
                    </a:lnTo>
                    <a:lnTo>
                      <a:pt x="28" y="39"/>
                    </a:lnTo>
                    <a:lnTo>
                      <a:pt x="33" y="40"/>
                    </a:lnTo>
                    <a:lnTo>
                      <a:pt x="38" y="37"/>
                    </a:lnTo>
                    <a:lnTo>
                      <a:pt x="44" y="33"/>
                    </a:lnTo>
                    <a:lnTo>
                      <a:pt x="48" y="30"/>
                    </a:lnTo>
                    <a:lnTo>
                      <a:pt x="51" y="21"/>
                    </a:lnTo>
                    <a:lnTo>
                      <a:pt x="51" y="16"/>
                    </a:lnTo>
                    <a:lnTo>
                      <a:pt x="49" y="11"/>
                    </a:lnTo>
                    <a:lnTo>
                      <a:pt x="48" y="8"/>
                    </a:lnTo>
                  </a:path>
                </a:pathLst>
              </a:custGeom>
              <a:solidFill>
                <a:srgbClr val="FFFFFF"/>
              </a:solidFill>
              <a:ln w="12700" cap="rnd">
                <a:solidFill>
                  <a:srgbClr val="000000"/>
                </a:solidFill>
                <a:round/>
                <a:headEnd/>
                <a:tailEnd/>
              </a:ln>
            </p:spPr>
            <p:txBody>
              <a:bodyPr/>
              <a:lstStyle/>
              <a:p>
                <a:endParaRPr lang="tr-TR"/>
              </a:p>
            </p:txBody>
          </p:sp>
          <p:sp>
            <p:nvSpPr>
              <p:cNvPr id="154" name="Freeform 118"/>
              <p:cNvSpPr>
                <a:spLocks/>
              </p:cNvSpPr>
              <p:nvPr/>
            </p:nvSpPr>
            <p:spPr bwMode="auto">
              <a:xfrm>
                <a:off x="2142" y="2396"/>
                <a:ext cx="40" cy="37"/>
              </a:xfrm>
              <a:custGeom>
                <a:avLst/>
                <a:gdLst>
                  <a:gd name="T0" fmla="*/ 3 w 40"/>
                  <a:gd name="T1" fmla="*/ 2 h 37"/>
                  <a:gd name="T2" fmla="*/ 0 w 40"/>
                  <a:gd name="T3" fmla="*/ 5 h 37"/>
                  <a:gd name="T4" fmla="*/ 1 w 40"/>
                  <a:gd name="T5" fmla="*/ 22 h 37"/>
                  <a:gd name="T6" fmla="*/ 3 w 40"/>
                  <a:gd name="T7" fmla="*/ 26 h 37"/>
                  <a:gd name="T8" fmla="*/ 12 w 40"/>
                  <a:gd name="T9" fmla="*/ 32 h 37"/>
                  <a:gd name="T10" fmla="*/ 17 w 40"/>
                  <a:gd name="T11" fmla="*/ 34 h 37"/>
                  <a:gd name="T12" fmla="*/ 23 w 40"/>
                  <a:gd name="T13" fmla="*/ 36 h 37"/>
                  <a:gd name="T14" fmla="*/ 28 w 40"/>
                  <a:gd name="T15" fmla="*/ 33 h 37"/>
                  <a:gd name="T16" fmla="*/ 32 w 40"/>
                  <a:gd name="T17" fmla="*/ 32 h 37"/>
                  <a:gd name="T18" fmla="*/ 35 w 40"/>
                  <a:gd name="T19" fmla="*/ 27 h 37"/>
                  <a:gd name="T20" fmla="*/ 39 w 40"/>
                  <a:gd name="T21" fmla="*/ 22 h 37"/>
                  <a:gd name="T22" fmla="*/ 37 w 40"/>
                  <a:gd name="T23" fmla="*/ 12 h 37"/>
                  <a:gd name="T24" fmla="*/ 32 w 40"/>
                  <a:gd name="T25" fmla="*/ 6 h 37"/>
                  <a:gd name="T26" fmla="*/ 26 w 40"/>
                  <a:gd name="T27" fmla="*/ 1 h 37"/>
                  <a:gd name="T28" fmla="*/ 20 w 40"/>
                  <a:gd name="T29" fmla="*/ 1 h 37"/>
                  <a:gd name="T30" fmla="*/ 13 w 40"/>
                  <a:gd name="T31" fmla="*/ 0 h 37"/>
                  <a:gd name="T32" fmla="*/ 7 w 40"/>
                  <a:gd name="T33" fmla="*/ 0 h 37"/>
                  <a:gd name="T34" fmla="*/ 3 w 40"/>
                  <a:gd name="T35" fmla="*/ 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7"/>
                  <a:gd name="T56" fmla="*/ 40 w 40"/>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7">
                    <a:moveTo>
                      <a:pt x="3" y="2"/>
                    </a:moveTo>
                    <a:lnTo>
                      <a:pt x="0" y="5"/>
                    </a:lnTo>
                    <a:lnTo>
                      <a:pt x="1" y="22"/>
                    </a:lnTo>
                    <a:lnTo>
                      <a:pt x="3" y="26"/>
                    </a:lnTo>
                    <a:lnTo>
                      <a:pt x="12" y="32"/>
                    </a:lnTo>
                    <a:lnTo>
                      <a:pt x="17" y="34"/>
                    </a:lnTo>
                    <a:lnTo>
                      <a:pt x="23" y="36"/>
                    </a:lnTo>
                    <a:lnTo>
                      <a:pt x="28" y="33"/>
                    </a:lnTo>
                    <a:lnTo>
                      <a:pt x="32" y="32"/>
                    </a:lnTo>
                    <a:lnTo>
                      <a:pt x="35" y="27"/>
                    </a:lnTo>
                    <a:lnTo>
                      <a:pt x="39" y="22"/>
                    </a:lnTo>
                    <a:lnTo>
                      <a:pt x="37" y="12"/>
                    </a:lnTo>
                    <a:lnTo>
                      <a:pt x="32" y="6"/>
                    </a:lnTo>
                    <a:lnTo>
                      <a:pt x="26" y="1"/>
                    </a:lnTo>
                    <a:lnTo>
                      <a:pt x="20" y="1"/>
                    </a:lnTo>
                    <a:lnTo>
                      <a:pt x="13" y="0"/>
                    </a:lnTo>
                    <a:lnTo>
                      <a:pt x="7" y="0"/>
                    </a:lnTo>
                    <a:lnTo>
                      <a:pt x="3" y="2"/>
                    </a:lnTo>
                  </a:path>
                </a:pathLst>
              </a:custGeom>
              <a:solidFill>
                <a:srgbClr val="0000FF"/>
              </a:solidFill>
              <a:ln w="12700" cap="rnd">
                <a:solidFill>
                  <a:srgbClr val="0000FF"/>
                </a:solidFill>
                <a:round/>
                <a:headEnd/>
                <a:tailEnd/>
              </a:ln>
            </p:spPr>
            <p:txBody>
              <a:bodyPr/>
              <a:lstStyle/>
              <a:p>
                <a:endParaRPr lang="tr-TR"/>
              </a:p>
            </p:txBody>
          </p:sp>
          <p:sp>
            <p:nvSpPr>
              <p:cNvPr id="155" name="Freeform 119"/>
              <p:cNvSpPr>
                <a:spLocks/>
              </p:cNvSpPr>
              <p:nvPr/>
            </p:nvSpPr>
            <p:spPr bwMode="auto">
              <a:xfrm>
                <a:off x="2216" y="2350"/>
                <a:ext cx="31" cy="32"/>
              </a:xfrm>
              <a:custGeom>
                <a:avLst/>
                <a:gdLst>
                  <a:gd name="T0" fmla="*/ 0 w 31"/>
                  <a:gd name="T1" fmla="*/ 7 h 32"/>
                  <a:gd name="T2" fmla="*/ 1 w 31"/>
                  <a:gd name="T3" fmla="*/ 13 h 32"/>
                  <a:gd name="T4" fmla="*/ 1 w 31"/>
                  <a:gd name="T5" fmla="*/ 19 h 32"/>
                  <a:gd name="T6" fmla="*/ 5 w 31"/>
                  <a:gd name="T7" fmla="*/ 26 h 32"/>
                  <a:gd name="T8" fmla="*/ 11 w 31"/>
                  <a:gd name="T9" fmla="*/ 29 h 32"/>
                  <a:gd name="T10" fmla="*/ 16 w 31"/>
                  <a:gd name="T11" fmla="*/ 31 h 32"/>
                  <a:gd name="T12" fmla="*/ 21 w 31"/>
                  <a:gd name="T13" fmla="*/ 29 h 32"/>
                  <a:gd name="T14" fmla="*/ 26 w 31"/>
                  <a:gd name="T15" fmla="*/ 27 h 32"/>
                  <a:gd name="T16" fmla="*/ 28 w 31"/>
                  <a:gd name="T17" fmla="*/ 22 h 32"/>
                  <a:gd name="T18" fmla="*/ 27 w 31"/>
                  <a:gd name="T19" fmla="*/ 17 h 32"/>
                  <a:gd name="T20" fmla="*/ 30 w 31"/>
                  <a:gd name="T21" fmla="*/ 14 h 32"/>
                  <a:gd name="T22" fmla="*/ 27 w 31"/>
                  <a:gd name="T23" fmla="*/ 7 h 32"/>
                  <a:gd name="T24" fmla="*/ 22 w 31"/>
                  <a:gd name="T25" fmla="*/ 2 h 32"/>
                  <a:gd name="T26" fmla="*/ 15 w 31"/>
                  <a:gd name="T27" fmla="*/ 0 h 32"/>
                  <a:gd name="T28" fmla="*/ 10 w 31"/>
                  <a:gd name="T29" fmla="*/ 1 h 32"/>
                  <a:gd name="T30" fmla="*/ 6 w 31"/>
                  <a:gd name="T31" fmla="*/ 2 h 32"/>
                  <a:gd name="T32" fmla="*/ 2 w 31"/>
                  <a:gd name="T33" fmla="*/ 3 h 32"/>
                  <a:gd name="T34" fmla="*/ 0 w 31"/>
                  <a:gd name="T35" fmla="*/ 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2"/>
                  <a:gd name="T56" fmla="*/ 31 w 31"/>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2">
                    <a:moveTo>
                      <a:pt x="0" y="7"/>
                    </a:moveTo>
                    <a:lnTo>
                      <a:pt x="1" y="13"/>
                    </a:lnTo>
                    <a:lnTo>
                      <a:pt x="1" y="19"/>
                    </a:lnTo>
                    <a:lnTo>
                      <a:pt x="5" y="26"/>
                    </a:lnTo>
                    <a:lnTo>
                      <a:pt x="11" y="29"/>
                    </a:lnTo>
                    <a:lnTo>
                      <a:pt x="16" y="31"/>
                    </a:lnTo>
                    <a:lnTo>
                      <a:pt x="21" y="29"/>
                    </a:lnTo>
                    <a:lnTo>
                      <a:pt x="26" y="27"/>
                    </a:lnTo>
                    <a:lnTo>
                      <a:pt x="28" y="22"/>
                    </a:lnTo>
                    <a:lnTo>
                      <a:pt x="27" y="17"/>
                    </a:lnTo>
                    <a:lnTo>
                      <a:pt x="30" y="14"/>
                    </a:lnTo>
                    <a:lnTo>
                      <a:pt x="27" y="7"/>
                    </a:lnTo>
                    <a:lnTo>
                      <a:pt x="22" y="2"/>
                    </a:lnTo>
                    <a:lnTo>
                      <a:pt x="15" y="0"/>
                    </a:lnTo>
                    <a:lnTo>
                      <a:pt x="10" y="1"/>
                    </a:lnTo>
                    <a:lnTo>
                      <a:pt x="6" y="2"/>
                    </a:lnTo>
                    <a:lnTo>
                      <a:pt x="2" y="3"/>
                    </a:lnTo>
                    <a:lnTo>
                      <a:pt x="0" y="7"/>
                    </a:lnTo>
                  </a:path>
                </a:pathLst>
              </a:custGeom>
              <a:solidFill>
                <a:srgbClr val="0000FF"/>
              </a:solidFill>
              <a:ln w="12700" cap="rnd">
                <a:solidFill>
                  <a:srgbClr val="0000FF"/>
                </a:solidFill>
                <a:round/>
                <a:headEnd/>
                <a:tailEnd/>
              </a:ln>
            </p:spPr>
            <p:txBody>
              <a:bodyPr/>
              <a:lstStyle/>
              <a:p>
                <a:endParaRPr lang="tr-TR"/>
              </a:p>
            </p:txBody>
          </p:sp>
          <p:sp>
            <p:nvSpPr>
              <p:cNvPr id="156" name="Freeform 120"/>
              <p:cNvSpPr>
                <a:spLocks/>
              </p:cNvSpPr>
              <p:nvPr/>
            </p:nvSpPr>
            <p:spPr bwMode="auto">
              <a:xfrm>
                <a:off x="2232" y="2356"/>
                <a:ext cx="23" cy="28"/>
              </a:xfrm>
              <a:custGeom>
                <a:avLst/>
                <a:gdLst>
                  <a:gd name="T0" fmla="*/ 7 w 23"/>
                  <a:gd name="T1" fmla="*/ 0 h 28"/>
                  <a:gd name="T2" fmla="*/ 0 w 23"/>
                  <a:gd name="T3" fmla="*/ 10 h 28"/>
                  <a:gd name="T4" fmla="*/ 0 w 23"/>
                  <a:gd name="T5" fmla="*/ 21 h 28"/>
                  <a:gd name="T6" fmla="*/ 14 w 23"/>
                  <a:gd name="T7" fmla="*/ 27 h 28"/>
                  <a:gd name="T8" fmla="*/ 20 w 23"/>
                  <a:gd name="T9" fmla="*/ 22 h 28"/>
                  <a:gd name="T10" fmla="*/ 22 w 23"/>
                  <a:gd name="T11" fmla="*/ 10 h 28"/>
                  <a:gd name="T12" fmla="*/ 16 w 23"/>
                  <a:gd name="T13" fmla="*/ 1 h 28"/>
                  <a:gd name="T14" fmla="*/ 7 w 23"/>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8"/>
                  <a:gd name="T26" fmla="*/ 23 w 23"/>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8">
                    <a:moveTo>
                      <a:pt x="7" y="0"/>
                    </a:moveTo>
                    <a:lnTo>
                      <a:pt x="0" y="10"/>
                    </a:lnTo>
                    <a:lnTo>
                      <a:pt x="0" y="21"/>
                    </a:lnTo>
                    <a:lnTo>
                      <a:pt x="14" y="27"/>
                    </a:lnTo>
                    <a:lnTo>
                      <a:pt x="20" y="22"/>
                    </a:lnTo>
                    <a:lnTo>
                      <a:pt x="22" y="10"/>
                    </a:lnTo>
                    <a:lnTo>
                      <a:pt x="16" y="1"/>
                    </a:lnTo>
                    <a:lnTo>
                      <a:pt x="7" y="0"/>
                    </a:lnTo>
                  </a:path>
                </a:pathLst>
              </a:custGeom>
              <a:solidFill>
                <a:srgbClr val="000000"/>
              </a:solidFill>
              <a:ln w="12700" cap="rnd">
                <a:solidFill>
                  <a:srgbClr val="000000"/>
                </a:solidFill>
                <a:round/>
                <a:headEnd/>
                <a:tailEnd/>
              </a:ln>
            </p:spPr>
            <p:txBody>
              <a:bodyPr/>
              <a:lstStyle/>
              <a:p>
                <a:endParaRPr lang="tr-TR"/>
              </a:p>
            </p:txBody>
          </p:sp>
          <p:sp>
            <p:nvSpPr>
              <p:cNvPr id="157" name="Freeform 121"/>
              <p:cNvSpPr>
                <a:spLocks/>
              </p:cNvSpPr>
              <p:nvPr/>
            </p:nvSpPr>
            <p:spPr bwMode="auto">
              <a:xfrm>
                <a:off x="2157" y="2406"/>
                <a:ext cx="29" cy="30"/>
              </a:xfrm>
              <a:custGeom>
                <a:avLst/>
                <a:gdLst>
                  <a:gd name="T0" fmla="*/ 11 w 29"/>
                  <a:gd name="T1" fmla="*/ 0 h 30"/>
                  <a:gd name="T2" fmla="*/ 0 w 29"/>
                  <a:gd name="T3" fmla="*/ 7 h 30"/>
                  <a:gd name="T4" fmla="*/ 3 w 29"/>
                  <a:gd name="T5" fmla="*/ 21 h 30"/>
                  <a:gd name="T6" fmla="*/ 16 w 29"/>
                  <a:gd name="T7" fmla="*/ 29 h 30"/>
                  <a:gd name="T8" fmla="*/ 24 w 29"/>
                  <a:gd name="T9" fmla="*/ 22 h 30"/>
                  <a:gd name="T10" fmla="*/ 28 w 29"/>
                  <a:gd name="T11" fmla="*/ 10 h 30"/>
                  <a:gd name="T12" fmla="*/ 20 w 29"/>
                  <a:gd name="T13" fmla="*/ 1 h 30"/>
                  <a:gd name="T14" fmla="*/ 11 w 29"/>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0"/>
                  <a:gd name="T26" fmla="*/ 29 w 29"/>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0">
                    <a:moveTo>
                      <a:pt x="11" y="0"/>
                    </a:moveTo>
                    <a:lnTo>
                      <a:pt x="0" y="7"/>
                    </a:lnTo>
                    <a:lnTo>
                      <a:pt x="3" y="21"/>
                    </a:lnTo>
                    <a:lnTo>
                      <a:pt x="16" y="29"/>
                    </a:lnTo>
                    <a:lnTo>
                      <a:pt x="24" y="22"/>
                    </a:lnTo>
                    <a:lnTo>
                      <a:pt x="28" y="10"/>
                    </a:lnTo>
                    <a:lnTo>
                      <a:pt x="20" y="1"/>
                    </a:lnTo>
                    <a:lnTo>
                      <a:pt x="11" y="0"/>
                    </a:lnTo>
                  </a:path>
                </a:pathLst>
              </a:custGeom>
              <a:solidFill>
                <a:srgbClr val="000000"/>
              </a:solidFill>
              <a:ln w="12700" cap="rnd">
                <a:solidFill>
                  <a:srgbClr val="000000"/>
                </a:solidFill>
                <a:round/>
                <a:headEnd/>
                <a:tailEnd/>
              </a:ln>
            </p:spPr>
            <p:txBody>
              <a:bodyPr/>
              <a:lstStyle/>
              <a:p>
                <a:endParaRPr lang="tr-TR"/>
              </a:p>
            </p:txBody>
          </p:sp>
          <p:sp>
            <p:nvSpPr>
              <p:cNvPr id="158" name="Freeform 122"/>
              <p:cNvSpPr>
                <a:spLocks/>
              </p:cNvSpPr>
              <p:nvPr/>
            </p:nvSpPr>
            <p:spPr bwMode="auto">
              <a:xfrm>
                <a:off x="2130" y="2382"/>
                <a:ext cx="37" cy="64"/>
              </a:xfrm>
              <a:custGeom>
                <a:avLst/>
                <a:gdLst>
                  <a:gd name="T0" fmla="*/ 36 w 37"/>
                  <a:gd name="T1" fmla="*/ 15 h 64"/>
                  <a:gd name="T2" fmla="*/ 36 w 37"/>
                  <a:gd name="T3" fmla="*/ 10 h 64"/>
                  <a:gd name="T4" fmla="*/ 36 w 37"/>
                  <a:gd name="T5" fmla="*/ 4 h 64"/>
                  <a:gd name="T6" fmla="*/ 34 w 37"/>
                  <a:gd name="T7" fmla="*/ 0 h 64"/>
                  <a:gd name="T8" fmla="*/ 34 w 37"/>
                  <a:gd name="T9" fmla="*/ 3 h 64"/>
                  <a:gd name="T10" fmla="*/ 33 w 37"/>
                  <a:gd name="T11" fmla="*/ 10 h 64"/>
                  <a:gd name="T12" fmla="*/ 30 w 37"/>
                  <a:gd name="T13" fmla="*/ 15 h 64"/>
                  <a:gd name="T14" fmla="*/ 25 w 37"/>
                  <a:gd name="T15" fmla="*/ 14 h 64"/>
                  <a:gd name="T16" fmla="*/ 27 w 37"/>
                  <a:gd name="T17" fmla="*/ 10 h 64"/>
                  <a:gd name="T18" fmla="*/ 28 w 37"/>
                  <a:gd name="T19" fmla="*/ 7 h 64"/>
                  <a:gd name="T20" fmla="*/ 24 w 37"/>
                  <a:gd name="T21" fmla="*/ 0 h 64"/>
                  <a:gd name="T22" fmla="*/ 23 w 37"/>
                  <a:gd name="T23" fmla="*/ 5 h 64"/>
                  <a:gd name="T24" fmla="*/ 20 w 37"/>
                  <a:gd name="T25" fmla="*/ 11 h 64"/>
                  <a:gd name="T26" fmla="*/ 18 w 37"/>
                  <a:gd name="T27" fmla="*/ 16 h 64"/>
                  <a:gd name="T28" fmla="*/ 15 w 37"/>
                  <a:gd name="T29" fmla="*/ 11 h 64"/>
                  <a:gd name="T30" fmla="*/ 16 w 37"/>
                  <a:gd name="T31" fmla="*/ 5 h 64"/>
                  <a:gd name="T32" fmla="*/ 12 w 37"/>
                  <a:gd name="T33" fmla="*/ 2 h 64"/>
                  <a:gd name="T34" fmla="*/ 11 w 37"/>
                  <a:gd name="T35" fmla="*/ 11 h 64"/>
                  <a:gd name="T36" fmla="*/ 11 w 37"/>
                  <a:gd name="T37" fmla="*/ 17 h 64"/>
                  <a:gd name="T38" fmla="*/ 9 w 37"/>
                  <a:gd name="T39" fmla="*/ 23 h 64"/>
                  <a:gd name="T40" fmla="*/ 9 w 37"/>
                  <a:gd name="T41" fmla="*/ 29 h 64"/>
                  <a:gd name="T42" fmla="*/ 6 w 37"/>
                  <a:gd name="T43" fmla="*/ 33 h 64"/>
                  <a:gd name="T44" fmla="*/ 5 w 37"/>
                  <a:gd name="T45" fmla="*/ 39 h 64"/>
                  <a:gd name="T46" fmla="*/ 5 w 37"/>
                  <a:gd name="T47" fmla="*/ 44 h 64"/>
                  <a:gd name="T48" fmla="*/ 3 w 37"/>
                  <a:gd name="T49" fmla="*/ 53 h 64"/>
                  <a:gd name="T50" fmla="*/ 0 w 37"/>
                  <a:gd name="T51" fmla="*/ 63 h 64"/>
                  <a:gd name="T52" fmla="*/ 2 w 37"/>
                  <a:gd name="T53" fmla="*/ 58 h 64"/>
                  <a:gd name="T54" fmla="*/ 3 w 37"/>
                  <a:gd name="T55" fmla="*/ 53 h 64"/>
                  <a:gd name="T56" fmla="*/ 7 w 37"/>
                  <a:gd name="T57" fmla="*/ 50 h 64"/>
                  <a:gd name="T58" fmla="*/ 6 w 37"/>
                  <a:gd name="T59" fmla="*/ 46 h 64"/>
                  <a:gd name="T60" fmla="*/ 9 w 37"/>
                  <a:gd name="T61" fmla="*/ 40 h 64"/>
                  <a:gd name="T62" fmla="*/ 11 w 37"/>
                  <a:gd name="T63" fmla="*/ 32 h 64"/>
                  <a:gd name="T64" fmla="*/ 16 w 37"/>
                  <a:gd name="T65" fmla="*/ 25 h 64"/>
                  <a:gd name="T66" fmla="*/ 20 w 37"/>
                  <a:gd name="T67" fmla="*/ 21 h 64"/>
                  <a:gd name="T68" fmla="*/ 24 w 37"/>
                  <a:gd name="T69" fmla="*/ 17 h 64"/>
                  <a:gd name="T70" fmla="*/ 30 w 37"/>
                  <a:gd name="T71" fmla="*/ 16 h 64"/>
                  <a:gd name="T72" fmla="*/ 36 w 37"/>
                  <a:gd name="T73" fmla="*/ 15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64"/>
                  <a:gd name="T113" fmla="*/ 37 w 37"/>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64">
                    <a:moveTo>
                      <a:pt x="36" y="15"/>
                    </a:moveTo>
                    <a:lnTo>
                      <a:pt x="36" y="10"/>
                    </a:lnTo>
                    <a:lnTo>
                      <a:pt x="36" y="4"/>
                    </a:lnTo>
                    <a:lnTo>
                      <a:pt x="34" y="0"/>
                    </a:lnTo>
                    <a:lnTo>
                      <a:pt x="34" y="3"/>
                    </a:lnTo>
                    <a:lnTo>
                      <a:pt x="33" y="10"/>
                    </a:lnTo>
                    <a:lnTo>
                      <a:pt x="30" y="15"/>
                    </a:lnTo>
                    <a:lnTo>
                      <a:pt x="25" y="14"/>
                    </a:lnTo>
                    <a:lnTo>
                      <a:pt x="27" y="10"/>
                    </a:lnTo>
                    <a:lnTo>
                      <a:pt x="28" y="7"/>
                    </a:lnTo>
                    <a:lnTo>
                      <a:pt x="24" y="0"/>
                    </a:lnTo>
                    <a:lnTo>
                      <a:pt x="23" y="5"/>
                    </a:lnTo>
                    <a:lnTo>
                      <a:pt x="20" y="11"/>
                    </a:lnTo>
                    <a:lnTo>
                      <a:pt x="18" y="16"/>
                    </a:lnTo>
                    <a:lnTo>
                      <a:pt x="15" y="11"/>
                    </a:lnTo>
                    <a:lnTo>
                      <a:pt x="16" y="5"/>
                    </a:lnTo>
                    <a:lnTo>
                      <a:pt x="12" y="2"/>
                    </a:lnTo>
                    <a:lnTo>
                      <a:pt x="11" y="11"/>
                    </a:lnTo>
                    <a:lnTo>
                      <a:pt x="11" y="17"/>
                    </a:lnTo>
                    <a:lnTo>
                      <a:pt x="9" y="23"/>
                    </a:lnTo>
                    <a:lnTo>
                      <a:pt x="9" y="29"/>
                    </a:lnTo>
                    <a:lnTo>
                      <a:pt x="6" y="33"/>
                    </a:lnTo>
                    <a:lnTo>
                      <a:pt x="5" y="39"/>
                    </a:lnTo>
                    <a:lnTo>
                      <a:pt x="5" y="44"/>
                    </a:lnTo>
                    <a:lnTo>
                      <a:pt x="3" y="53"/>
                    </a:lnTo>
                    <a:lnTo>
                      <a:pt x="0" y="63"/>
                    </a:lnTo>
                    <a:lnTo>
                      <a:pt x="2" y="58"/>
                    </a:lnTo>
                    <a:lnTo>
                      <a:pt x="3" y="53"/>
                    </a:lnTo>
                    <a:lnTo>
                      <a:pt x="7" y="50"/>
                    </a:lnTo>
                    <a:lnTo>
                      <a:pt x="6" y="46"/>
                    </a:lnTo>
                    <a:lnTo>
                      <a:pt x="9" y="40"/>
                    </a:lnTo>
                    <a:lnTo>
                      <a:pt x="11" y="32"/>
                    </a:lnTo>
                    <a:lnTo>
                      <a:pt x="16" y="25"/>
                    </a:lnTo>
                    <a:lnTo>
                      <a:pt x="20" y="21"/>
                    </a:lnTo>
                    <a:lnTo>
                      <a:pt x="24" y="17"/>
                    </a:lnTo>
                    <a:lnTo>
                      <a:pt x="30" y="16"/>
                    </a:lnTo>
                    <a:lnTo>
                      <a:pt x="36" y="15"/>
                    </a:lnTo>
                  </a:path>
                </a:pathLst>
              </a:custGeom>
              <a:solidFill>
                <a:srgbClr val="000000"/>
              </a:solidFill>
              <a:ln w="12700" cap="rnd">
                <a:solidFill>
                  <a:srgbClr val="000000"/>
                </a:solidFill>
                <a:round/>
                <a:headEnd/>
                <a:tailEnd/>
              </a:ln>
            </p:spPr>
            <p:txBody>
              <a:bodyPr/>
              <a:lstStyle/>
              <a:p>
                <a:endParaRPr lang="tr-TR"/>
              </a:p>
            </p:txBody>
          </p:sp>
          <p:sp>
            <p:nvSpPr>
              <p:cNvPr id="159" name="Freeform 123"/>
              <p:cNvSpPr>
                <a:spLocks/>
              </p:cNvSpPr>
              <p:nvPr/>
            </p:nvSpPr>
            <p:spPr bwMode="auto">
              <a:xfrm>
                <a:off x="2208" y="2338"/>
                <a:ext cx="28" cy="52"/>
              </a:xfrm>
              <a:custGeom>
                <a:avLst/>
                <a:gdLst>
                  <a:gd name="T0" fmla="*/ 25 w 28"/>
                  <a:gd name="T1" fmla="*/ 11 h 52"/>
                  <a:gd name="T2" fmla="*/ 25 w 28"/>
                  <a:gd name="T3" fmla="*/ 8 h 52"/>
                  <a:gd name="T4" fmla="*/ 27 w 28"/>
                  <a:gd name="T5" fmla="*/ 1 h 52"/>
                  <a:gd name="T6" fmla="*/ 23 w 28"/>
                  <a:gd name="T7" fmla="*/ 8 h 52"/>
                  <a:gd name="T8" fmla="*/ 21 w 28"/>
                  <a:gd name="T9" fmla="*/ 12 h 52"/>
                  <a:gd name="T10" fmla="*/ 20 w 28"/>
                  <a:gd name="T11" fmla="*/ 8 h 52"/>
                  <a:gd name="T12" fmla="*/ 20 w 28"/>
                  <a:gd name="T13" fmla="*/ 2 h 52"/>
                  <a:gd name="T14" fmla="*/ 19 w 28"/>
                  <a:gd name="T15" fmla="*/ 0 h 52"/>
                  <a:gd name="T16" fmla="*/ 19 w 28"/>
                  <a:gd name="T17" fmla="*/ 4 h 52"/>
                  <a:gd name="T18" fmla="*/ 18 w 28"/>
                  <a:gd name="T19" fmla="*/ 8 h 52"/>
                  <a:gd name="T20" fmla="*/ 16 w 28"/>
                  <a:gd name="T21" fmla="*/ 11 h 52"/>
                  <a:gd name="T22" fmla="*/ 10 w 28"/>
                  <a:gd name="T23" fmla="*/ 8 h 52"/>
                  <a:gd name="T24" fmla="*/ 10 w 28"/>
                  <a:gd name="T25" fmla="*/ 3 h 52"/>
                  <a:gd name="T26" fmla="*/ 9 w 28"/>
                  <a:gd name="T27" fmla="*/ 10 h 52"/>
                  <a:gd name="T28" fmla="*/ 7 w 28"/>
                  <a:gd name="T29" fmla="*/ 16 h 52"/>
                  <a:gd name="T30" fmla="*/ 5 w 28"/>
                  <a:gd name="T31" fmla="*/ 23 h 52"/>
                  <a:gd name="T32" fmla="*/ 2 w 28"/>
                  <a:gd name="T33" fmla="*/ 27 h 52"/>
                  <a:gd name="T34" fmla="*/ 1 w 28"/>
                  <a:gd name="T35" fmla="*/ 33 h 52"/>
                  <a:gd name="T36" fmla="*/ 0 w 28"/>
                  <a:gd name="T37" fmla="*/ 38 h 52"/>
                  <a:gd name="T38" fmla="*/ 0 w 28"/>
                  <a:gd name="T39" fmla="*/ 41 h 52"/>
                  <a:gd name="T40" fmla="*/ 1 w 28"/>
                  <a:gd name="T41" fmla="*/ 45 h 52"/>
                  <a:gd name="T42" fmla="*/ 0 w 28"/>
                  <a:gd name="T43" fmla="*/ 51 h 52"/>
                  <a:gd name="T44" fmla="*/ 3 w 28"/>
                  <a:gd name="T45" fmla="*/ 39 h 52"/>
                  <a:gd name="T46" fmla="*/ 5 w 28"/>
                  <a:gd name="T47" fmla="*/ 30 h 52"/>
                  <a:gd name="T48" fmla="*/ 9 w 28"/>
                  <a:gd name="T49" fmla="*/ 26 h 52"/>
                  <a:gd name="T50" fmla="*/ 14 w 28"/>
                  <a:gd name="T51" fmla="*/ 22 h 52"/>
                  <a:gd name="T52" fmla="*/ 16 w 28"/>
                  <a:gd name="T53" fmla="*/ 17 h 52"/>
                  <a:gd name="T54" fmla="*/ 20 w 28"/>
                  <a:gd name="T55" fmla="*/ 17 h 52"/>
                  <a:gd name="T56" fmla="*/ 23 w 28"/>
                  <a:gd name="T57" fmla="*/ 15 h 52"/>
                  <a:gd name="T58" fmla="*/ 25 w 28"/>
                  <a:gd name="T59" fmla="*/ 11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52"/>
                  <a:gd name="T92" fmla="*/ 28 w 28"/>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52">
                    <a:moveTo>
                      <a:pt x="25" y="11"/>
                    </a:moveTo>
                    <a:lnTo>
                      <a:pt x="25" y="8"/>
                    </a:lnTo>
                    <a:lnTo>
                      <a:pt x="27" y="1"/>
                    </a:lnTo>
                    <a:lnTo>
                      <a:pt x="23" y="8"/>
                    </a:lnTo>
                    <a:lnTo>
                      <a:pt x="21" y="12"/>
                    </a:lnTo>
                    <a:lnTo>
                      <a:pt x="20" y="8"/>
                    </a:lnTo>
                    <a:lnTo>
                      <a:pt x="20" y="2"/>
                    </a:lnTo>
                    <a:lnTo>
                      <a:pt x="19" y="0"/>
                    </a:lnTo>
                    <a:lnTo>
                      <a:pt x="19" y="4"/>
                    </a:lnTo>
                    <a:lnTo>
                      <a:pt x="18" y="8"/>
                    </a:lnTo>
                    <a:lnTo>
                      <a:pt x="16" y="11"/>
                    </a:lnTo>
                    <a:lnTo>
                      <a:pt x="10" y="8"/>
                    </a:lnTo>
                    <a:lnTo>
                      <a:pt x="10" y="3"/>
                    </a:lnTo>
                    <a:lnTo>
                      <a:pt x="9" y="10"/>
                    </a:lnTo>
                    <a:lnTo>
                      <a:pt x="7" y="16"/>
                    </a:lnTo>
                    <a:lnTo>
                      <a:pt x="5" y="23"/>
                    </a:lnTo>
                    <a:lnTo>
                      <a:pt x="2" y="27"/>
                    </a:lnTo>
                    <a:lnTo>
                      <a:pt x="1" y="33"/>
                    </a:lnTo>
                    <a:lnTo>
                      <a:pt x="0" y="38"/>
                    </a:lnTo>
                    <a:lnTo>
                      <a:pt x="0" y="41"/>
                    </a:lnTo>
                    <a:lnTo>
                      <a:pt x="1" y="45"/>
                    </a:lnTo>
                    <a:lnTo>
                      <a:pt x="0" y="51"/>
                    </a:lnTo>
                    <a:lnTo>
                      <a:pt x="3" y="39"/>
                    </a:lnTo>
                    <a:lnTo>
                      <a:pt x="5" y="30"/>
                    </a:lnTo>
                    <a:lnTo>
                      <a:pt x="9" y="26"/>
                    </a:lnTo>
                    <a:lnTo>
                      <a:pt x="14" y="22"/>
                    </a:lnTo>
                    <a:lnTo>
                      <a:pt x="16" y="17"/>
                    </a:lnTo>
                    <a:lnTo>
                      <a:pt x="20" y="17"/>
                    </a:lnTo>
                    <a:lnTo>
                      <a:pt x="23" y="15"/>
                    </a:lnTo>
                    <a:lnTo>
                      <a:pt x="25" y="11"/>
                    </a:lnTo>
                  </a:path>
                </a:pathLst>
              </a:custGeom>
              <a:solidFill>
                <a:srgbClr val="000000"/>
              </a:solidFill>
              <a:ln w="12700" cap="rnd">
                <a:solidFill>
                  <a:srgbClr val="000000"/>
                </a:solidFill>
                <a:round/>
                <a:headEnd/>
                <a:tailEnd/>
              </a:ln>
            </p:spPr>
            <p:txBody>
              <a:bodyPr/>
              <a:lstStyle/>
              <a:p>
                <a:endParaRPr lang="tr-TR"/>
              </a:p>
            </p:txBody>
          </p:sp>
          <p:sp>
            <p:nvSpPr>
              <p:cNvPr id="160" name="Freeform 124"/>
              <p:cNvSpPr>
                <a:spLocks/>
              </p:cNvSpPr>
              <p:nvPr/>
            </p:nvSpPr>
            <p:spPr bwMode="auto">
              <a:xfrm>
                <a:off x="2199" y="2359"/>
                <a:ext cx="55" cy="117"/>
              </a:xfrm>
              <a:custGeom>
                <a:avLst/>
                <a:gdLst>
                  <a:gd name="T0" fmla="*/ 3 w 55"/>
                  <a:gd name="T1" fmla="*/ 0 h 117"/>
                  <a:gd name="T2" fmla="*/ 1 w 55"/>
                  <a:gd name="T3" fmla="*/ 5 h 117"/>
                  <a:gd name="T4" fmla="*/ 0 w 55"/>
                  <a:gd name="T5" fmla="*/ 10 h 117"/>
                  <a:gd name="T6" fmla="*/ 1 w 55"/>
                  <a:gd name="T7" fmla="*/ 13 h 117"/>
                  <a:gd name="T8" fmla="*/ 1 w 55"/>
                  <a:gd name="T9" fmla="*/ 19 h 117"/>
                  <a:gd name="T10" fmla="*/ 3 w 55"/>
                  <a:gd name="T11" fmla="*/ 24 h 117"/>
                  <a:gd name="T12" fmla="*/ 3 w 55"/>
                  <a:gd name="T13" fmla="*/ 29 h 117"/>
                  <a:gd name="T14" fmla="*/ 6 w 55"/>
                  <a:gd name="T15" fmla="*/ 34 h 117"/>
                  <a:gd name="T16" fmla="*/ 9 w 55"/>
                  <a:gd name="T17" fmla="*/ 39 h 117"/>
                  <a:gd name="T18" fmla="*/ 11 w 55"/>
                  <a:gd name="T19" fmla="*/ 46 h 117"/>
                  <a:gd name="T20" fmla="*/ 14 w 55"/>
                  <a:gd name="T21" fmla="*/ 51 h 117"/>
                  <a:gd name="T22" fmla="*/ 16 w 55"/>
                  <a:gd name="T23" fmla="*/ 53 h 117"/>
                  <a:gd name="T24" fmla="*/ 21 w 55"/>
                  <a:gd name="T25" fmla="*/ 56 h 117"/>
                  <a:gd name="T26" fmla="*/ 27 w 55"/>
                  <a:gd name="T27" fmla="*/ 61 h 117"/>
                  <a:gd name="T28" fmla="*/ 33 w 55"/>
                  <a:gd name="T29" fmla="*/ 62 h 117"/>
                  <a:gd name="T30" fmla="*/ 39 w 55"/>
                  <a:gd name="T31" fmla="*/ 63 h 117"/>
                  <a:gd name="T32" fmla="*/ 46 w 55"/>
                  <a:gd name="T33" fmla="*/ 67 h 117"/>
                  <a:gd name="T34" fmla="*/ 50 w 55"/>
                  <a:gd name="T35" fmla="*/ 71 h 117"/>
                  <a:gd name="T36" fmla="*/ 52 w 55"/>
                  <a:gd name="T37" fmla="*/ 77 h 117"/>
                  <a:gd name="T38" fmla="*/ 54 w 55"/>
                  <a:gd name="T39" fmla="*/ 82 h 117"/>
                  <a:gd name="T40" fmla="*/ 51 w 55"/>
                  <a:gd name="T41" fmla="*/ 89 h 117"/>
                  <a:gd name="T42" fmla="*/ 48 w 55"/>
                  <a:gd name="T43" fmla="*/ 95 h 117"/>
                  <a:gd name="T44" fmla="*/ 45 w 55"/>
                  <a:gd name="T45" fmla="*/ 100 h 117"/>
                  <a:gd name="T46" fmla="*/ 38 w 55"/>
                  <a:gd name="T47" fmla="*/ 102 h 117"/>
                  <a:gd name="T48" fmla="*/ 33 w 55"/>
                  <a:gd name="T49" fmla="*/ 100 h 117"/>
                  <a:gd name="T50" fmla="*/ 28 w 55"/>
                  <a:gd name="T51" fmla="*/ 102 h 117"/>
                  <a:gd name="T52" fmla="*/ 25 w 55"/>
                  <a:gd name="T53" fmla="*/ 102 h 117"/>
                  <a:gd name="T54" fmla="*/ 19 w 55"/>
                  <a:gd name="T55" fmla="*/ 106 h 117"/>
                  <a:gd name="T56" fmla="*/ 18 w 55"/>
                  <a:gd name="T57" fmla="*/ 113 h 117"/>
                  <a:gd name="T58" fmla="*/ 19 w 55"/>
                  <a:gd name="T59" fmla="*/ 116 h 117"/>
                  <a:gd name="T60" fmla="*/ 11 w 55"/>
                  <a:gd name="T61" fmla="*/ 114 h 117"/>
                  <a:gd name="T62" fmla="*/ 9 w 55"/>
                  <a:gd name="T63" fmla="*/ 113 h 117"/>
                  <a:gd name="T64" fmla="*/ 1 w 55"/>
                  <a:gd name="T65" fmla="*/ 107 h 117"/>
                  <a:gd name="T66" fmla="*/ 0 w 55"/>
                  <a:gd name="T67" fmla="*/ 105 h 117"/>
                  <a:gd name="T68" fmla="*/ 0 w 55"/>
                  <a:gd name="T69" fmla="*/ 102 h 117"/>
                  <a:gd name="T70" fmla="*/ 0 w 55"/>
                  <a:gd name="T71" fmla="*/ 96 h 117"/>
                  <a:gd name="T72" fmla="*/ 1 w 55"/>
                  <a:gd name="T73" fmla="*/ 92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117"/>
                  <a:gd name="T113" fmla="*/ 55 w 5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117">
                    <a:moveTo>
                      <a:pt x="3" y="0"/>
                    </a:moveTo>
                    <a:lnTo>
                      <a:pt x="1" y="5"/>
                    </a:lnTo>
                    <a:lnTo>
                      <a:pt x="0" y="10"/>
                    </a:lnTo>
                    <a:lnTo>
                      <a:pt x="1" y="13"/>
                    </a:lnTo>
                    <a:lnTo>
                      <a:pt x="1" y="19"/>
                    </a:lnTo>
                    <a:lnTo>
                      <a:pt x="3" y="24"/>
                    </a:lnTo>
                    <a:lnTo>
                      <a:pt x="3" y="29"/>
                    </a:lnTo>
                    <a:lnTo>
                      <a:pt x="6" y="34"/>
                    </a:lnTo>
                    <a:lnTo>
                      <a:pt x="9" y="39"/>
                    </a:lnTo>
                    <a:lnTo>
                      <a:pt x="11" y="46"/>
                    </a:lnTo>
                    <a:lnTo>
                      <a:pt x="14" y="51"/>
                    </a:lnTo>
                    <a:lnTo>
                      <a:pt x="16" y="53"/>
                    </a:lnTo>
                    <a:lnTo>
                      <a:pt x="21" y="56"/>
                    </a:lnTo>
                    <a:lnTo>
                      <a:pt x="27" y="61"/>
                    </a:lnTo>
                    <a:lnTo>
                      <a:pt x="33" y="62"/>
                    </a:lnTo>
                    <a:lnTo>
                      <a:pt x="39" y="63"/>
                    </a:lnTo>
                    <a:lnTo>
                      <a:pt x="46" y="67"/>
                    </a:lnTo>
                    <a:lnTo>
                      <a:pt x="50" y="71"/>
                    </a:lnTo>
                    <a:lnTo>
                      <a:pt x="52" y="77"/>
                    </a:lnTo>
                    <a:lnTo>
                      <a:pt x="54" y="82"/>
                    </a:lnTo>
                    <a:lnTo>
                      <a:pt x="51" y="89"/>
                    </a:lnTo>
                    <a:lnTo>
                      <a:pt x="48" y="95"/>
                    </a:lnTo>
                    <a:lnTo>
                      <a:pt x="45" y="100"/>
                    </a:lnTo>
                    <a:lnTo>
                      <a:pt x="38" y="102"/>
                    </a:lnTo>
                    <a:lnTo>
                      <a:pt x="33" y="100"/>
                    </a:lnTo>
                    <a:lnTo>
                      <a:pt x="28" y="102"/>
                    </a:lnTo>
                    <a:lnTo>
                      <a:pt x="25" y="102"/>
                    </a:lnTo>
                    <a:lnTo>
                      <a:pt x="19" y="106"/>
                    </a:lnTo>
                    <a:lnTo>
                      <a:pt x="18" y="113"/>
                    </a:lnTo>
                    <a:lnTo>
                      <a:pt x="19" y="116"/>
                    </a:lnTo>
                    <a:lnTo>
                      <a:pt x="11" y="114"/>
                    </a:lnTo>
                    <a:lnTo>
                      <a:pt x="9" y="113"/>
                    </a:lnTo>
                    <a:lnTo>
                      <a:pt x="1" y="107"/>
                    </a:lnTo>
                    <a:lnTo>
                      <a:pt x="0" y="105"/>
                    </a:lnTo>
                    <a:lnTo>
                      <a:pt x="0" y="102"/>
                    </a:lnTo>
                    <a:lnTo>
                      <a:pt x="0" y="96"/>
                    </a:lnTo>
                    <a:lnTo>
                      <a:pt x="1" y="92"/>
                    </a:lnTo>
                  </a:path>
                </a:pathLst>
              </a:custGeom>
              <a:noFill/>
              <a:ln w="12700" cap="rnd">
                <a:solidFill>
                  <a:srgbClr val="000000"/>
                </a:solidFill>
                <a:round/>
                <a:headEnd type="none" w="sm" len="sm"/>
                <a:tailEnd type="none" w="sm" len="sm"/>
              </a:ln>
            </p:spPr>
            <p:txBody>
              <a:bodyPr/>
              <a:lstStyle/>
              <a:p>
                <a:endParaRPr lang="tr-TR"/>
              </a:p>
            </p:txBody>
          </p:sp>
          <p:sp>
            <p:nvSpPr>
              <p:cNvPr id="161" name="Freeform 125"/>
              <p:cNvSpPr>
                <a:spLocks/>
              </p:cNvSpPr>
              <p:nvPr/>
            </p:nvSpPr>
            <p:spPr bwMode="auto">
              <a:xfrm>
                <a:off x="2230" y="2503"/>
                <a:ext cx="57" cy="41"/>
              </a:xfrm>
              <a:custGeom>
                <a:avLst/>
                <a:gdLst>
                  <a:gd name="T0" fmla="*/ 53 w 57"/>
                  <a:gd name="T1" fmla="*/ 0 h 41"/>
                  <a:gd name="T2" fmla="*/ 56 w 57"/>
                  <a:gd name="T3" fmla="*/ 5 h 41"/>
                  <a:gd name="T4" fmla="*/ 56 w 57"/>
                  <a:gd name="T5" fmla="*/ 15 h 41"/>
                  <a:gd name="T6" fmla="*/ 52 w 57"/>
                  <a:gd name="T7" fmla="*/ 20 h 41"/>
                  <a:gd name="T8" fmla="*/ 49 w 57"/>
                  <a:gd name="T9" fmla="*/ 28 h 41"/>
                  <a:gd name="T10" fmla="*/ 42 w 57"/>
                  <a:gd name="T11" fmla="*/ 34 h 41"/>
                  <a:gd name="T12" fmla="*/ 29 w 57"/>
                  <a:gd name="T13" fmla="*/ 36 h 41"/>
                  <a:gd name="T14" fmla="*/ 14 w 57"/>
                  <a:gd name="T15" fmla="*/ 40 h 41"/>
                  <a:gd name="T16" fmla="*/ 0 w 57"/>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1"/>
                  <a:gd name="T29" fmla="*/ 57 w 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1">
                    <a:moveTo>
                      <a:pt x="53" y="0"/>
                    </a:moveTo>
                    <a:lnTo>
                      <a:pt x="56" y="5"/>
                    </a:lnTo>
                    <a:lnTo>
                      <a:pt x="56" y="15"/>
                    </a:lnTo>
                    <a:lnTo>
                      <a:pt x="52" y="20"/>
                    </a:lnTo>
                    <a:lnTo>
                      <a:pt x="49" y="28"/>
                    </a:lnTo>
                    <a:lnTo>
                      <a:pt x="42" y="34"/>
                    </a:lnTo>
                    <a:lnTo>
                      <a:pt x="29" y="36"/>
                    </a:lnTo>
                    <a:lnTo>
                      <a:pt x="14" y="40"/>
                    </a:lnTo>
                    <a:lnTo>
                      <a:pt x="0" y="38"/>
                    </a:lnTo>
                  </a:path>
                </a:pathLst>
              </a:custGeom>
              <a:noFill/>
              <a:ln w="12700" cap="rnd">
                <a:solidFill>
                  <a:srgbClr val="000000"/>
                </a:solidFill>
                <a:round/>
                <a:headEnd type="none" w="sm" len="sm"/>
                <a:tailEnd type="none" w="sm" len="sm"/>
              </a:ln>
            </p:spPr>
            <p:txBody>
              <a:bodyPr/>
              <a:lstStyle/>
              <a:p>
                <a:endParaRPr lang="tr-TR"/>
              </a:p>
            </p:txBody>
          </p:sp>
          <p:sp>
            <p:nvSpPr>
              <p:cNvPr id="162" name="Freeform 126"/>
              <p:cNvSpPr>
                <a:spLocks/>
              </p:cNvSpPr>
              <p:nvPr/>
            </p:nvSpPr>
            <p:spPr bwMode="auto">
              <a:xfrm>
                <a:off x="2070" y="2578"/>
                <a:ext cx="162" cy="48"/>
              </a:xfrm>
              <a:custGeom>
                <a:avLst/>
                <a:gdLst>
                  <a:gd name="T0" fmla="*/ 161 w 162"/>
                  <a:gd name="T1" fmla="*/ 39 h 48"/>
                  <a:gd name="T2" fmla="*/ 131 w 162"/>
                  <a:gd name="T3" fmla="*/ 43 h 48"/>
                  <a:gd name="T4" fmla="*/ 112 w 162"/>
                  <a:gd name="T5" fmla="*/ 45 h 48"/>
                  <a:gd name="T6" fmla="*/ 99 w 162"/>
                  <a:gd name="T7" fmla="*/ 47 h 48"/>
                  <a:gd name="T8" fmla="*/ 88 w 162"/>
                  <a:gd name="T9" fmla="*/ 45 h 48"/>
                  <a:gd name="T10" fmla="*/ 67 w 162"/>
                  <a:gd name="T11" fmla="*/ 47 h 48"/>
                  <a:gd name="T12" fmla="*/ 56 w 162"/>
                  <a:gd name="T13" fmla="*/ 42 h 48"/>
                  <a:gd name="T14" fmla="*/ 42 w 162"/>
                  <a:gd name="T15" fmla="*/ 38 h 48"/>
                  <a:gd name="T16" fmla="*/ 28 w 162"/>
                  <a:gd name="T17" fmla="*/ 32 h 48"/>
                  <a:gd name="T18" fmla="*/ 17 w 162"/>
                  <a:gd name="T19" fmla="*/ 28 h 48"/>
                  <a:gd name="T20" fmla="*/ 8 w 162"/>
                  <a:gd name="T21" fmla="*/ 19 h 48"/>
                  <a:gd name="T22" fmla="*/ 2 w 162"/>
                  <a:gd name="T23" fmla="*/ 10 h 48"/>
                  <a:gd name="T24" fmla="*/ 0 w 162"/>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48"/>
                  <a:gd name="T41" fmla="*/ 162 w 16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48">
                    <a:moveTo>
                      <a:pt x="161" y="39"/>
                    </a:moveTo>
                    <a:lnTo>
                      <a:pt x="131" y="43"/>
                    </a:lnTo>
                    <a:lnTo>
                      <a:pt x="112" y="45"/>
                    </a:lnTo>
                    <a:lnTo>
                      <a:pt x="99" y="47"/>
                    </a:lnTo>
                    <a:lnTo>
                      <a:pt x="88" y="45"/>
                    </a:lnTo>
                    <a:lnTo>
                      <a:pt x="67" y="47"/>
                    </a:lnTo>
                    <a:lnTo>
                      <a:pt x="56" y="42"/>
                    </a:lnTo>
                    <a:lnTo>
                      <a:pt x="42" y="38"/>
                    </a:lnTo>
                    <a:lnTo>
                      <a:pt x="28" y="32"/>
                    </a:lnTo>
                    <a:lnTo>
                      <a:pt x="17" y="28"/>
                    </a:lnTo>
                    <a:lnTo>
                      <a:pt x="8" y="19"/>
                    </a:lnTo>
                    <a:lnTo>
                      <a:pt x="2" y="10"/>
                    </a:lnTo>
                    <a:lnTo>
                      <a:pt x="0" y="0"/>
                    </a:lnTo>
                  </a:path>
                </a:pathLst>
              </a:custGeom>
              <a:noFill/>
              <a:ln w="12700" cap="rnd">
                <a:solidFill>
                  <a:srgbClr val="000000"/>
                </a:solidFill>
                <a:round/>
                <a:headEnd type="none" w="sm" len="sm"/>
                <a:tailEnd type="none" w="sm" len="sm"/>
              </a:ln>
            </p:spPr>
            <p:txBody>
              <a:bodyPr/>
              <a:lstStyle/>
              <a:p>
                <a:endParaRPr lang="tr-TR"/>
              </a:p>
            </p:txBody>
          </p:sp>
          <p:sp>
            <p:nvSpPr>
              <p:cNvPr id="163" name="Freeform 127"/>
              <p:cNvSpPr>
                <a:spLocks/>
              </p:cNvSpPr>
              <p:nvPr/>
            </p:nvSpPr>
            <p:spPr bwMode="auto">
              <a:xfrm>
                <a:off x="2244" y="2653"/>
                <a:ext cx="39" cy="34"/>
              </a:xfrm>
              <a:custGeom>
                <a:avLst/>
                <a:gdLst>
                  <a:gd name="T0" fmla="*/ 0 w 39"/>
                  <a:gd name="T1" fmla="*/ 0 h 34"/>
                  <a:gd name="T2" fmla="*/ 6 w 39"/>
                  <a:gd name="T3" fmla="*/ 11 h 34"/>
                  <a:gd name="T4" fmla="*/ 16 w 39"/>
                  <a:gd name="T5" fmla="*/ 20 h 34"/>
                  <a:gd name="T6" fmla="*/ 26 w 39"/>
                  <a:gd name="T7" fmla="*/ 28 h 34"/>
                  <a:gd name="T8" fmla="*/ 38 w 39"/>
                  <a:gd name="T9" fmla="*/ 33 h 34"/>
                  <a:gd name="T10" fmla="*/ 0 60000 65536"/>
                  <a:gd name="T11" fmla="*/ 0 60000 65536"/>
                  <a:gd name="T12" fmla="*/ 0 60000 65536"/>
                  <a:gd name="T13" fmla="*/ 0 60000 65536"/>
                  <a:gd name="T14" fmla="*/ 0 60000 65536"/>
                  <a:gd name="T15" fmla="*/ 0 w 39"/>
                  <a:gd name="T16" fmla="*/ 0 h 34"/>
                  <a:gd name="T17" fmla="*/ 39 w 39"/>
                  <a:gd name="T18" fmla="*/ 34 h 34"/>
                </a:gdLst>
                <a:ahLst/>
                <a:cxnLst>
                  <a:cxn ang="T10">
                    <a:pos x="T0" y="T1"/>
                  </a:cxn>
                  <a:cxn ang="T11">
                    <a:pos x="T2" y="T3"/>
                  </a:cxn>
                  <a:cxn ang="T12">
                    <a:pos x="T4" y="T5"/>
                  </a:cxn>
                  <a:cxn ang="T13">
                    <a:pos x="T6" y="T7"/>
                  </a:cxn>
                  <a:cxn ang="T14">
                    <a:pos x="T8" y="T9"/>
                  </a:cxn>
                </a:cxnLst>
                <a:rect l="T15" t="T16" r="T17" b="T18"/>
                <a:pathLst>
                  <a:path w="39" h="34">
                    <a:moveTo>
                      <a:pt x="0" y="0"/>
                    </a:moveTo>
                    <a:lnTo>
                      <a:pt x="6" y="11"/>
                    </a:lnTo>
                    <a:lnTo>
                      <a:pt x="16" y="20"/>
                    </a:lnTo>
                    <a:lnTo>
                      <a:pt x="26" y="28"/>
                    </a:lnTo>
                    <a:lnTo>
                      <a:pt x="38" y="33"/>
                    </a:lnTo>
                  </a:path>
                </a:pathLst>
              </a:custGeom>
              <a:noFill/>
              <a:ln w="12700" cap="rnd">
                <a:solidFill>
                  <a:srgbClr val="000000"/>
                </a:solidFill>
                <a:round/>
                <a:headEnd type="none" w="sm" len="sm"/>
                <a:tailEnd type="none" w="sm" len="sm"/>
              </a:ln>
            </p:spPr>
            <p:txBody>
              <a:bodyPr/>
              <a:lstStyle/>
              <a:p>
                <a:endParaRPr lang="tr-TR"/>
              </a:p>
            </p:txBody>
          </p:sp>
          <p:sp>
            <p:nvSpPr>
              <p:cNvPr id="164" name="Freeform 128"/>
              <p:cNvSpPr>
                <a:spLocks/>
              </p:cNvSpPr>
              <p:nvPr/>
            </p:nvSpPr>
            <p:spPr bwMode="auto">
              <a:xfrm>
                <a:off x="1846" y="2810"/>
                <a:ext cx="37" cy="25"/>
              </a:xfrm>
              <a:custGeom>
                <a:avLst/>
                <a:gdLst>
                  <a:gd name="T0" fmla="*/ 36 w 37"/>
                  <a:gd name="T1" fmla="*/ 24 h 25"/>
                  <a:gd name="T2" fmla="*/ 33 w 37"/>
                  <a:gd name="T3" fmla="*/ 20 h 25"/>
                  <a:gd name="T4" fmla="*/ 29 w 37"/>
                  <a:gd name="T5" fmla="*/ 16 h 25"/>
                  <a:gd name="T6" fmla="*/ 27 w 37"/>
                  <a:gd name="T7" fmla="*/ 11 h 25"/>
                  <a:gd name="T8" fmla="*/ 21 w 37"/>
                  <a:gd name="T9" fmla="*/ 9 h 25"/>
                  <a:gd name="T10" fmla="*/ 18 w 37"/>
                  <a:gd name="T11" fmla="*/ 6 h 25"/>
                  <a:gd name="T12" fmla="*/ 12 w 37"/>
                  <a:gd name="T13" fmla="*/ 3 h 25"/>
                  <a:gd name="T14" fmla="*/ 5 w 37"/>
                  <a:gd name="T15" fmla="*/ 3 h 25"/>
                  <a:gd name="T16" fmla="*/ 0 w 3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5"/>
                  <a:gd name="T29" fmla="*/ 37 w 3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5">
                    <a:moveTo>
                      <a:pt x="36" y="24"/>
                    </a:moveTo>
                    <a:lnTo>
                      <a:pt x="33" y="20"/>
                    </a:lnTo>
                    <a:lnTo>
                      <a:pt x="29" y="16"/>
                    </a:lnTo>
                    <a:lnTo>
                      <a:pt x="27" y="11"/>
                    </a:lnTo>
                    <a:lnTo>
                      <a:pt x="21" y="9"/>
                    </a:lnTo>
                    <a:lnTo>
                      <a:pt x="18" y="6"/>
                    </a:lnTo>
                    <a:lnTo>
                      <a:pt x="12" y="3"/>
                    </a:lnTo>
                    <a:lnTo>
                      <a:pt x="5" y="3"/>
                    </a:lnTo>
                    <a:lnTo>
                      <a:pt x="0" y="0"/>
                    </a:lnTo>
                  </a:path>
                </a:pathLst>
              </a:custGeom>
              <a:noFill/>
              <a:ln w="12700" cap="rnd">
                <a:solidFill>
                  <a:srgbClr val="000000"/>
                </a:solidFill>
                <a:round/>
                <a:headEnd type="none" w="sm" len="sm"/>
                <a:tailEnd type="none" w="sm" len="sm"/>
              </a:ln>
            </p:spPr>
            <p:txBody>
              <a:bodyPr/>
              <a:lstStyle/>
              <a:p>
                <a:endParaRPr lang="tr-TR"/>
              </a:p>
            </p:txBody>
          </p:sp>
          <p:sp>
            <p:nvSpPr>
              <p:cNvPr id="165" name="Freeform 129"/>
              <p:cNvSpPr>
                <a:spLocks/>
              </p:cNvSpPr>
              <p:nvPr/>
            </p:nvSpPr>
            <p:spPr bwMode="auto">
              <a:xfrm>
                <a:off x="1670" y="2800"/>
                <a:ext cx="35" cy="58"/>
              </a:xfrm>
              <a:custGeom>
                <a:avLst/>
                <a:gdLst>
                  <a:gd name="T0" fmla="*/ 3 w 35"/>
                  <a:gd name="T1" fmla="*/ 0 h 58"/>
                  <a:gd name="T2" fmla="*/ 3 w 35"/>
                  <a:gd name="T3" fmla="*/ 2 h 58"/>
                  <a:gd name="T4" fmla="*/ 8 w 35"/>
                  <a:gd name="T5" fmla="*/ 2 h 58"/>
                  <a:gd name="T6" fmla="*/ 8 w 35"/>
                  <a:gd name="T7" fmla="*/ 3 h 58"/>
                  <a:gd name="T8" fmla="*/ 12 w 35"/>
                  <a:gd name="T9" fmla="*/ 2 h 58"/>
                  <a:gd name="T10" fmla="*/ 12 w 35"/>
                  <a:gd name="T11" fmla="*/ 3 h 58"/>
                  <a:gd name="T12" fmla="*/ 13 w 35"/>
                  <a:gd name="T13" fmla="*/ 5 h 58"/>
                  <a:gd name="T14" fmla="*/ 13 w 35"/>
                  <a:gd name="T15" fmla="*/ 6 h 58"/>
                  <a:gd name="T16" fmla="*/ 15 w 35"/>
                  <a:gd name="T17" fmla="*/ 9 h 58"/>
                  <a:gd name="T18" fmla="*/ 5 w 35"/>
                  <a:gd name="T19" fmla="*/ 17 h 58"/>
                  <a:gd name="T20" fmla="*/ 1 w 35"/>
                  <a:gd name="T21" fmla="*/ 25 h 58"/>
                  <a:gd name="T22" fmla="*/ 0 w 35"/>
                  <a:gd name="T23" fmla="*/ 32 h 58"/>
                  <a:gd name="T24" fmla="*/ 1 w 35"/>
                  <a:gd name="T25" fmla="*/ 39 h 58"/>
                  <a:gd name="T26" fmla="*/ 7 w 35"/>
                  <a:gd name="T27" fmla="*/ 45 h 58"/>
                  <a:gd name="T28" fmla="*/ 16 w 35"/>
                  <a:gd name="T29" fmla="*/ 51 h 58"/>
                  <a:gd name="T30" fmla="*/ 22 w 35"/>
                  <a:gd name="T31" fmla="*/ 53 h 58"/>
                  <a:gd name="T32" fmla="*/ 34 w 35"/>
                  <a:gd name="T33" fmla="*/ 5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8"/>
                  <a:gd name="T53" fmla="*/ 35 w 35"/>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8">
                    <a:moveTo>
                      <a:pt x="3" y="0"/>
                    </a:moveTo>
                    <a:lnTo>
                      <a:pt x="3" y="2"/>
                    </a:lnTo>
                    <a:lnTo>
                      <a:pt x="8" y="2"/>
                    </a:lnTo>
                    <a:lnTo>
                      <a:pt x="8" y="3"/>
                    </a:lnTo>
                    <a:lnTo>
                      <a:pt x="12" y="2"/>
                    </a:lnTo>
                    <a:lnTo>
                      <a:pt x="12" y="3"/>
                    </a:lnTo>
                    <a:lnTo>
                      <a:pt x="13" y="5"/>
                    </a:lnTo>
                    <a:lnTo>
                      <a:pt x="13" y="6"/>
                    </a:lnTo>
                    <a:lnTo>
                      <a:pt x="15" y="9"/>
                    </a:lnTo>
                    <a:lnTo>
                      <a:pt x="5" y="17"/>
                    </a:lnTo>
                    <a:lnTo>
                      <a:pt x="1" y="25"/>
                    </a:lnTo>
                    <a:lnTo>
                      <a:pt x="0" y="32"/>
                    </a:lnTo>
                    <a:lnTo>
                      <a:pt x="1" y="39"/>
                    </a:lnTo>
                    <a:lnTo>
                      <a:pt x="7" y="45"/>
                    </a:lnTo>
                    <a:lnTo>
                      <a:pt x="16" y="51"/>
                    </a:lnTo>
                    <a:lnTo>
                      <a:pt x="22" y="53"/>
                    </a:lnTo>
                    <a:lnTo>
                      <a:pt x="34" y="57"/>
                    </a:lnTo>
                  </a:path>
                </a:pathLst>
              </a:custGeom>
              <a:noFill/>
              <a:ln w="12700" cap="rnd">
                <a:solidFill>
                  <a:srgbClr val="000000"/>
                </a:solidFill>
                <a:round/>
                <a:headEnd type="none" w="sm" len="sm"/>
                <a:tailEnd type="none" w="sm" len="sm"/>
              </a:ln>
            </p:spPr>
            <p:txBody>
              <a:bodyPr/>
              <a:lstStyle/>
              <a:p>
                <a:endParaRPr lang="tr-TR"/>
              </a:p>
            </p:txBody>
          </p:sp>
          <p:sp>
            <p:nvSpPr>
              <p:cNvPr id="166" name="Freeform 130"/>
              <p:cNvSpPr>
                <a:spLocks/>
              </p:cNvSpPr>
              <p:nvPr/>
            </p:nvSpPr>
            <p:spPr bwMode="auto">
              <a:xfrm>
                <a:off x="1613" y="2825"/>
                <a:ext cx="21" cy="83"/>
              </a:xfrm>
              <a:custGeom>
                <a:avLst/>
                <a:gdLst>
                  <a:gd name="T0" fmla="*/ 12 w 21"/>
                  <a:gd name="T1" fmla="*/ 82 h 83"/>
                  <a:gd name="T2" fmla="*/ 10 w 21"/>
                  <a:gd name="T3" fmla="*/ 76 h 83"/>
                  <a:gd name="T4" fmla="*/ 7 w 21"/>
                  <a:gd name="T5" fmla="*/ 71 h 83"/>
                  <a:gd name="T6" fmla="*/ 6 w 21"/>
                  <a:gd name="T7" fmla="*/ 67 h 83"/>
                  <a:gd name="T8" fmla="*/ 3 w 21"/>
                  <a:gd name="T9" fmla="*/ 62 h 83"/>
                  <a:gd name="T10" fmla="*/ 4 w 21"/>
                  <a:gd name="T11" fmla="*/ 57 h 83"/>
                  <a:gd name="T12" fmla="*/ 0 w 21"/>
                  <a:gd name="T13" fmla="*/ 50 h 83"/>
                  <a:gd name="T14" fmla="*/ 1 w 21"/>
                  <a:gd name="T15" fmla="*/ 44 h 83"/>
                  <a:gd name="T16" fmla="*/ 0 w 21"/>
                  <a:gd name="T17" fmla="*/ 39 h 83"/>
                  <a:gd name="T18" fmla="*/ 1 w 21"/>
                  <a:gd name="T19" fmla="*/ 33 h 83"/>
                  <a:gd name="T20" fmla="*/ 1 w 21"/>
                  <a:gd name="T21" fmla="*/ 28 h 83"/>
                  <a:gd name="T22" fmla="*/ 1 w 21"/>
                  <a:gd name="T23" fmla="*/ 23 h 83"/>
                  <a:gd name="T24" fmla="*/ 3 w 21"/>
                  <a:gd name="T25" fmla="*/ 16 h 83"/>
                  <a:gd name="T26" fmla="*/ 6 w 21"/>
                  <a:gd name="T27" fmla="*/ 11 h 83"/>
                  <a:gd name="T28" fmla="*/ 7 w 21"/>
                  <a:gd name="T29" fmla="*/ 8 h 83"/>
                  <a:gd name="T30" fmla="*/ 9 w 21"/>
                  <a:gd name="T31" fmla="*/ 3 h 83"/>
                  <a:gd name="T32" fmla="*/ 15 w 21"/>
                  <a:gd name="T33" fmla="*/ 1 h 83"/>
                  <a:gd name="T34" fmla="*/ 16 w 21"/>
                  <a:gd name="T35" fmla="*/ 1 h 83"/>
                  <a:gd name="T36" fmla="*/ 20 w 21"/>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83"/>
                  <a:gd name="T59" fmla="*/ 21 w 21"/>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83">
                    <a:moveTo>
                      <a:pt x="12" y="82"/>
                    </a:moveTo>
                    <a:lnTo>
                      <a:pt x="10" y="76"/>
                    </a:lnTo>
                    <a:lnTo>
                      <a:pt x="7" y="71"/>
                    </a:lnTo>
                    <a:lnTo>
                      <a:pt x="6" y="67"/>
                    </a:lnTo>
                    <a:lnTo>
                      <a:pt x="3" y="62"/>
                    </a:lnTo>
                    <a:lnTo>
                      <a:pt x="4" y="57"/>
                    </a:lnTo>
                    <a:lnTo>
                      <a:pt x="0" y="50"/>
                    </a:lnTo>
                    <a:lnTo>
                      <a:pt x="1" y="44"/>
                    </a:lnTo>
                    <a:lnTo>
                      <a:pt x="0" y="39"/>
                    </a:lnTo>
                    <a:lnTo>
                      <a:pt x="1" y="33"/>
                    </a:lnTo>
                    <a:lnTo>
                      <a:pt x="1" y="28"/>
                    </a:lnTo>
                    <a:lnTo>
                      <a:pt x="1" y="23"/>
                    </a:lnTo>
                    <a:lnTo>
                      <a:pt x="3" y="16"/>
                    </a:lnTo>
                    <a:lnTo>
                      <a:pt x="6" y="11"/>
                    </a:lnTo>
                    <a:lnTo>
                      <a:pt x="7" y="8"/>
                    </a:lnTo>
                    <a:lnTo>
                      <a:pt x="9" y="3"/>
                    </a:lnTo>
                    <a:lnTo>
                      <a:pt x="15" y="1"/>
                    </a:lnTo>
                    <a:lnTo>
                      <a:pt x="16" y="1"/>
                    </a:lnTo>
                    <a:lnTo>
                      <a:pt x="20" y="0"/>
                    </a:lnTo>
                  </a:path>
                </a:pathLst>
              </a:custGeom>
              <a:noFill/>
              <a:ln w="12700" cap="rnd">
                <a:solidFill>
                  <a:srgbClr val="000000"/>
                </a:solidFill>
                <a:round/>
                <a:headEnd type="none" w="sm" len="sm"/>
                <a:tailEnd type="none" w="sm" len="sm"/>
              </a:ln>
            </p:spPr>
            <p:txBody>
              <a:bodyPr/>
              <a:lstStyle/>
              <a:p>
                <a:endParaRPr lang="tr-TR"/>
              </a:p>
            </p:txBody>
          </p:sp>
          <p:sp>
            <p:nvSpPr>
              <p:cNvPr id="167" name="Freeform 131"/>
              <p:cNvSpPr>
                <a:spLocks/>
              </p:cNvSpPr>
              <p:nvPr/>
            </p:nvSpPr>
            <p:spPr bwMode="auto">
              <a:xfrm>
                <a:off x="1560" y="2817"/>
                <a:ext cx="59" cy="19"/>
              </a:xfrm>
              <a:custGeom>
                <a:avLst/>
                <a:gdLst>
                  <a:gd name="T0" fmla="*/ 0 w 59"/>
                  <a:gd name="T1" fmla="*/ 0 h 19"/>
                  <a:gd name="T2" fmla="*/ 0 w 59"/>
                  <a:gd name="T3" fmla="*/ 1 h 19"/>
                  <a:gd name="T4" fmla="*/ 2 w 59"/>
                  <a:gd name="T5" fmla="*/ 3 h 19"/>
                  <a:gd name="T6" fmla="*/ 3 w 59"/>
                  <a:gd name="T7" fmla="*/ 4 h 19"/>
                  <a:gd name="T8" fmla="*/ 7 w 59"/>
                  <a:gd name="T9" fmla="*/ 4 h 19"/>
                  <a:gd name="T10" fmla="*/ 12 w 59"/>
                  <a:gd name="T11" fmla="*/ 7 h 19"/>
                  <a:gd name="T12" fmla="*/ 16 w 59"/>
                  <a:gd name="T13" fmla="*/ 9 h 19"/>
                  <a:gd name="T14" fmla="*/ 21 w 59"/>
                  <a:gd name="T15" fmla="*/ 10 h 19"/>
                  <a:gd name="T16" fmla="*/ 25 w 59"/>
                  <a:gd name="T17" fmla="*/ 12 h 19"/>
                  <a:gd name="T18" fmla="*/ 30 w 59"/>
                  <a:gd name="T19" fmla="*/ 11 h 19"/>
                  <a:gd name="T20" fmla="*/ 34 w 59"/>
                  <a:gd name="T21" fmla="*/ 13 h 19"/>
                  <a:gd name="T22" fmla="*/ 39 w 59"/>
                  <a:gd name="T23" fmla="*/ 14 h 19"/>
                  <a:gd name="T24" fmla="*/ 42 w 59"/>
                  <a:gd name="T25" fmla="*/ 15 h 19"/>
                  <a:gd name="T26" fmla="*/ 47 w 59"/>
                  <a:gd name="T27" fmla="*/ 15 h 19"/>
                  <a:gd name="T28" fmla="*/ 52 w 59"/>
                  <a:gd name="T29" fmla="*/ 18 h 19"/>
                  <a:gd name="T30" fmla="*/ 55 w 59"/>
                  <a:gd name="T31" fmla="*/ 18 h 19"/>
                  <a:gd name="T32" fmla="*/ 58 w 5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9"/>
                  <a:gd name="T53" fmla="*/ 59 w 5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9">
                    <a:moveTo>
                      <a:pt x="0" y="0"/>
                    </a:moveTo>
                    <a:lnTo>
                      <a:pt x="0" y="1"/>
                    </a:lnTo>
                    <a:lnTo>
                      <a:pt x="2" y="3"/>
                    </a:lnTo>
                    <a:lnTo>
                      <a:pt x="3" y="4"/>
                    </a:lnTo>
                    <a:lnTo>
                      <a:pt x="7" y="4"/>
                    </a:lnTo>
                    <a:lnTo>
                      <a:pt x="12" y="7"/>
                    </a:lnTo>
                    <a:lnTo>
                      <a:pt x="16" y="9"/>
                    </a:lnTo>
                    <a:lnTo>
                      <a:pt x="21" y="10"/>
                    </a:lnTo>
                    <a:lnTo>
                      <a:pt x="25" y="12"/>
                    </a:lnTo>
                    <a:lnTo>
                      <a:pt x="30" y="11"/>
                    </a:lnTo>
                    <a:lnTo>
                      <a:pt x="34" y="13"/>
                    </a:lnTo>
                    <a:lnTo>
                      <a:pt x="39" y="14"/>
                    </a:lnTo>
                    <a:lnTo>
                      <a:pt x="42" y="15"/>
                    </a:lnTo>
                    <a:lnTo>
                      <a:pt x="47" y="15"/>
                    </a:lnTo>
                    <a:lnTo>
                      <a:pt x="52" y="18"/>
                    </a:lnTo>
                    <a:lnTo>
                      <a:pt x="55" y="18"/>
                    </a:lnTo>
                    <a:lnTo>
                      <a:pt x="58" y="18"/>
                    </a:lnTo>
                  </a:path>
                </a:pathLst>
              </a:custGeom>
              <a:noFill/>
              <a:ln w="12700" cap="rnd">
                <a:solidFill>
                  <a:srgbClr val="000000"/>
                </a:solidFill>
                <a:round/>
                <a:headEnd type="none" w="sm" len="sm"/>
                <a:tailEnd type="none" w="sm" len="sm"/>
              </a:ln>
            </p:spPr>
            <p:txBody>
              <a:bodyPr/>
              <a:lstStyle/>
              <a:p>
                <a:endParaRPr lang="tr-TR"/>
              </a:p>
            </p:txBody>
          </p:sp>
          <p:sp>
            <p:nvSpPr>
              <p:cNvPr id="168" name="Freeform 132"/>
              <p:cNvSpPr>
                <a:spLocks/>
              </p:cNvSpPr>
              <p:nvPr/>
            </p:nvSpPr>
            <p:spPr bwMode="auto">
              <a:xfrm>
                <a:off x="1557" y="2834"/>
                <a:ext cx="58" cy="26"/>
              </a:xfrm>
              <a:custGeom>
                <a:avLst/>
                <a:gdLst>
                  <a:gd name="T0" fmla="*/ 0 w 58"/>
                  <a:gd name="T1" fmla="*/ 0 h 26"/>
                  <a:gd name="T2" fmla="*/ 2 w 58"/>
                  <a:gd name="T3" fmla="*/ 3 h 26"/>
                  <a:gd name="T4" fmla="*/ 5 w 58"/>
                  <a:gd name="T5" fmla="*/ 7 h 26"/>
                  <a:gd name="T6" fmla="*/ 7 w 58"/>
                  <a:gd name="T7" fmla="*/ 8 h 26"/>
                  <a:gd name="T8" fmla="*/ 8 w 58"/>
                  <a:gd name="T9" fmla="*/ 10 h 26"/>
                  <a:gd name="T10" fmla="*/ 11 w 58"/>
                  <a:gd name="T11" fmla="*/ 10 h 26"/>
                  <a:gd name="T12" fmla="*/ 15 w 58"/>
                  <a:gd name="T13" fmla="*/ 11 h 26"/>
                  <a:gd name="T14" fmla="*/ 20 w 58"/>
                  <a:gd name="T15" fmla="*/ 15 h 26"/>
                  <a:gd name="T16" fmla="*/ 22 w 58"/>
                  <a:gd name="T17" fmla="*/ 16 h 26"/>
                  <a:gd name="T18" fmla="*/ 26 w 58"/>
                  <a:gd name="T19" fmla="*/ 16 h 26"/>
                  <a:gd name="T20" fmla="*/ 30 w 58"/>
                  <a:gd name="T21" fmla="*/ 17 h 26"/>
                  <a:gd name="T22" fmla="*/ 34 w 58"/>
                  <a:gd name="T23" fmla="*/ 17 h 26"/>
                  <a:gd name="T24" fmla="*/ 39 w 58"/>
                  <a:gd name="T25" fmla="*/ 19 h 26"/>
                  <a:gd name="T26" fmla="*/ 43 w 58"/>
                  <a:gd name="T27" fmla="*/ 20 h 26"/>
                  <a:gd name="T28" fmla="*/ 46 w 58"/>
                  <a:gd name="T29" fmla="*/ 22 h 26"/>
                  <a:gd name="T30" fmla="*/ 51 w 58"/>
                  <a:gd name="T31" fmla="*/ 22 h 26"/>
                  <a:gd name="T32" fmla="*/ 57 w 58"/>
                  <a:gd name="T33" fmla="*/ 25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6"/>
                  <a:gd name="T53" fmla="*/ 58 w 5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6">
                    <a:moveTo>
                      <a:pt x="0" y="0"/>
                    </a:moveTo>
                    <a:lnTo>
                      <a:pt x="2" y="3"/>
                    </a:lnTo>
                    <a:lnTo>
                      <a:pt x="5" y="7"/>
                    </a:lnTo>
                    <a:lnTo>
                      <a:pt x="7" y="8"/>
                    </a:lnTo>
                    <a:lnTo>
                      <a:pt x="8" y="10"/>
                    </a:lnTo>
                    <a:lnTo>
                      <a:pt x="11" y="10"/>
                    </a:lnTo>
                    <a:lnTo>
                      <a:pt x="15" y="11"/>
                    </a:lnTo>
                    <a:lnTo>
                      <a:pt x="20" y="15"/>
                    </a:lnTo>
                    <a:lnTo>
                      <a:pt x="22" y="16"/>
                    </a:lnTo>
                    <a:lnTo>
                      <a:pt x="26" y="16"/>
                    </a:lnTo>
                    <a:lnTo>
                      <a:pt x="30" y="17"/>
                    </a:lnTo>
                    <a:lnTo>
                      <a:pt x="34" y="17"/>
                    </a:lnTo>
                    <a:lnTo>
                      <a:pt x="39" y="19"/>
                    </a:lnTo>
                    <a:lnTo>
                      <a:pt x="43" y="20"/>
                    </a:lnTo>
                    <a:lnTo>
                      <a:pt x="46" y="22"/>
                    </a:lnTo>
                    <a:lnTo>
                      <a:pt x="51" y="22"/>
                    </a:lnTo>
                    <a:lnTo>
                      <a:pt x="57" y="25"/>
                    </a:lnTo>
                  </a:path>
                </a:pathLst>
              </a:custGeom>
              <a:noFill/>
              <a:ln w="12700" cap="rnd">
                <a:solidFill>
                  <a:srgbClr val="000000"/>
                </a:solidFill>
                <a:round/>
                <a:headEnd type="none" w="sm" len="sm"/>
                <a:tailEnd type="none" w="sm" len="sm"/>
              </a:ln>
            </p:spPr>
            <p:txBody>
              <a:bodyPr/>
              <a:lstStyle/>
              <a:p>
                <a:endParaRPr lang="tr-TR"/>
              </a:p>
            </p:txBody>
          </p:sp>
          <p:sp>
            <p:nvSpPr>
              <p:cNvPr id="169" name="Freeform 133"/>
              <p:cNvSpPr>
                <a:spLocks/>
              </p:cNvSpPr>
              <p:nvPr/>
            </p:nvSpPr>
            <p:spPr bwMode="auto">
              <a:xfrm>
                <a:off x="1560" y="2857"/>
                <a:ext cx="56" cy="28"/>
              </a:xfrm>
              <a:custGeom>
                <a:avLst/>
                <a:gdLst>
                  <a:gd name="T0" fmla="*/ 0 w 56"/>
                  <a:gd name="T1" fmla="*/ 0 h 28"/>
                  <a:gd name="T2" fmla="*/ 5 w 56"/>
                  <a:gd name="T3" fmla="*/ 3 h 28"/>
                  <a:gd name="T4" fmla="*/ 7 w 56"/>
                  <a:gd name="T5" fmla="*/ 7 h 28"/>
                  <a:gd name="T6" fmla="*/ 8 w 56"/>
                  <a:gd name="T7" fmla="*/ 5 h 28"/>
                  <a:gd name="T8" fmla="*/ 12 w 56"/>
                  <a:gd name="T9" fmla="*/ 9 h 28"/>
                  <a:gd name="T10" fmla="*/ 15 w 56"/>
                  <a:gd name="T11" fmla="*/ 11 h 28"/>
                  <a:gd name="T12" fmla="*/ 20 w 56"/>
                  <a:gd name="T13" fmla="*/ 12 h 28"/>
                  <a:gd name="T14" fmla="*/ 21 w 56"/>
                  <a:gd name="T15" fmla="*/ 14 h 28"/>
                  <a:gd name="T16" fmla="*/ 25 w 56"/>
                  <a:gd name="T17" fmla="*/ 16 h 28"/>
                  <a:gd name="T18" fmla="*/ 30 w 56"/>
                  <a:gd name="T19" fmla="*/ 17 h 28"/>
                  <a:gd name="T20" fmla="*/ 31 w 56"/>
                  <a:gd name="T21" fmla="*/ 18 h 28"/>
                  <a:gd name="T22" fmla="*/ 35 w 56"/>
                  <a:gd name="T23" fmla="*/ 19 h 28"/>
                  <a:gd name="T24" fmla="*/ 40 w 56"/>
                  <a:gd name="T25" fmla="*/ 21 h 28"/>
                  <a:gd name="T26" fmla="*/ 46 w 56"/>
                  <a:gd name="T27" fmla="*/ 22 h 28"/>
                  <a:gd name="T28" fmla="*/ 49 w 56"/>
                  <a:gd name="T29" fmla="*/ 22 h 28"/>
                  <a:gd name="T30" fmla="*/ 51 w 56"/>
                  <a:gd name="T31" fmla="*/ 25 h 28"/>
                  <a:gd name="T32" fmla="*/ 55 w 56"/>
                  <a:gd name="T33" fmla="*/ 2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0" y="0"/>
                    </a:moveTo>
                    <a:lnTo>
                      <a:pt x="5" y="3"/>
                    </a:lnTo>
                    <a:lnTo>
                      <a:pt x="7" y="7"/>
                    </a:lnTo>
                    <a:lnTo>
                      <a:pt x="8" y="5"/>
                    </a:lnTo>
                    <a:lnTo>
                      <a:pt x="12" y="9"/>
                    </a:lnTo>
                    <a:lnTo>
                      <a:pt x="15" y="11"/>
                    </a:lnTo>
                    <a:lnTo>
                      <a:pt x="20" y="12"/>
                    </a:lnTo>
                    <a:lnTo>
                      <a:pt x="21" y="14"/>
                    </a:lnTo>
                    <a:lnTo>
                      <a:pt x="25" y="16"/>
                    </a:lnTo>
                    <a:lnTo>
                      <a:pt x="30" y="17"/>
                    </a:lnTo>
                    <a:lnTo>
                      <a:pt x="31" y="18"/>
                    </a:lnTo>
                    <a:lnTo>
                      <a:pt x="35" y="19"/>
                    </a:lnTo>
                    <a:lnTo>
                      <a:pt x="40" y="21"/>
                    </a:lnTo>
                    <a:lnTo>
                      <a:pt x="46" y="22"/>
                    </a:lnTo>
                    <a:lnTo>
                      <a:pt x="49" y="22"/>
                    </a:lnTo>
                    <a:lnTo>
                      <a:pt x="51" y="25"/>
                    </a:lnTo>
                    <a:lnTo>
                      <a:pt x="55" y="27"/>
                    </a:lnTo>
                  </a:path>
                </a:pathLst>
              </a:custGeom>
              <a:noFill/>
              <a:ln w="12700" cap="rnd">
                <a:solidFill>
                  <a:srgbClr val="000000"/>
                </a:solidFill>
                <a:round/>
                <a:headEnd type="none" w="sm" len="sm"/>
                <a:tailEnd type="none" w="sm" len="sm"/>
              </a:ln>
            </p:spPr>
            <p:txBody>
              <a:bodyPr/>
              <a:lstStyle/>
              <a:p>
                <a:endParaRPr lang="tr-TR"/>
              </a:p>
            </p:txBody>
          </p:sp>
          <p:sp>
            <p:nvSpPr>
              <p:cNvPr id="170" name="Freeform 134"/>
              <p:cNvSpPr>
                <a:spLocks/>
              </p:cNvSpPr>
              <p:nvPr/>
            </p:nvSpPr>
            <p:spPr bwMode="auto">
              <a:xfrm>
                <a:off x="1722" y="2873"/>
                <a:ext cx="22" cy="47"/>
              </a:xfrm>
              <a:custGeom>
                <a:avLst/>
                <a:gdLst>
                  <a:gd name="T0" fmla="*/ 0 w 22"/>
                  <a:gd name="T1" fmla="*/ 46 h 47"/>
                  <a:gd name="T2" fmla="*/ 8 w 22"/>
                  <a:gd name="T3" fmla="*/ 42 h 47"/>
                  <a:gd name="T4" fmla="*/ 11 w 22"/>
                  <a:gd name="T5" fmla="*/ 37 h 47"/>
                  <a:gd name="T6" fmla="*/ 16 w 22"/>
                  <a:gd name="T7" fmla="*/ 32 h 47"/>
                  <a:gd name="T8" fmla="*/ 17 w 22"/>
                  <a:gd name="T9" fmla="*/ 24 h 47"/>
                  <a:gd name="T10" fmla="*/ 19 w 22"/>
                  <a:gd name="T11" fmla="*/ 18 h 47"/>
                  <a:gd name="T12" fmla="*/ 21 w 22"/>
                  <a:gd name="T13" fmla="*/ 11 h 47"/>
                  <a:gd name="T14" fmla="*/ 19 w 22"/>
                  <a:gd name="T15" fmla="*/ 6 h 47"/>
                  <a:gd name="T16" fmla="*/ 17 w 22"/>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7"/>
                  <a:gd name="T29" fmla="*/ 22 w 2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7">
                    <a:moveTo>
                      <a:pt x="0" y="46"/>
                    </a:moveTo>
                    <a:lnTo>
                      <a:pt x="8" y="42"/>
                    </a:lnTo>
                    <a:lnTo>
                      <a:pt x="11" y="37"/>
                    </a:lnTo>
                    <a:lnTo>
                      <a:pt x="16" y="32"/>
                    </a:lnTo>
                    <a:lnTo>
                      <a:pt x="17" y="24"/>
                    </a:lnTo>
                    <a:lnTo>
                      <a:pt x="19" y="18"/>
                    </a:lnTo>
                    <a:lnTo>
                      <a:pt x="21" y="11"/>
                    </a:lnTo>
                    <a:lnTo>
                      <a:pt x="19" y="6"/>
                    </a:lnTo>
                    <a:lnTo>
                      <a:pt x="17" y="0"/>
                    </a:lnTo>
                  </a:path>
                </a:pathLst>
              </a:custGeom>
              <a:noFill/>
              <a:ln w="12700" cap="rnd">
                <a:solidFill>
                  <a:srgbClr val="000000"/>
                </a:solidFill>
                <a:round/>
                <a:headEnd type="none" w="sm" len="sm"/>
                <a:tailEnd type="none" w="sm" len="sm"/>
              </a:ln>
            </p:spPr>
            <p:txBody>
              <a:bodyPr/>
              <a:lstStyle/>
              <a:p>
                <a:endParaRPr lang="tr-TR"/>
              </a:p>
            </p:txBody>
          </p:sp>
          <p:sp>
            <p:nvSpPr>
              <p:cNvPr id="171" name="Freeform 135"/>
              <p:cNvSpPr>
                <a:spLocks/>
              </p:cNvSpPr>
              <p:nvPr/>
            </p:nvSpPr>
            <p:spPr bwMode="auto">
              <a:xfrm>
                <a:off x="2026" y="2921"/>
                <a:ext cx="53" cy="38"/>
              </a:xfrm>
              <a:custGeom>
                <a:avLst/>
                <a:gdLst>
                  <a:gd name="T0" fmla="*/ 0 w 53"/>
                  <a:gd name="T1" fmla="*/ 0 h 38"/>
                  <a:gd name="T2" fmla="*/ 5 w 53"/>
                  <a:gd name="T3" fmla="*/ 1 h 38"/>
                  <a:gd name="T4" fmla="*/ 7 w 53"/>
                  <a:gd name="T5" fmla="*/ 1 h 38"/>
                  <a:gd name="T6" fmla="*/ 11 w 53"/>
                  <a:gd name="T7" fmla="*/ 1 h 38"/>
                  <a:gd name="T8" fmla="*/ 16 w 53"/>
                  <a:gd name="T9" fmla="*/ 2 h 38"/>
                  <a:gd name="T10" fmla="*/ 20 w 53"/>
                  <a:gd name="T11" fmla="*/ 3 h 38"/>
                  <a:gd name="T12" fmla="*/ 22 w 53"/>
                  <a:gd name="T13" fmla="*/ 3 h 38"/>
                  <a:gd name="T14" fmla="*/ 27 w 53"/>
                  <a:gd name="T15" fmla="*/ 6 h 38"/>
                  <a:gd name="T16" fmla="*/ 31 w 53"/>
                  <a:gd name="T17" fmla="*/ 10 h 38"/>
                  <a:gd name="T18" fmla="*/ 34 w 53"/>
                  <a:gd name="T19" fmla="*/ 11 h 38"/>
                  <a:gd name="T20" fmla="*/ 38 w 53"/>
                  <a:gd name="T21" fmla="*/ 15 h 38"/>
                  <a:gd name="T22" fmla="*/ 40 w 53"/>
                  <a:gd name="T23" fmla="*/ 18 h 38"/>
                  <a:gd name="T24" fmla="*/ 43 w 53"/>
                  <a:gd name="T25" fmla="*/ 23 h 38"/>
                  <a:gd name="T26" fmla="*/ 45 w 53"/>
                  <a:gd name="T27" fmla="*/ 26 h 38"/>
                  <a:gd name="T28" fmla="*/ 48 w 53"/>
                  <a:gd name="T29" fmla="*/ 27 h 38"/>
                  <a:gd name="T30" fmla="*/ 48 w 53"/>
                  <a:gd name="T31" fmla="*/ 32 h 38"/>
                  <a:gd name="T32" fmla="*/ 52 w 53"/>
                  <a:gd name="T33" fmla="*/ 3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38"/>
                  <a:gd name="T53" fmla="*/ 53 w 5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38">
                    <a:moveTo>
                      <a:pt x="0" y="0"/>
                    </a:moveTo>
                    <a:lnTo>
                      <a:pt x="5" y="1"/>
                    </a:lnTo>
                    <a:lnTo>
                      <a:pt x="7" y="1"/>
                    </a:lnTo>
                    <a:lnTo>
                      <a:pt x="11" y="1"/>
                    </a:lnTo>
                    <a:lnTo>
                      <a:pt x="16" y="2"/>
                    </a:lnTo>
                    <a:lnTo>
                      <a:pt x="20" y="3"/>
                    </a:lnTo>
                    <a:lnTo>
                      <a:pt x="22" y="3"/>
                    </a:lnTo>
                    <a:lnTo>
                      <a:pt x="27" y="6"/>
                    </a:lnTo>
                    <a:lnTo>
                      <a:pt x="31" y="10"/>
                    </a:lnTo>
                    <a:lnTo>
                      <a:pt x="34" y="11"/>
                    </a:lnTo>
                    <a:lnTo>
                      <a:pt x="38" y="15"/>
                    </a:lnTo>
                    <a:lnTo>
                      <a:pt x="40" y="18"/>
                    </a:lnTo>
                    <a:lnTo>
                      <a:pt x="43" y="23"/>
                    </a:lnTo>
                    <a:lnTo>
                      <a:pt x="45" y="26"/>
                    </a:lnTo>
                    <a:lnTo>
                      <a:pt x="48" y="27"/>
                    </a:lnTo>
                    <a:lnTo>
                      <a:pt x="48" y="32"/>
                    </a:lnTo>
                    <a:lnTo>
                      <a:pt x="52" y="37"/>
                    </a:lnTo>
                  </a:path>
                </a:pathLst>
              </a:custGeom>
              <a:noFill/>
              <a:ln w="12700" cap="rnd">
                <a:solidFill>
                  <a:srgbClr val="000000"/>
                </a:solidFill>
                <a:round/>
                <a:headEnd type="none" w="sm" len="sm"/>
                <a:tailEnd type="none" w="sm" len="sm"/>
              </a:ln>
            </p:spPr>
            <p:txBody>
              <a:bodyPr/>
              <a:lstStyle/>
              <a:p>
                <a:endParaRPr lang="tr-TR"/>
              </a:p>
            </p:txBody>
          </p:sp>
          <p:sp>
            <p:nvSpPr>
              <p:cNvPr id="172" name="Freeform 136"/>
              <p:cNvSpPr>
                <a:spLocks/>
              </p:cNvSpPr>
              <p:nvPr/>
            </p:nvSpPr>
            <p:spPr bwMode="auto">
              <a:xfrm>
                <a:off x="2454" y="2536"/>
                <a:ext cx="23" cy="22"/>
              </a:xfrm>
              <a:custGeom>
                <a:avLst/>
                <a:gdLst>
                  <a:gd name="T0" fmla="*/ 0 w 23"/>
                  <a:gd name="T1" fmla="*/ 21 h 22"/>
                  <a:gd name="T2" fmla="*/ 12 w 23"/>
                  <a:gd name="T3" fmla="*/ 12 h 22"/>
                  <a:gd name="T4" fmla="*/ 22 w 23"/>
                  <a:gd name="T5" fmla="*/ 0 h 22"/>
                  <a:gd name="T6" fmla="*/ 0 60000 65536"/>
                  <a:gd name="T7" fmla="*/ 0 60000 65536"/>
                  <a:gd name="T8" fmla="*/ 0 60000 65536"/>
                  <a:gd name="T9" fmla="*/ 0 w 23"/>
                  <a:gd name="T10" fmla="*/ 0 h 22"/>
                  <a:gd name="T11" fmla="*/ 23 w 23"/>
                  <a:gd name="T12" fmla="*/ 22 h 22"/>
                </a:gdLst>
                <a:ahLst/>
                <a:cxnLst>
                  <a:cxn ang="T6">
                    <a:pos x="T0" y="T1"/>
                  </a:cxn>
                  <a:cxn ang="T7">
                    <a:pos x="T2" y="T3"/>
                  </a:cxn>
                  <a:cxn ang="T8">
                    <a:pos x="T4" y="T5"/>
                  </a:cxn>
                </a:cxnLst>
                <a:rect l="T9" t="T10" r="T11" b="T12"/>
                <a:pathLst>
                  <a:path w="23" h="22">
                    <a:moveTo>
                      <a:pt x="0" y="21"/>
                    </a:moveTo>
                    <a:lnTo>
                      <a:pt x="12" y="12"/>
                    </a:lnTo>
                    <a:lnTo>
                      <a:pt x="22" y="0"/>
                    </a:lnTo>
                  </a:path>
                </a:pathLst>
              </a:custGeom>
              <a:noFill/>
              <a:ln w="12700" cap="rnd">
                <a:solidFill>
                  <a:srgbClr val="000000"/>
                </a:solidFill>
                <a:round/>
                <a:headEnd type="none" w="sm" len="sm"/>
                <a:tailEnd type="none" w="sm" len="sm"/>
              </a:ln>
            </p:spPr>
            <p:txBody>
              <a:bodyPr/>
              <a:lstStyle/>
              <a:p>
                <a:endParaRPr lang="tr-TR"/>
              </a:p>
            </p:txBody>
          </p:sp>
          <p:sp>
            <p:nvSpPr>
              <p:cNvPr id="173" name="Freeform 137"/>
              <p:cNvSpPr>
                <a:spLocks/>
              </p:cNvSpPr>
              <p:nvPr/>
            </p:nvSpPr>
            <p:spPr bwMode="auto">
              <a:xfrm>
                <a:off x="2552" y="2402"/>
                <a:ext cx="41" cy="23"/>
              </a:xfrm>
              <a:custGeom>
                <a:avLst/>
                <a:gdLst>
                  <a:gd name="T0" fmla="*/ 40 w 41"/>
                  <a:gd name="T1" fmla="*/ 15 h 23"/>
                  <a:gd name="T2" fmla="*/ 36 w 41"/>
                  <a:gd name="T3" fmla="*/ 19 h 23"/>
                  <a:gd name="T4" fmla="*/ 32 w 41"/>
                  <a:gd name="T5" fmla="*/ 22 h 23"/>
                  <a:gd name="T6" fmla="*/ 24 w 41"/>
                  <a:gd name="T7" fmla="*/ 18 h 23"/>
                  <a:gd name="T8" fmla="*/ 18 w 41"/>
                  <a:gd name="T9" fmla="*/ 16 h 23"/>
                  <a:gd name="T10" fmla="*/ 14 w 41"/>
                  <a:gd name="T11" fmla="*/ 12 h 23"/>
                  <a:gd name="T12" fmla="*/ 11 w 41"/>
                  <a:gd name="T13" fmla="*/ 6 h 23"/>
                  <a:gd name="T14" fmla="*/ 5 w 41"/>
                  <a:gd name="T15" fmla="*/ 3 h 23"/>
                  <a:gd name="T16" fmla="*/ 0 w 4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3"/>
                  <a:gd name="T29" fmla="*/ 41 w 4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3">
                    <a:moveTo>
                      <a:pt x="40" y="15"/>
                    </a:moveTo>
                    <a:lnTo>
                      <a:pt x="36" y="19"/>
                    </a:lnTo>
                    <a:lnTo>
                      <a:pt x="32" y="22"/>
                    </a:lnTo>
                    <a:lnTo>
                      <a:pt x="24" y="18"/>
                    </a:lnTo>
                    <a:lnTo>
                      <a:pt x="18" y="16"/>
                    </a:lnTo>
                    <a:lnTo>
                      <a:pt x="14" y="12"/>
                    </a:lnTo>
                    <a:lnTo>
                      <a:pt x="11" y="6"/>
                    </a:lnTo>
                    <a:lnTo>
                      <a:pt x="5" y="3"/>
                    </a:lnTo>
                    <a:lnTo>
                      <a:pt x="0" y="0"/>
                    </a:lnTo>
                  </a:path>
                </a:pathLst>
              </a:custGeom>
              <a:noFill/>
              <a:ln w="12700" cap="rnd">
                <a:solidFill>
                  <a:srgbClr val="000000"/>
                </a:solidFill>
                <a:round/>
                <a:headEnd type="none" w="sm" len="sm"/>
                <a:tailEnd type="none" w="sm" len="sm"/>
              </a:ln>
            </p:spPr>
            <p:txBody>
              <a:bodyPr/>
              <a:lstStyle/>
              <a:p>
                <a:endParaRPr lang="tr-TR"/>
              </a:p>
            </p:txBody>
          </p:sp>
          <p:sp>
            <p:nvSpPr>
              <p:cNvPr id="174" name="Freeform 138"/>
              <p:cNvSpPr>
                <a:spLocks/>
              </p:cNvSpPr>
              <p:nvPr/>
            </p:nvSpPr>
            <p:spPr bwMode="auto">
              <a:xfrm>
                <a:off x="2529" y="2325"/>
                <a:ext cx="37" cy="45"/>
              </a:xfrm>
              <a:custGeom>
                <a:avLst/>
                <a:gdLst>
                  <a:gd name="T0" fmla="*/ 0 w 37"/>
                  <a:gd name="T1" fmla="*/ 0 h 45"/>
                  <a:gd name="T2" fmla="*/ 0 w 37"/>
                  <a:gd name="T3" fmla="*/ 1 h 45"/>
                  <a:gd name="T4" fmla="*/ 0 w 37"/>
                  <a:gd name="T5" fmla="*/ 3 h 45"/>
                  <a:gd name="T6" fmla="*/ 0 w 37"/>
                  <a:gd name="T7" fmla="*/ 3 h 45"/>
                  <a:gd name="T8" fmla="*/ 0 w 37"/>
                  <a:gd name="T9" fmla="*/ 4 h 45"/>
                  <a:gd name="T10" fmla="*/ 1 w 37"/>
                  <a:gd name="T11" fmla="*/ 5 h 45"/>
                  <a:gd name="T12" fmla="*/ 2 w 37"/>
                  <a:gd name="T13" fmla="*/ 8 h 45"/>
                  <a:gd name="T14" fmla="*/ 2 w 37"/>
                  <a:gd name="T15" fmla="*/ 9 h 45"/>
                  <a:gd name="T16" fmla="*/ 2 w 37"/>
                  <a:gd name="T17" fmla="*/ 11 h 45"/>
                  <a:gd name="T18" fmla="*/ 15 w 37"/>
                  <a:gd name="T19" fmla="*/ 12 h 45"/>
                  <a:gd name="T20" fmla="*/ 20 w 37"/>
                  <a:gd name="T21" fmla="*/ 13 h 45"/>
                  <a:gd name="T22" fmla="*/ 25 w 37"/>
                  <a:gd name="T23" fmla="*/ 16 h 45"/>
                  <a:gd name="T24" fmla="*/ 30 w 37"/>
                  <a:gd name="T25" fmla="*/ 20 h 45"/>
                  <a:gd name="T26" fmla="*/ 34 w 37"/>
                  <a:gd name="T27" fmla="*/ 24 h 45"/>
                  <a:gd name="T28" fmla="*/ 36 w 37"/>
                  <a:gd name="T29" fmla="*/ 28 h 45"/>
                  <a:gd name="T30" fmla="*/ 36 w 37"/>
                  <a:gd name="T31" fmla="*/ 34 h 45"/>
                  <a:gd name="T32" fmla="*/ 36 w 37"/>
                  <a:gd name="T33" fmla="*/ 4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5"/>
                  <a:gd name="T53" fmla="*/ 37 w 3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5">
                    <a:moveTo>
                      <a:pt x="0" y="0"/>
                    </a:moveTo>
                    <a:lnTo>
                      <a:pt x="0" y="1"/>
                    </a:lnTo>
                    <a:lnTo>
                      <a:pt x="0" y="3"/>
                    </a:lnTo>
                    <a:lnTo>
                      <a:pt x="0" y="4"/>
                    </a:lnTo>
                    <a:lnTo>
                      <a:pt x="1" y="5"/>
                    </a:lnTo>
                    <a:lnTo>
                      <a:pt x="2" y="8"/>
                    </a:lnTo>
                    <a:lnTo>
                      <a:pt x="2" y="9"/>
                    </a:lnTo>
                    <a:lnTo>
                      <a:pt x="2" y="11"/>
                    </a:lnTo>
                    <a:lnTo>
                      <a:pt x="15" y="12"/>
                    </a:lnTo>
                    <a:lnTo>
                      <a:pt x="20" y="13"/>
                    </a:lnTo>
                    <a:lnTo>
                      <a:pt x="25" y="16"/>
                    </a:lnTo>
                    <a:lnTo>
                      <a:pt x="30" y="20"/>
                    </a:lnTo>
                    <a:lnTo>
                      <a:pt x="34" y="24"/>
                    </a:lnTo>
                    <a:lnTo>
                      <a:pt x="36" y="28"/>
                    </a:lnTo>
                    <a:lnTo>
                      <a:pt x="36" y="34"/>
                    </a:lnTo>
                    <a:lnTo>
                      <a:pt x="36" y="44"/>
                    </a:lnTo>
                  </a:path>
                </a:pathLst>
              </a:custGeom>
              <a:noFill/>
              <a:ln w="12700" cap="rnd">
                <a:solidFill>
                  <a:srgbClr val="000000"/>
                </a:solidFill>
                <a:round/>
                <a:headEnd type="none" w="sm" len="sm"/>
                <a:tailEnd type="none" w="sm" len="sm"/>
              </a:ln>
            </p:spPr>
            <p:txBody>
              <a:bodyPr/>
              <a:lstStyle/>
              <a:p>
                <a:endParaRPr lang="tr-TR"/>
              </a:p>
            </p:txBody>
          </p:sp>
          <p:sp>
            <p:nvSpPr>
              <p:cNvPr id="175" name="Freeform 139"/>
              <p:cNvSpPr>
                <a:spLocks/>
              </p:cNvSpPr>
              <p:nvPr/>
            </p:nvSpPr>
            <p:spPr bwMode="auto">
              <a:xfrm>
                <a:off x="2571" y="2300"/>
                <a:ext cx="56" cy="54"/>
              </a:xfrm>
              <a:custGeom>
                <a:avLst/>
                <a:gdLst>
                  <a:gd name="T0" fmla="*/ 55 w 56"/>
                  <a:gd name="T1" fmla="*/ 53 h 54"/>
                  <a:gd name="T2" fmla="*/ 51 w 56"/>
                  <a:gd name="T3" fmla="*/ 49 h 54"/>
                  <a:gd name="T4" fmla="*/ 49 w 56"/>
                  <a:gd name="T5" fmla="*/ 44 h 54"/>
                  <a:gd name="T6" fmla="*/ 48 w 56"/>
                  <a:gd name="T7" fmla="*/ 40 h 54"/>
                  <a:gd name="T8" fmla="*/ 44 w 56"/>
                  <a:gd name="T9" fmla="*/ 34 h 54"/>
                  <a:gd name="T10" fmla="*/ 40 w 56"/>
                  <a:gd name="T11" fmla="*/ 28 h 54"/>
                  <a:gd name="T12" fmla="*/ 37 w 56"/>
                  <a:gd name="T13" fmla="*/ 24 h 54"/>
                  <a:gd name="T14" fmla="*/ 31 w 56"/>
                  <a:gd name="T15" fmla="*/ 17 h 54"/>
                  <a:gd name="T16" fmla="*/ 26 w 56"/>
                  <a:gd name="T17" fmla="*/ 12 h 54"/>
                  <a:gd name="T18" fmla="*/ 24 w 56"/>
                  <a:gd name="T19" fmla="*/ 9 h 54"/>
                  <a:gd name="T20" fmla="*/ 19 w 56"/>
                  <a:gd name="T21" fmla="*/ 7 h 54"/>
                  <a:gd name="T22" fmla="*/ 14 w 56"/>
                  <a:gd name="T23" fmla="*/ 4 h 54"/>
                  <a:gd name="T24" fmla="*/ 10 w 56"/>
                  <a:gd name="T25" fmla="*/ 2 h 54"/>
                  <a:gd name="T26" fmla="*/ 8 w 56"/>
                  <a:gd name="T27" fmla="*/ 1 h 54"/>
                  <a:gd name="T28" fmla="*/ 5 w 56"/>
                  <a:gd name="T29" fmla="*/ 0 h 54"/>
                  <a:gd name="T30" fmla="*/ 2 w 56"/>
                  <a:gd name="T31" fmla="*/ 0 h 54"/>
                  <a:gd name="T32" fmla="*/ 0 w 56"/>
                  <a:gd name="T33" fmla="*/ 3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54"/>
                  <a:gd name="T53" fmla="*/ 56 w 5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54">
                    <a:moveTo>
                      <a:pt x="55" y="53"/>
                    </a:moveTo>
                    <a:lnTo>
                      <a:pt x="51" y="49"/>
                    </a:lnTo>
                    <a:lnTo>
                      <a:pt x="49" y="44"/>
                    </a:lnTo>
                    <a:lnTo>
                      <a:pt x="48" y="40"/>
                    </a:lnTo>
                    <a:lnTo>
                      <a:pt x="44" y="34"/>
                    </a:lnTo>
                    <a:lnTo>
                      <a:pt x="40" y="28"/>
                    </a:lnTo>
                    <a:lnTo>
                      <a:pt x="37" y="24"/>
                    </a:lnTo>
                    <a:lnTo>
                      <a:pt x="31" y="17"/>
                    </a:lnTo>
                    <a:lnTo>
                      <a:pt x="26" y="12"/>
                    </a:lnTo>
                    <a:lnTo>
                      <a:pt x="24" y="9"/>
                    </a:lnTo>
                    <a:lnTo>
                      <a:pt x="19" y="7"/>
                    </a:lnTo>
                    <a:lnTo>
                      <a:pt x="14" y="4"/>
                    </a:lnTo>
                    <a:lnTo>
                      <a:pt x="10" y="2"/>
                    </a:lnTo>
                    <a:lnTo>
                      <a:pt x="8" y="1"/>
                    </a:lnTo>
                    <a:lnTo>
                      <a:pt x="5" y="0"/>
                    </a:lnTo>
                    <a:lnTo>
                      <a:pt x="2" y="0"/>
                    </a:lnTo>
                    <a:lnTo>
                      <a:pt x="0" y="3"/>
                    </a:lnTo>
                  </a:path>
                </a:pathLst>
              </a:custGeom>
              <a:noFill/>
              <a:ln w="12700" cap="rnd">
                <a:solidFill>
                  <a:srgbClr val="000000"/>
                </a:solidFill>
                <a:round/>
                <a:headEnd type="none" w="sm" len="sm"/>
                <a:tailEnd type="none" w="sm" len="sm"/>
              </a:ln>
            </p:spPr>
            <p:txBody>
              <a:bodyPr/>
              <a:lstStyle/>
              <a:p>
                <a:endParaRPr lang="tr-TR"/>
              </a:p>
            </p:txBody>
          </p:sp>
          <p:sp>
            <p:nvSpPr>
              <p:cNvPr id="176" name="Freeform 140"/>
              <p:cNvSpPr>
                <a:spLocks/>
              </p:cNvSpPr>
              <p:nvPr/>
            </p:nvSpPr>
            <p:spPr bwMode="auto">
              <a:xfrm>
                <a:off x="2584" y="2252"/>
                <a:ext cx="21" cy="52"/>
              </a:xfrm>
              <a:custGeom>
                <a:avLst/>
                <a:gdLst>
                  <a:gd name="T0" fmla="*/ 15 w 21"/>
                  <a:gd name="T1" fmla="*/ 0 h 52"/>
                  <a:gd name="T2" fmla="*/ 17 w 21"/>
                  <a:gd name="T3" fmla="*/ 5 h 52"/>
                  <a:gd name="T4" fmla="*/ 20 w 21"/>
                  <a:gd name="T5" fmla="*/ 11 h 52"/>
                  <a:gd name="T6" fmla="*/ 17 w 21"/>
                  <a:gd name="T7" fmla="*/ 16 h 52"/>
                  <a:gd name="T8" fmla="*/ 13 w 21"/>
                  <a:gd name="T9" fmla="*/ 24 h 52"/>
                  <a:gd name="T10" fmla="*/ 10 w 21"/>
                  <a:gd name="T11" fmla="*/ 32 h 52"/>
                  <a:gd name="T12" fmla="*/ 6 w 21"/>
                  <a:gd name="T13" fmla="*/ 39 h 52"/>
                  <a:gd name="T14" fmla="*/ 3 w 21"/>
                  <a:gd name="T15" fmla="*/ 45 h 52"/>
                  <a:gd name="T16" fmla="*/ 0 w 2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2"/>
                  <a:gd name="T29" fmla="*/ 21 w 2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2">
                    <a:moveTo>
                      <a:pt x="15" y="0"/>
                    </a:moveTo>
                    <a:lnTo>
                      <a:pt x="17" y="5"/>
                    </a:lnTo>
                    <a:lnTo>
                      <a:pt x="20" y="11"/>
                    </a:lnTo>
                    <a:lnTo>
                      <a:pt x="17" y="16"/>
                    </a:lnTo>
                    <a:lnTo>
                      <a:pt x="13" y="24"/>
                    </a:lnTo>
                    <a:lnTo>
                      <a:pt x="10" y="32"/>
                    </a:lnTo>
                    <a:lnTo>
                      <a:pt x="6" y="39"/>
                    </a:lnTo>
                    <a:lnTo>
                      <a:pt x="3" y="45"/>
                    </a:lnTo>
                    <a:lnTo>
                      <a:pt x="0" y="51"/>
                    </a:lnTo>
                  </a:path>
                </a:pathLst>
              </a:custGeom>
              <a:noFill/>
              <a:ln w="12700" cap="rnd">
                <a:solidFill>
                  <a:srgbClr val="000000"/>
                </a:solidFill>
                <a:round/>
                <a:headEnd type="none" w="sm" len="sm"/>
                <a:tailEnd type="none" w="sm" len="sm"/>
              </a:ln>
            </p:spPr>
            <p:txBody>
              <a:bodyPr/>
              <a:lstStyle/>
              <a:p>
                <a:endParaRPr lang="tr-TR"/>
              </a:p>
            </p:txBody>
          </p:sp>
          <p:sp>
            <p:nvSpPr>
              <p:cNvPr id="177" name="Freeform 141"/>
              <p:cNvSpPr>
                <a:spLocks/>
              </p:cNvSpPr>
              <p:nvPr/>
            </p:nvSpPr>
            <p:spPr bwMode="auto">
              <a:xfrm>
                <a:off x="2604" y="2263"/>
                <a:ext cx="22" cy="58"/>
              </a:xfrm>
              <a:custGeom>
                <a:avLst/>
                <a:gdLst>
                  <a:gd name="T0" fmla="*/ 19 w 22"/>
                  <a:gd name="T1" fmla="*/ 0 h 58"/>
                  <a:gd name="T2" fmla="*/ 21 w 22"/>
                  <a:gd name="T3" fmla="*/ 5 h 58"/>
                  <a:gd name="T4" fmla="*/ 19 w 22"/>
                  <a:gd name="T5" fmla="*/ 12 h 58"/>
                  <a:gd name="T6" fmla="*/ 19 w 22"/>
                  <a:gd name="T7" fmla="*/ 20 h 58"/>
                  <a:gd name="T8" fmla="*/ 15 w 22"/>
                  <a:gd name="T9" fmla="*/ 27 h 58"/>
                  <a:gd name="T10" fmla="*/ 11 w 22"/>
                  <a:gd name="T11" fmla="*/ 36 h 58"/>
                  <a:gd name="T12" fmla="*/ 4 w 22"/>
                  <a:gd name="T13" fmla="*/ 43 h 58"/>
                  <a:gd name="T14" fmla="*/ 2 w 22"/>
                  <a:gd name="T15" fmla="*/ 51 h 58"/>
                  <a:gd name="T16" fmla="*/ 0 w 22"/>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8"/>
                  <a:gd name="T29" fmla="*/ 22 w 2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8">
                    <a:moveTo>
                      <a:pt x="19" y="0"/>
                    </a:moveTo>
                    <a:lnTo>
                      <a:pt x="21" y="5"/>
                    </a:lnTo>
                    <a:lnTo>
                      <a:pt x="19" y="12"/>
                    </a:lnTo>
                    <a:lnTo>
                      <a:pt x="19" y="20"/>
                    </a:lnTo>
                    <a:lnTo>
                      <a:pt x="15" y="27"/>
                    </a:lnTo>
                    <a:lnTo>
                      <a:pt x="11" y="36"/>
                    </a:lnTo>
                    <a:lnTo>
                      <a:pt x="4" y="43"/>
                    </a:lnTo>
                    <a:lnTo>
                      <a:pt x="2" y="51"/>
                    </a:lnTo>
                    <a:lnTo>
                      <a:pt x="0" y="57"/>
                    </a:lnTo>
                  </a:path>
                </a:pathLst>
              </a:custGeom>
              <a:noFill/>
              <a:ln w="12700" cap="rnd">
                <a:solidFill>
                  <a:srgbClr val="000000"/>
                </a:solidFill>
                <a:round/>
                <a:headEnd type="none" w="sm" len="sm"/>
                <a:tailEnd type="none" w="sm" len="sm"/>
              </a:ln>
            </p:spPr>
            <p:txBody>
              <a:bodyPr/>
              <a:lstStyle/>
              <a:p>
                <a:endParaRPr lang="tr-TR"/>
              </a:p>
            </p:txBody>
          </p:sp>
          <p:sp>
            <p:nvSpPr>
              <p:cNvPr id="178" name="Freeform 142"/>
              <p:cNvSpPr>
                <a:spLocks/>
              </p:cNvSpPr>
              <p:nvPr/>
            </p:nvSpPr>
            <p:spPr bwMode="auto">
              <a:xfrm>
                <a:off x="2620" y="2283"/>
                <a:ext cx="21" cy="58"/>
              </a:xfrm>
              <a:custGeom>
                <a:avLst/>
                <a:gdLst>
                  <a:gd name="T0" fmla="*/ 20 w 21"/>
                  <a:gd name="T1" fmla="*/ 0 h 58"/>
                  <a:gd name="T2" fmla="*/ 16 w 21"/>
                  <a:gd name="T3" fmla="*/ 8 h 58"/>
                  <a:gd name="T4" fmla="*/ 16 w 21"/>
                  <a:gd name="T5" fmla="*/ 16 h 58"/>
                  <a:gd name="T6" fmla="*/ 14 w 21"/>
                  <a:gd name="T7" fmla="*/ 24 h 58"/>
                  <a:gd name="T8" fmla="*/ 10 w 21"/>
                  <a:gd name="T9" fmla="*/ 31 h 58"/>
                  <a:gd name="T10" fmla="*/ 6 w 21"/>
                  <a:gd name="T11" fmla="*/ 37 h 58"/>
                  <a:gd name="T12" fmla="*/ 5 w 21"/>
                  <a:gd name="T13" fmla="*/ 45 h 58"/>
                  <a:gd name="T14" fmla="*/ 4 w 21"/>
                  <a:gd name="T15" fmla="*/ 52 h 58"/>
                  <a:gd name="T16" fmla="*/ 0 w 21"/>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8"/>
                  <a:gd name="T29" fmla="*/ 21 w 2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8">
                    <a:moveTo>
                      <a:pt x="20" y="0"/>
                    </a:moveTo>
                    <a:lnTo>
                      <a:pt x="16" y="8"/>
                    </a:lnTo>
                    <a:lnTo>
                      <a:pt x="16" y="16"/>
                    </a:lnTo>
                    <a:lnTo>
                      <a:pt x="14" y="24"/>
                    </a:lnTo>
                    <a:lnTo>
                      <a:pt x="10" y="31"/>
                    </a:lnTo>
                    <a:lnTo>
                      <a:pt x="6" y="37"/>
                    </a:lnTo>
                    <a:lnTo>
                      <a:pt x="5" y="45"/>
                    </a:lnTo>
                    <a:lnTo>
                      <a:pt x="4" y="52"/>
                    </a:lnTo>
                    <a:lnTo>
                      <a:pt x="0" y="57"/>
                    </a:lnTo>
                  </a:path>
                </a:pathLst>
              </a:custGeom>
              <a:noFill/>
              <a:ln w="12700" cap="rnd">
                <a:solidFill>
                  <a:srgbClr val="000000"/>
                </a:solidFill>
                <a:round/>
                <a:headEnd type="none" w="sm" len="sm"/>
                <a:tailEnd type="none" w="sm" len="sm"/>
              </a:ln>
            </p:spPr>
            <p:txBody>
              <a:bodyPr/>
              <a:lstStyle/>
              <a:p>
                <a:endParaRPr lang="tr-TR"/>
              </a:p>
            </p:txBody>
          </p:sp>
          <p:sp>
            <p:nvSpPr>
              <p:cNvPr id="179" name="Freeform 143"/>
              <p:cNvSpPr>
                <a:spLocks/>
              </p:cNvSpPr>
              <p:nvPr/>
            </p:nvSpPr>
            <p:spPr bwMode="auto">
              <a:xfrm>
                <a:off x="2198" y="2485"/>
                <a:ext cx="84" cy="47"/>
              </a:xfrm>
              <a:custGeom>
                <a:avLst/>
                <a:gdLst>
                  <a:gd name="T0" fmla="*/ 81 w 84"/>
                  <a:gd name="T1" fmla="*/ 5 h 47"/>
                  <a:gd name="T2" fmla="*/ 79 w 84"/>
                  <a:gd name="T3" fmla="*/ 3 h 47"/>
                  <a:gd name="T4" fmla="*/ 75 w 84"/>
                  <a:gd name="T5" fmla="*/ 0 h 47"/>
                  <a:gd name="T6" fmla="*/ 68 w 84"/>
                  <a:gd name="T7" fmla="*/ 0 h 47"/>
                  <a:gd name="T8" fmla="*/ 62 w 84"/>
                  <a:gd name="T9" fmla="*/ 8 h 47"/>
                  <a:gd name="T10" fmla="*/ 57 w 84"/>
                  <a:gd name="T11" fmla="*/ 4 h 47"/>
                  <a:gd name="T12" fmla="*/ 54 w 84"/>
                  <a:gd name="T13" fmla="*/ 5 h 47"/>
                  <a:gd name="T14" fmla="*/ 49 w 84"/>
                  <a:gd name="T15" fmla="*/ 10 h 47"/>
                  <a:gd name="T16" fmla="*/ 44 w 84"/>
                  <a:gd name="T17" fmla="*/ 12 h 47"/>
                  <a:gd name="T18" fmla="*/ 40 w 84"/>
                  <a:gd name="T19" fmla="*/ 18 h 47"/>
                  <a:gd name="T20" fmla="*/ 35 w 84"/>
                  <a:gd name="T21" fmla="*/ 23 h 47"/>
                  <a:gd name="T22" fmla="*/ 33 w 84"/>
                  <a:gd name="T23" fmla="*/ 27 h 47"/>
                  <a:gd name="T24" fmla="*/ 30 w 84"/>
                  <a:gd name="T25" fmla="*/ 34 h 47"/>
                  <a:gd name="T26" fmla="*/ 22 w 84"/>
                  <a:gd name="T27" fmla="*/ 36 h 47"/>
                  <a:gd name="T28" fmla="*/ 17 w 84"/>
                  <a:gd name="T29" fmla="*/ 41 h 47"/>
                  <a:gd name="T30" fmla="*/ 10 w 84"/>
                  <a:gd name="T31" fmla="*/ 42 h 47"/>
                  <a:gd name="T32" fmla="*/ 0 w 84"/>
                  <a:gd name="T33" fmla="*/ 43 h 47"/>
                  <a:gd name="T34" fmla="*/ 10 w 84"/>
                  <a:gd name="T35" fmla="*/ 44 h 47"/>
                  <a:gd name="T36" fmla="*/ 20 w 84"/>
                  <a:gd name="T37" fmla="*/ 46 h 47"/>
                  <a:gd name="T38" fmla="*/ 31 w 84"/>
                  <a:gd name="T39" fmla="*/ 42 h 47"/>
                  <a:gd name="T40" fmla="*/ 38 w 84"/>
                  <a:gd name="T41" fmla="*/ 37 h 47"/>
                  <a:gd name="T42" fmla="*/ 47 w 84"/>
                  <a:gd name="T43" fmla="*/ 34 h 47"/>
                  <a:gd name="T44" fmla="*/ 56 w 84"/>
                  <a:gd name="T45" fmla="*/ 31 h 47"/>
                  <a:gd name="T46" fmla="*/ 65 w 84"/>
                  <a:gd name="T47" fmla="*/ 24 h 47"/>
                  <a:gd name="T48" fmla="*/ 68 w 84"/>
                  <a:gd name="T49" fmla="*/ 21 h 47"/>
                  <a:gd name="T50" fmla="*/ 74 w 84"/>
                  <a:gd name="T51" fmla="*/ 20 h 47"/>
                  <a:gd name="T52" fmla="*/ 75 w 84"/>
                  <a:gd name="T53" fmla="*/ 18 h 47"/>
                  <a:gd name="T54" fmla="*/ 80 w 84"/>
                  <a:gd name="T55" fmla="*/ 14 h 47"/>
                  <a:gd name="T56" fmla="*/ 83 w 84"/>
                  <a:gd name="T57" fmla="*/ 8 h 47"/>
                  <a:gd name="T58" fmla="*/ 81 w 84"/>
                  <a:gd name="T59" fmla="*/ 5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47"/>
                  <a:gd name="T92" fmla="*/ 84 w 84"/>
                  <a:gd name="T93" fmla="*/ 47 h 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47">
                    <a:moveTo>
                      <a:pt x="81" y="5"/>
                    </a:moveTo>
                    <a:lnTo>
                      <a:pt x="79" y="3"/>
                    </a:lnTo>
                    <a:lnTo>
                      <a:pt x="75" y="0"/>
                    </a:lnTo>
                    <a:lnTo>
                      <a:pt x="68" y="0"/>
                    </a:lnTo>
                    <a:lnTo>
                      <a:pt x="62" y="8"/>
                    </a:lnTo>
                    <a:lnTo>
                      <a:pt x="57" y="4"/>
                    </a:lnTo>
                    <a:lnTo>
                      <a:pt x="54" y="5"/>
                    </a:lnTo>
                    <a:lnTo>
                      <a:pt x="49" y="10"/>
                    </a:lnTo>
                    <a:lnTo>
                      <a:pt x="44" y="12"/>
                    </a:lnTo>
                    <a:lnTo>
                      <a:pt x="40" y="18"/>
                    </a:lnTo>
                    <a:lnTo>
                      <a:pt x="35" y="23"/>
                    </a:lnTo>
                    <a:lnTo>
                      <a:pt x="33" y="27"/>
                    </a:lnTo>
                    <a:lnTo>
                      <a:pt x="30" y="34"/>
                    </a:lnTo>
                    <a:lnTo>
                      <a:pt x="22" y="36"/>
                    </a:lnTo>
                    <a:lnTo>
                      <a:pt x="17" y="41"/>
                    </a:lnTo>
                    <a:lnTo>
                      <a:pt x="10" y="42"/>
                    </a:lnTo>
                    <a:lnTo>
                      <a:pt x="0" y="43"/>
                    </a:lnTo>
                    <a:lnTo>
                      <a:pt x="10" y="44"/>
                    </a:lnTo>
                    <a:lnTo>
                      <a:pt x="20" y="46"/>
                    </a:lnTo>
                    <a:lnTo>
                      <a:pt x="31" y="42"/>
                    </a:lnTo>
                    <a:lnTo>
                      <a:pt x="38" y="37"/>
                    </a:lnTo>
                    <a:lnTo>
                      <a:pt x="47" y="34"/>
                    </a:lnTo>
                    <a:lnTo>
                      <a:pt x="56" y="31"/>
                    </a:lnTo>
                    <a:lnTo>
                      <a:pt x="65" y="24"/>
                    </a:lnTo>
                    <a:lnTo>
                      <a:pt x="68" y="21"/>
                    </a:lnTo>
                    <a:lnTo>
                      <a:pt x="74" y="20"/>
                    </a:lnTo>
                    <a:lnTo>
                      <a:pt x="75" y="18"/>
                    </a:lnTo>
                    <a:lnTo>
                      <a:pt x="80" y="14"/>
                    </a:lnTo>
                    <a:lnTo>
                      <a:pt x="83" y="8"/>
                    </a:lnTo>
                    <a:lnTo>
                      <a:pt x="81" y="5"/>
                    </a:lnTo>
                  </a:path>
                </a:pathLst>
              </a:custGeom>
              <a:solidFill>
                <a:srgbClr val="850202"/>
              </a:solidFill>
              <a:ln w="12700" cap="rnd">
                <a:solidFill>
                  <a:srgbClr val="000000"/>
                </a:solidFill>
                <a:round/>
                <a:headEnd/>
                <a:tailEnd/>
              </a:ln>
            </p:spPr>
            <p:txBody>
              <a:bodyPr/>
              <a:lstStyle/>
              <a:p>
                <a:endParaRPr lang="tr-TR"/>
              </a:p>
            </p:txBody>
          </p:sp>
          <p:sp>
            <p:nvSpPr>
              <p:cNvPr id="180" name="Freeform 144"/>
              <p:cNvSpPr>
                <a:spLocks/>
              </p:cNvSpPr>
              <p:nvPr/>
            </p:nvSpPr>
            <p:spPr bwMode="auto">
              <a:xfrm>
                <a:off x="1935" y="2527"/>
                <a:ext cx="37" cy="29"/>
              </a:xfrm>
              <a:custGeom>
                <a:avLst/>
                <a:gdLst>
                  <a:gd name="T0" fmla="*/ 36 w 37"/>
                  <a:gd name="T1" fmla="*/ 10 h 29"/>
                  <a:gd name="T2" fmla="*/ 25 w 37"/>
                  <a:gd name="T3" fmla="*/ 7 h 29"/>
                  <a:gd name="T4" fmla="*/ 9 w 37"/>
                  <a:gd name="T5" fmla="*/ 1 h 29"/>
                  <a:gd name="T6" fmla="*/ 2 w 37"/>
                  <a:gd name="T7" fmla="*/ 0 h 29"/>
                  <a:gd name="T8" fmla="*/ 0 w 37"/>
                  <a:gd name="T9" fmla="*/ 9 h 29"/>
                  <a:gd name="T10" fmla="*/ 3 w 37"/>
                  <a:gd name="T11" fmla="*/ 21 h 29"/>
                  <a:gd name="T12" fmla="*/ 6 w 37"/>
                  <a:gd name="T13" fmla="*/ 28 h 29"/>
                  <a:gd name="T14" fmla="*/ 0 60000 65536"/>
                  <a:gd name="T15" fmla="*/ 0 60000 65536"/>
                  <a:gd name="T16" fmla="*/ 0 60000 65536"/>
                  <a:gd name="T17" fmla="*/ 0 60000 65536"/>
                  <a:gd name="T18" fmla="*/ 0 60000 65536"/>
                  <a:gd name="T19" fmla="*/ 0 60000 65536"/>
                  <a:gd name="T20" fmla="*/ 0 60000 65536"/>
                  <a:gd name="T21" fmla="*/ 0 w 37"/>
                  <a:gd name="T22" fmla="*/ 0 h 29"/>
                  <a:gd name="T23" fmla="*/ 37 w 3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9">
                    <a:moveTo>
                      <a:pt x="36" y="10"/>
                    </a:moveTo>
                    <a:lnTo>
                      <a:pt x="25" y="7"/>
                    </a:lnTo>
                    <a:lnTo>
                      <a:pt x="9" y="1"/>
                    </a:lnTo>
                    <a:lnTo>
                      <a:pt x="2" y="0"/>
                    </a:lnTo>
                    <a:lnTo>
                      <a:pt x="0" y="9"/>
                    </a:lnTo>
                    <a:lnTo>
                      <a:pt x="3" y="21"/>
                    </a:lnTo>
                    <a:lnTo>
                      <a:pt x="6" y="28"/>
                    </a:lnTo>
                  </a:path>
                </a:pathLst>
              </a:custGeom>
              <a:noFill/>
              <a:ln w="12700" cap="rnd">
                <a:solidFill>
                  <a:srgbClr val="000000"/>
                </a:solidFill>
                <a:round/>
                <a:headEnd type="none" w="sm" len="sm"/>
                <a:tailEnd type="none" w="sm" len="sm"/>
              </a:ln>
            </p:spPr>
            <p:txBody>
              <a:bodyPr/>
              <a:lstStyle/>
              <a:p>
                <a:endParaRPr lang="tr-TR"/>
              </a:p>
            </p:txBody>
          </p:sp>
          <p:sp>
            <p:nvSpPr>
              <p:cNvPr id="181" name="Freeform 145"/>
              <p:cNvSpPr>
                <a:spLocks/>
              </p:cNvSpPr>
              <p:nvPr/>
            </p:nvSpPr>
            <p:spPr bwMode="auto">
              <a:xfrm>
                <a:off x="1977" y="2541"/>
                <a:ext cx="23" cy="34"/>
              </a:xfrm>
              <a:custGeom>
                <a:avLst/>
                <a:gdLst>
                  <a:gd name="T0" fmla="*/ 20 w 23"/>
                  <a:gd name="T1" fmla="*/ 0 h 34"/>
                  <a:gd name="T2" fmla="*/ 9 w 23"/>
                  <a:gd name="T3" fmla="*/ 12 h 34"/>
                  <a:gd name="T4" fmla="*/ 0 w 23"/>
                  <a:gd name="T5" fmla="*/ 21 h 34"/>
                  <a:gd name="T6" fmla="*/ 11 w 23"/>
                  <a:gd name="T7" fmla="*/ 21 h 34"/>
                  <a:gd name="T8" fmla="*/ 22 w 23"/>
                  <a:gd name="T9" fmla="*/ 24 h 34"/>
                  <a:gd name="T10" fmla="*/ 22 w 23"/>
                  <a:gd name="T11" fmla="*/ 27 h 34"/>
                  <a:gd name="T12" fmla="*/ 16 w 23"/>
                  <a:gd name="T13" fmla="*/ 33 h 34"/>
                  <a:gd name="T14" fmla="*/ 0 60000 65536"/>
                  <a:gd name="T15" fmla="*/ 0 60000 65536"/>
                  <a:gd name="T16" fmla="*/ 0 60000 65536"/>
                  <a:gd name="T17" fmla="*/ 0 60000 65536"/>
                  <a:gd name="T18" fmla="*/ 0 60000 65536"/>
                  <a:gd name="T19" fmla="*/ 0 60000 65536"/>
                  <a:gd name="T20" fmla="*/ 0 60000 65536"/>
                  <a:gd name="T21" fmla="*/ 0 w 23"/>
                  <a:gd name="T22" fmla="*/ 0 h 34"/>
                  <a:gd name="T23" fmla="*/ 23 w 2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4">
                    <a:moveTo>
                      <a:pt x="20" y="0"/>
                    </a:moveTo>
                    <a:lnTo>
                      <a:pt x="9" y="12"/>
                    </a:lnTo>
                    <a:lnTo>
                      <a:pt x="0" y="21"/>
                    </a:lnTo>
                    <a:lnTo>
                      <a:pt x="11" y="21"/>
                    </a:lnTo>
                    <a:lnTo>
                      <a:pt x="22" y="24"/>
                    </a:lnTo>
                    <a:lnTo>
                      <a:pt x="22" y="27"/>
                    </a:lnTo>
                    <a:lnTo>
                      <a:pt x="16" y="33"/>
                    </a:lnTo>
                  </a:path>
                </a:pathLst>
              </a:custGeom>
              <a:noFill/>
              <a:ln w="12700" cap="rnd">
                <a:solidFill>
                  <a:srgbClr val="000000"/>
                </a:solidFill>
                <a:round/>
                <a:headEnd type="none" w="sm" len="sm"/>
                <a:tailEnd type="none" w="sm" len="sm"/>
              </a:ln>
            </p:spPr>
            <p:txBody>
              <a:bodyPr/>
              <a:lstStyle/>
              <a:p>
                <a:endParaRPr lang="tr-TR"/>
              </a:p>
            </p:txBody>
          </p:sp>
          <p:sp>
            <p:nvSpPr>
              <p:cNvPr id="182" name="Freeform 146"/>
              <p:cNvSpPr>
                <a:spLocks/>
              </p:cNvSpPr>
              <p:nvPr/>
            </p:nvSpPr>
            <p:spPr bwMode="auto">
              <a:xfrm>
                <a:off x="1781" y="2160"/>
                <a:ext cx="377" cy="475"/>
              </a:xfrm>
              <a:custGeom>
                <a:avLst/>
                <a:gdLst>
                  <a:gd name="T0" fmla="*/ 260 w 377"/>
                  <a:gd name="T1" fmla="*/ 1 h 475"/>
                  <a:gd name="T2" fmla="*/ 216 w 377"/>
                  <a:gd name="T3" fmla="*/ 0 h 475"/>
                  <a:gd name="T4" fmla="*/ 174 w 377"/>
                  <a:gd name="T5" fmla="*/ 4 h 475"/>
                  <a:gd name="T6" fmla="*/ 137 w 377"/>
                  <a:gd name="T7" fmla="*/ 16 h 475"/>
                  <a:gd name="T8" fmla="*/ 108 w 377"/>
                  <a:gd name="T9" fmla="*/ 33 h 475"/>
                  <a:gd name="T10" fmla="*/ 82 w 377"/>
                  <a:gd name="T11" fmla="*/ 53 h 475"/>
                  <a:gd name="T12" fmla="*/ 57 w 377"/>
                  <a:gd name="T13" fmla="*/ 74 h 475"/>
                  <a:gd name="T14" fmla="*/ 36 w 377"/>
                  <a:gd name="T15" fmla="*/ 102 h 475"/>
                  <a:gd name="T16" fmla="*/ 25 w 377"/>
                  <a:gd name="T17" fmla="*/ 134 h 475"/>
                  <a:gd name="T18" fmla="*/ 21 w 377"/>
                  <a:gd name="T19" fmla="*/ 170 h 475"/>
                  <a:gd name="T20" fmla="*/ 25 w 377"/>
                  <a:gd name="T21" fmla="*/ 207 h 475"/>
                  <a:gd name="T22" fmla="*/ 11 w 377"/>
                  <a:gd name="T23" fmla="*/ 229 h 475"/>
                  <a:gd name="T24" fmla="*/ 0 w 377"/>
                  <a:gd name="T25" fmla="*/ 262 h 475"/>
                  <a:gd name="T26" fmla="*/ 5 w 377"/>
                  <a:gd name="T27" fmla="*/ 291 h 475"/>
                  <a:gd name="T28" fmla="*/ 16 w 377"/>
                  <a:gd name="T29" fmla="*/ 324 h 475"/>
                  <a:gd name="T30" fmla="*/ 36 w 377"/>
                  <a:gd name="T31" fmla="*/ 360 h 475"/>
                  <a:gd name="T32" fmla="*/ 70 w 377"/>
                  <a:gd name="T33" fmla="*/ 392 h 475"/>
                  <a:gd name="T34" fmla="*/ 90 w 377"/>
                  <a:gd name="T35" fmla="*/ 420 h 475"/>
                  <a:gd name="T36" fmla="*/ 122 w 377"/>
                  <a:gd name="T37" fmla="*/ 450 h 475"/>
                  <a:gd name="T38" fmla="*/ 170 w 377"/>
                  <a:gd name="T39" fmla="*/ 474 h 475"/>
                  <a:gd name="T40" fmla="*/ 237 w 377"/>
                  <a:gd name="T41" fmla="*/ 459 h 475"/>
                  <a:gd name="T42" fmla="*/ 214 w 377"/>
                  <a:gd name="T43" fmla="*/ 441 h 475"/>
                  <a:gd name="T44" fmla="*/ 177 w 377"/>
                  <a:gd name="T45" fmla="*/ 423 h 475"/>
                  <a:gd name="T46" fmla="*/ 150 w 377"/>
                  <a:gd name="T47" fmla="*/ 399 h 475"/>
                  <a:gd name="T48" fmla="*/ 140 w 377"/>
                  <a:gd name="T49" fmla="*/ 361 h 475"/>
                  <a:gd name="T50" fmla="*/ 156 w 377"/>
                  <a:gd name="T51" fmla="*/ 343 h 475"/>
                  <a:gd name="T52" fmla="*/ 182 w 377"/>
                  <a:gd name="T53" fmla="*/ 347 h 475"/>
                  <a:gd name="T54" fmla="*/ 211 w 377"/>
                  <a:gd name="T55" fmla="*/ 364 h 475"/>
                  <a:gd name="T56" fmla="*/ 229 w 377"/>
                  <a:gd name="T57" fmla="*/ 344 h 475"/>
                  <a:gd name="T58" fmla="*/ 226 w 377"/>
                  <a:gd name="T59" fmla="*/ 314 h 475"/>
                  <a:gd name="T60" fmla="*/ 243 w 377"/>
                  <a:gd name="T61" fmla="*/ 290 h 475"/>
                  <a:gd name="T62" fmla="*/ 251 w 377"/>
                  <a:gd name="T63" fmla="*/ 265 h 475"/>
                  <a:gd name="T64" fmla="*/ 249 w 377"/>
                  <a:gd name="T65" fmla="*/ 238 h 475"/>
                  <a:gd name="T66" fmla="*/ 235 w 377"/>
                  <a:gd name="T67" fmla="*/ 212 h 475"/>
                  <a:gd name="T68" fmla="*/ 230 w 377"/>
                  <a:gd name="T69" fmla="*/ 199 h 475"/>
                  <a:gd name="T70" fmla="*/ 249 w 377"/>
                  <a:gd name="T71" fmla="*/ 196 h 475"/>
                  <a:gd name="T72" fmla="*/ 266 w 377"/>
                  <a:gd name="T73" fmla="*/ 189 h 475"/>
                  <a:gd name="T74" fmla="*/ 298 w 377"/>
                  <a:gd name="T75" fmla="*/ 175 h 475"/>
                  <a:gd name="T76" fmla="*/ 330 w 377"/>
                  <a:gd name="T77" fmla="*/ 152 h 475"/>
                  <a:gd name="T78" fmla="*/ 360 w 377"/>
                  <a:gd name="T79" fmla="*/ 123 h 475"/>
                  <a:gd name="T80" fmla="*/ 374 w 377"/>
                  <a:gd name="T81" fmla="*/ 91 h 475"/>
                  <a:gd name="T82" fmla="*/ 368 w 377"/>
                  <a:gd name="T83" fmla="*/ 56 h 475"/>
                  <a:gd name="T84" fmla="*/ 332 w 377"/>
                  <a:gd name="T85" fmla="*/ 25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7"/>
                  <a:gd name="T130" fmla="*/ 0 h 475"/>
                  <a:gd name="T131" fmla="*/ 377 w 377"/>
                  <a:gd name="T132" fmla="*/ 475 h 4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7" h="475">
                    <a:moveTo>
                      <a:pt x="289" y="8"/>
                    </a:moveTo>
                    <a:lnTo>
                      <a:pt x="276" y="5"/>
                    </a:lnTo>
                    <a:lnTo>
                      <a:pt x="260" y="1"/>
                    </a:lnTo>
                    <a:lnTo>
                      <a:pt x="244" y="1"/>
                    </a:lnTo>
                    <a:lnTo>
                      <a:pt x="229" y="0"/>
                    </a:lnTo>
                    <a:lnTo>
                      <a:pt x="216" y="0"/>
                    </a:lnTo>
                    <a:lnTo>
                      <a:pt x="201" y="1"/>
                    </a:lnTo>
                    <a:lnTo>
                      <a:pt x="187" y="2"/>
                    </a:lnTo>
                    <a:lnTo>
                      <a:pt x="174" y="4"/>
                    </a:lnTo>
                    <a:lnTo>
                      <a:pt x="161" y="8"/>
                    </a:lnTo>
                    <a:lnTo>
                      <a:pt x="150" y="14"/>
                    </a:lnTo>
                    <a:lnTo>
                      <a:pt x="137" y="16"/>
                    </a:lnTo>
                    <a:lnTo>
                      <a:pt x="124" y="22"/>
                    </a:lnTo>
                    <a:lnTo>
                      <a:pt x="115" y="26"/>
                    </a:lnTo>
                    <a:lnTo>
                      <a:pt x="108" y="33"/>
                    </a:lnTo>
                    <a:lnTo>
                      <a:pt x="100" y="42"/>
                    </a:lnTo>
                    <a:lnTo>
                      <a:pt x="93" y="46"/>
                    </a:lnTo>
                    <a:lnTo>
                      <a:pt x="82" y="53"/>
                    </a:lnTo>
                    <a:lnTo>
                      <a:pt x="75" y="59"/>
                    </a:lnTo>
                    <a:lnTo>
                      <a:pt x="63" y="66"/>
                    </a:lnTo>
                    <a:lnTo>
                      <a:pt x="57" y="74"/>
                    </a:lnTo>
                    <a:lnTo>
                      <a:pt x="49" y="82"/>
                    </a:lnTo>
                    <a:lnTo>
                      <a:pt x="42" y="93"/>
                    </a:lnTo>
                    <a:lnTo>
                      <a:pt x="36" y="102"/>
                    </a:lnTo>
                    <a:lnTo>
                      <a:pt x="33" y="113"/>
                    </a:lnTo>
                    <a:lnTo>
                      <a:pt x="29" y="122"/>
                    </a:lnTo>
                    <a:lnTo>
                      <a:pt x="25" y="134"/>
                    </a:lnTo>
                    <a:lnTo>
                      <a:pt x="24" y="148"/>
                    </a:lnTo>
                    <a:lnTo>
                      <a:pt x="21" y="159"/>
                    </a:lnTo>
                    <a:lnTo>
                      <a:pt x="21" y="170"/>
                    </a:lnTo>
                    <a:lnTo>
                      <a:pt x="21" y="183"/>
                    </a:lnTo>
                    <a:lnTo>
                      <a:pt x="24" y="196"/>
                    </a:lnTo>
                    <a:lnTo>
                      <a:pt x="25" y="207"/>
                    </a:lnTo>
                    <a:lnTo>
                      <a:pt x="20" y="213"/>
                    </a:lnTo>
                    <a:lnTo>
                      <a:pt x="15" y="221"/>
                    </a:lnTo>
                    <a:lnTo>
                      <a:pt x="11" y="229"/>
                    </a:lnTo>
                    <a:lnTo>
                      <a:pt x="5" y="246"/>
                    </a:lnTo>
                    <a:lnTo>
                      <a:pt x="2" y="254"/>
                    </a:lnTo>
                    <a:lnTo>
                      <a:pt x="0" y="262"/>
                    </a:lnTo>
                    <a:lnTo>
                      <a:pt x="1" y="272"/>
                    </a:lnTo>
                    <a:lnTo>
                      <a:pt x="2" y="282"/>
                    </a:lnTo>
                    <a:lnTo>
                      <a:pt x="5" y="291"/>
                    </a:lnTo>
                    <a:lnTo>
                      <a:pt x="7" y="302"/>
                    </a:lnTo>
                    <a:lnTo>
                      <a:pt x="11" y="312"/>
                    </a:lnTo>
                    <a:lnTo>
                      <a:pt x="16" y="324"/>
                    </a:lnTo>
                    <a:lnTo>
                      <a:pt x="22" y="335"/>
                    </a:lnTo>
                    <a:lnTo>
                      <a:pt x="29" y="349"/>
                    </a:lnTo>
                    <a:lnTo>
                      <a:pt x="36" y="360"/>
                    </a:lnTo>
                    <a:lnTo>
                      <a:pt x="50" y="372"/>
                    </a:lnTo>
                    <a:lnTo>
                      <a:pt x="62" y="381"/>
                    </a:lnTo>
                    <a:lnTo>
                      <a:pt x="70" y="392"/>
                    </a:lnTo>
                    <a:lnTo>
                      <a:pt x="76" y="401"/>
                    </a:lnTo>
                    <a:lnTo>
                      <a:pt x="79" y="409"/>
                    </a:lnTo>
                    <a:lnTo>
                      <a:pt x="90" y="420"/>
                    </a:lnTo>
                    <a:lnTo>
                      <a:pt x="101" y="428"/>
                    </a:lnTo>
                    <a:lnTo>
                      <a:pt x="112" y="440"/>
                    </a:lnTo>
                    <a:lnTo>
                      <a:pt x="122" y="450"/>
                    </a:lnTo>
                    <a:lnTo>
                      <a:pt x="132" y="458"/>
                    </a:lnTo>
                    <a:lnTo>
                      <a:pt x="142" y="474"/>
                    </a:lnTo>
                    <a:lnTo>
                      <a:pt x="170" y="474"/>
                    </a:lnTo>
                    <a:lnTo>
                      <a:pt x="189" y="469"/>
                    </a:lnTo>
                    <a:lnTo>
                      <a:pt x="209" y="463"/>
                    </a:lnTo>
                    <a:lnTo>
                      <a:pt x="237" y="459"/>
                    </a:lnTo>
                    <a:lnTo>
                      <a:pt x="242" y="431"/>
                    </a:lnTo>
                    <a:lnTo>
                      <a:pt x="226" y="438"/>
                    </a:lnTo>
                    <a:lnTo>
                      <a:pt x="214" y="441"/>
                    </a:lnTo>
                    <a:lnTo>
                      <a:pt x="201" y="437"/>
                    </a:lnTo>
                    <a:lnTo>
                      <a:pt x="189" y="431"/>
                    </a:lnTo>
                    <a:lnTo>
                      <a:pt x="177" y="423"/>
                    </a:lnTo>
                    <a:lnTo>
                      <a:pt x="165" y="416"/>
                    </a:lnTo>
                    <a:lnTo>
                      <a:pt x="159" y="408"/>
                    </a:lnTo>
                    <a:lnTo>
                      <a:pt x="150" y="399"/>
                    </a:lnTo>
                    <a:lnTo>
                      <a:pt x="141" y="385"/>
                    </a:lnTo>
                    <a:lnTo>
                      <a:pt x="140" y="373"/>
                    </a:lnTo>
                    <a:lnTo>
                      <a:pt x="140" y="361"/>
                    </a:lnTo>
                    <a:lnTo>
                      <a:pt x="142" y="354"/>
                    </a:lnTo>
                    <a:lnTo>
                      <a:pt x="151" y="345"/>
                    </a:lnTo>
                    <a:lnTo>
                      <a:pt x="156" y="343"/>
                    </a:lnTo>
                    <a:lnTo>
                      <a:pt x="164" y="343"/>
                    </a:lnTo>
                    <a:lnTo>
                      <a:pt x="174" y="345"/>
                    </a:lnTo>
                    <a:lnTo>
                      <a:pt x="182" y="347"/>
                    </a:lnTo>
                    <a:lnTo>
                      <a:pt x="189" y="353"/>
                    </a:lnTo>
                    <a:lnTo>
                      <a:pt x="206" y="360"/>
                    </a:lnTo>
                    <a:lnTo>
                      <a:pt x="211" y="364"/>
                    </a:lnTo>
                    <a:lnTo>
                      <a:pt x="219" y="361"/>
                    </a:lnTo>
                    <a:lnTo>
                      <a:pt x="225" y="358"/>
                    </a:lnTo>
                    <a:lnTo>
                      <a:pt x="229" y="344"/>
                    </a:lnTo>
                    <a:lnTo>
                      <a:pt x="226" y="330"/>
                    </a:lnTo>
                    <a:lnTo>
                      <a:pt x="225" y="322"/>
                    </a:lnTo>
                    <a:lnTo>
                      <a:pt x="226" y="314"/>
                    </a:lnTo>
                    <a:lnTo>
                      <a:pt x="230" y="305"/>
                    </a:lnTo>
                    <a:lnTo>
                      <a:pt x="237" y="300"/>
                    </a:lnTo>
                    <a:lnTo>
                      <a:pt x="243" y="290"/>
                    </a:lnTo>
                    <a:lnTo>
                      <a:pt x="245" y="283"/>
                    </a:lnTo>
                    <a:lnTo>
                      <a:pt x="251" y="275"/>
                    </a:lnTo>
                    <a:lnTo>
                      <a:pt x="251" y="265"/>
                    </a:lnTo>
                    <a:lnTo>
                      <a:pt x="252" y="255"/>
                    </a:lnTo>
                    <a:lnTo>
                      <a:pt x="253" y="247"/>
                    </a:lnTo>
                    <a:lnTo>
                      <a:pt x="249" y="238"/>
                    </a:lnTo>
                    <a:lnTo>
                      <a:pt x="247" y="229"/>
                    </a:lnTo>
                    <a:lnTo>
                      <a:pt x="243" y="220"/>
                    </a:lnTo>
                    <a:lnTo>
                      <a:pt x="235" y="212"/>
                    </a:lnTo>
                    <a:lnTo>
                      <a:pt x="229" y="205"/>
                    </a:lnTo>
                    <a:lnTo>
                      <a:pt x="224" y="197"/>
                    </a:lnTo>
                    <a:lnTo>
                      <a:pt x="230" y="199"/>
                    </a:lnTo>
                    <a:lnTo>
                      <a:pt x="238" y="198"/>
                    </a:lnTo>
                    <a:lnTo>
                      <a:pt x="244" y="197"/>
                    </a:lnTo>
                    <a:lnTo>
                      <a:pt x="249" y="196"/>
                    </a:lnTo>
                    <a:lnTo>
                      <a:pt x="257" y="193"/>
                    </a:lnTo>
                    <a:lnTo>
                      <a:pt x="260" y="191"/>
                    </a:lnTo>
                    <a:lnTo>
                      <a:pt x="266" y="189"/>
                    </a:lnTo>
                    <a:lnTo>
                      <a:pt x="271" y="187"/>
                    </a:lnTo>
                    <a:lnTo>
                      <a:pt x="286" y="179"/>
                    </a:lnTo>
                    <a:lnTo>
                      <a:pt x="298" y="175"/>
                    </a:lnTo>
                    <a:lnTo>
                      <a:pt x="303" y="168"/>
                    </a:lnTo>
                    <a:lnTo>
                      <a:pt x="317" y="161"/>
                    </a:lnTo>
                    <a:lnTo>
                      <a:pt x="330" y="152"/>
                    </a:lnTo>
                    <a:lnTo>
                      <a:pt x="340" y="145"/>
                    </a:lnTo>
                    <a:lnTo>
                      <a:pt x="349" y="134"/>
                    </a:lnTo>
                    <a:lnTo>
                      <a:pt x="360" y="123"/>
                    </a:lnTo>
                    <a:lnTo>
                      <a:pt x="365" y="110"/>
                    </a:lnTo>
                    <a:lnTo>
                      <a:pt x="372" y="101"/>
                    </a:lnTo>
                    <a:lnTo>
                      <a:pt x="374" y="91"/>
                    </a:lnTo>
                    <a:lnTo>
                      <a:pt x="376" y="78"/>
                    </a:lnTo>
                    <a:lnTo>
                      <a:pt x="374" y="66"/>
                    </a:lnTo>
                    <a:lnTo>
                      <a:pt x="368" y="56"/>
                    </a:lnTo>
                    <a:lnTo>
                      <a:pt x="359" y="44"/>
                    </a:lnTo>
                    <a:lnTo>
                      <a:pt x="349" y="35"/>
                    </a:lnTo>
                    <a:lnTo>
                      <a:pt x="332" y="25"/>
                    </a:lnTo>
                    <a:lnTo>
                      <a:pt x="313" y="16"/>
                    </a:lnTo>
                    <a:lnTo>
                      <a:pt x="289" y="8"/>
                    </a:lnTo>
                  </a:path>
                </a:pathLst>
              </a:custGeom>
              <a:solidFill>
                <a:srgbClr val="FFFF14"/>
              </a:solidFill>
              <a:ln w="12700" cap="rnd">
                <a:solidFill>
                  <a:srgbClr val="000000"/>
                </a:solidFill>
                <a:round/>
                <a:headEnd/>
                <a:tailEnd/>
              </a:ln>
            </p:spPr>
            <p:txBody>
              <a:bodyPr/>
              <a:lstStyle/>
              <a:p>
                <a:endParaRPr lang="tr-TR"/>
              </a:p>
            </p:txBody>
          </p:sp>
          <p:sp>
            <p:nvSpPr>
              <p:cNvPr id="183" name="Freeform 147"/>
              <p:cNvSpPr>
                <a:spLocks/>
              </p:cNvSpPr>
              <p:nvPr/>
            </p:nvSpPr>
            <p:spPr bwMode="auto">
              <a:xfrm>
                <a:off x="2091" y="2356"/>
                <a:ext cx="72" cy="75"/>
              </a:xfrm>
              <a:custGeom>
                <a:avLst/>
                <a:gdLst>
                  <a:gd name="T0" fmla="*/ 65 w 72"/>
                  <a:gd name="T1" fmla="*/ 0 h 75"/>
                  <a:gd name="T2" fmla="*/ 59 w 72"/>
                  <a:gd name="T3" fmla="*/ 0 h 75"/>
                  <a:gd name="T4" fmla="*/ 53 w 72"/>
                  <a:gd name="T5" fmla="*/ 2 h 75"/>
                  <a:gd name="T6" fmla="*/ 46 w 72"/>
                  <a:gd name="T7" fmla="*/ 3 h 75"/>
                  <a:gd name="T8" fmla="*/ 40 w 72"/>
                  <a:gd name="T9" fmla="*/ 5 h 75"/>
                  <a:gd name="T10" fmla="*/ 35 w 72"/>
                  <a:gd name="T11" fmla="*/ 7 h 75"/>
                  <a:gd name="T12" fmla="*/ 26 w 72"/>
                  <a:gd name="T13" fmla="*/ 12 h 75"/>
                  <a:gd name="T14" fmla="*/ 21 w 72"/>
                  <a:gd name="T15" fmla="*/ 19 h 75"/>
                  <a:gd name="T16" fmla="*/ 15 w 72"/>
                  <a:gd name="T17" fmla="*/ 23 h 75"/>
                  <a:gd name="T18" fmla="*/ 11 w 72"/>
                  <a:gd name="T19" fmla="*/ 30 h 75"/>
                  <a:gd name="T20" fmla="*/ 8 w 72"/>
                  <a:gd name="T21" fmla="*/ 36 h 75"/>
                  <a:gd name="T22" fmla="*/ 6 w 72"/>
                  <a:gd name="T23" fmla="*/ 42 h 75"/>
                  <a:gd name="T24" fmla="*/ 2 w 72"/>
                  <a:gd name="T25" fmla="*/ 49 h 75"/>
                  <a:gd name="T26" fmla="*/ 2 w 72"/>
                  <a:gd name="T27" fmla="*/ 58 h 75"/>
                  <a:gd name="T28" fmla="*/ 1 w 72"/>
                  <a:gd name="T29" fmla="*/ 66 h 75"/>
                  <a:gd name="T30" fmla="*/ 0 w 72"/>
                  <a:gd name="T31" fmla="*/ 74 h 75"/>
                  <a:gd name="T32" fmla="*/ 3 w 72"/>
                  <a:gd name="T33" fmla="*/ 68 h 75"/>
                  <a:gd name="T34" fmla="*/ 6 w 72"/>
                  <a:gd name="T35" fmla="*/ 62 h 75"/>
                  <a:gd name="T36" fmla="*/ 7 w 72"/>
                  <a:gd name="T37" fmla="*/ 56 h 75"/>
                  <a:gd name="T38" fmla="*/ 10 w 72"/>
                  <a:gd name="T39" fmla="*/ 50 h 75"/>
                  <a:gd name="T40" fmla="*/ 13 w 72"/>
                  <a:gd name="T41" fmla="*/ 43 h 75"/>
                  <a:gd name="T42" fmla="*/ 17 w 72"/>
                  <a:gd name="T43" fmla="*/ 37 h 75"/>
                  <a:gd name="T44" fmla="*/ 21 w 72"/>
                  <a:gd name="T45" fmla="*/ 31 h 75"/>
                  <a:gd name="T46" fmla="*/ 27 w 72"/>
                  <a:gd name="T47" fmla="*/ 23 h 75"/>
                  <a:gd name="T48" fmla="*/ 32 w 72"/>
                  <a:gd name="T49" fmla="*/ 21 h 75"/>
                  <a:gd name="T50" fmla="*/ 46 w 72"/>
                  <a:gd name="T51" fmla="*/ 14 h 75"/>
                  <a:gd name="T52" fmla="*/ 50 w 72"/>
                  <a:gd name="T53" fmla="*/ 12 h 75"/>
                  <a:gd name="T54" fmla="*/ 57 w 72"/>
                  <a:gd name="T55" fmla="*/ 12 h 75"/>
                  <a:gd name="T56" fmla="*/ 63 w 72"/>
                  <a:gd name="T57" fmla="*/ 9 h 75"/>
                  <a:gd name="T58" fmla="*/ 69 w 72"/>
                  <a:gd name="T59" fmla="*/ 7 h 75"/>
                  <a:gd name="T60" fmla="*/ 71 w 72"/>
                  <a:gd name="T61" fmla="*/ 3 h 75"/>
                  <a:gd name="T62" fmla="*/ 65 w 72"/>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5"/>
                  <a:gd name="T98" fmla="*/ 72 w 72"/>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5">
                    <a:moveTo>
                      <a:pt x="65" y="0"/>
                    </a:moveTo>
                    <a:lnTo>
                      <a:pt x="59" y="0"/>
                    </a:lnTo>
                    <a:lnTo>
                      <a:pt x="53" y="2"/>
                    </a:lnTo>
                    <a:lnTo>
                      <a:pt x="46" y="3"/>
                    </a:lnTo>
                    <a:lnTo>
                      <a:pt x="40" y="5"/>
                    </a:lnTo>
                    <a:lnTo>
                      <a:pt x="35" y="7"/>
                    </a:lnTo>
                    <a:lnTo>
                      <a:pt x="26" y="12"/>
                    </a:lnTo>
                    <a:lnTo>
                      <a:pt x="21" y="19"/>
                    </a:lnTo>
                    <a:lnTo>
                      <a:pt x="15" y="23"/>
                    </a:lnTo>
                    <a:lnTo>
                      <a:pt x="11" y="30"/>
                    </a:lnTo>
                    <a:lnTo>
                      <a:pt x="8" y="36"/>
                    </a:lnTo>
                    <a:lnTo>
                      <a:pt x="6" y="42"/>
                    </a:lnTo>
                    <a:lnTo>
                      <a:pt x="2" y="49"/>
                    </a:lnTo>
                    <a:lnTo>
                      <a:pt x="2" y="58"/>
                    </a:lnTo>
                    <a:lnTo>
                      <a:pt x="1" y="66"/>
                    </a:lnTo>
                    <a:lnTo>
                      <a:pt x="0" y="74"/>
                    </a:lnTo>
                    <a:lnTo>
                      <a:pt x="3" y="68"/>
                    </a:lnTo>
                    <a:lnTo>
                      <a:pt x="6" y="62"/>
                    </a:lnTo>
                    <a:lnTo>
                      <a:pt x="7" y="56"/>
                    </a:lnTo>
                    <a:lnTo>
                      <a:pt x="10" y="50"/>
                    </a:lnTo>
                    <a:lnTo>
                      <a:pt x="13" y="43"/>
                    </a:lnTo>
                    <a:lnTo>
                      <a:pt x="17" y="37"/>
                    </a:lnTo>
                    <a:lnTo>
                      <a:pt x="21" y="31"/>
                    </a:lnTo>
                    <a:lnTo>
                      <a:pt x="27" y="23"/>
                    </a:lnTo>
                    <a:lnTo>
                      <a:pt x="32" y="21"/>
                    </a:lnTo>
                    <a:lnTo>
                      <a:pt x="46" y="14"/>
                    </a:lnTo>
                    <a:lnTo>
                      <a:pt x="50" y="12"/>
                    </a:lnTo>
                    <a:lnTo>
                      <a:pt x="57" y="12"/>
                    </a:lnTo>
                    <a:lnTo>
                      <a:pt x="63" y="9"/>
                    </a:lnTo>
                    <a:lnTo>
                      <a:pt x="69" y="7"/>
                    </a:lnTo>
                    <a:lnTo>
                      <a:pt x="71" y="3"/>
                    </a:lnTo>
                    <a:lnTo>
                      <a:pt x="65" y="0"/>
                    </a:lnTo>
                  </a:path>
                </a:pathLst>
              </a:custGeom>
              <a:solidFill>
                <a:srgbClr val="FFFF14"/>
              </a:solidFill>
              <a:ln w="12700" cap="rnd">
                <a:solidFill>
                  <a:srgbClr val="000000"/>
                </a:solidFill>
                <a:round/>
                <a:headEnd/>
                <a:tailEnd/>
              </a:ln>
            </p:spPr>
            <p:txBody>
              <a:bodyPr/>
              <a:lstStyle/>
              <a:p>
                <a:endParaRPr lang="tr-TR"/>
              </a:p>
            </p:txBody>
          </p:sp>
          <p:sp>
            <p:nvSpPr>
              <p:cNvPr id="184" name="Freeform 148"/>
              <p:cNvSpPr>
                <a:spLocks/>
              </p:cNvSpPr>
              <p:nvPr/>
            </p:nvSpPr>
            <p:spPr bwMode="auto">
              <a:xfrm>
                <a:off x="2173" y="2303"/>
                <a:ext cx="49" cy="40"/>
              </a:xfrm>
              <a:custGeom>
                <a:avLst/>
                <a:gdLst>
                  <a:gd name="T0" fmla="*/ 0 w 49"/>
                  <a:gd name="T1" fmla="*/ 39 h 40"/>
                  <a:gd name="T2" fmla="*/ 3 w 49"/>
                  <a:gd name="T3" fmla="*/ 36 h 40"/>
                  <a:gd name="T4" fmla="*/ 3 w 49"/>
                  <a:gd name="T5" fmla="*/ 33 h 40"/>
                  <a:gd name="T6" fmla="*/ 9 w 49"/>
                  <a:gd name="T7" fmla="*/ 27 h 40"/>
                  <a:gd name="T8" fmla="*/ 12 w 49"/>
                  <a:gd name="T9" fmla="*/ 22 h 40"/>
                  <a:gd name="T10" fmla="*/ 14 w 49"/>
                  <a:gd name="T11" fmla="*/ 18 h 40"/>
                  <a:gd name="T12" fmla="*/ 19 w 49"/>
                  <a:gd name="T13" fmla="*/ 14 h 40"/>
                  <a:gd name="T14" fmla="*/ 23 w 49"/>
                  <a:gd name="T15" fmla="*/ 11 h 40"/>
                  <a:gd name="T16" fmla="*/ 27 w 49"/>
                  <a:gd name="T17" fmla="*/ 10 h 40"/>
                  <a:gd name="T18" fmla="*/ 32 w 49"/>
                  <a:gd name="T19" fmla="*/ 9 h 40"/>
                  <a:gd name="T20" fmla="*/ 37 w 49"/>
                  <a:gd name="T21" fmla="*/ 9 h 40"/>
                  <a:gd name="T22" fmla="*/ 44 w 49"/>
                  <a:gd name="T23" fmla="*/ 11 h 40"/>
                  <a:gd name="T24" fmla="*/ 48 w 49"/>
                  <a:gd name="T25" fmla="*/ 14 h 40"/>
                  <a:gd name="T26" fmla="*/ 42 w 49"/>
                  <a:gd name="T27" fmla="*/ 5 h 40"/>
                  <a:gd name="T28" fmla="*/ 40 w 49"/>
                  <a:gd name="T29" fmla="*/ 3 h 40"/>
                  <a:gd name="T30" fmla="*/ 35 w 49"/>
                  <a:gd name="T31" fmla="*/ 0 h 40"/>
                  <a:gd name="T32" fmla="*/ 28 w 49"/>
                  <a:gd name="T33" fmla="*/ 0 h 40"/>
                  <a:gd name="T34" fmla="*/ 24 w 49"/>
                  <a:gd name="T35" fmla="*/ 2 h 40"/>
                  <a:gd name="T36" fmla="*/ 18 w 49"/>
                  <a:gd name="T37" fmla="*/ 5 h 40"/>
                  <a:gd name="T38" fmla="*/ 14 w 49"/>
                  <a:gd name="T39" fmla="*/ 8 h 40"/>
                  <a:gd name="T40" fmla="*/ 10 w 49"/>
                  <a:gd name="T41" fmla="*/ 11 h 40"/>
                  <a:gd name="T42" fmla="*/ 7 w 49"/>
                  <a:gd name="T43" fmla="*/ 17 h 40"/>
                  <a:gd name="T44" fmla="*/ 2 w 49"/>
                  <a:gd name="T45" fmla="*/ 22 h 40"/>
                  <a:gd name="T46" fmla="*/ 2 w 49"/>
                  <a:gd name="T47" fmla="*/ 27 h 40"/>
                  <a:gd name="T48" fmla="*/ 0 w 49"/>
                  <a:gd name="T49" fmla="*/ 34 h 40"/>
                  <a:gd name="T50" fmla="*/ 0 w 49"/>
                  <a:gd name="T51" fmla="*/ 39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40"/>
                  <a:gd name="T80" fmla="*/ 49 w 49"/>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40">
                    <a:moveTo>
                      <a:pt x="0" y="39"/>
                    </a:moveTo>
                    <a:lnTo>
                      <a:pt x="3" y="36"/>
                    </a:lnTo>
                    <a:lnTo>
                      <a:pt x="3" y="33"/>
                    </a:lnTo>
                    <a:lnTo>
                      <a:pt x="9" y="27"/>
                    </a:lnTo>
                    <a:lnTo>
                      <a:pt x="12" y="22"/>
                    </a:lnTo>
                    <a:lnTo>
                      <a:pt x="14" y="18"/>
                    </a:lnTo>
                    <a:lnTo>
                      <a:pt x="19" y="14"/>
                    </a:lnTo>
                    <a:lnTo>
                      <a:pt x="23" y="11"/>
                    </a:lnTo>
                    <a:lnTo>
                      <a:pt x="27" y="10"/>
                    </a:lnTo>
                    <a:lnTo>
                      <a:pt x="32" y="9"/>
                    </a:lnTo>
                    <a:lnTo>
                      <a:pt x="37" y="9"/>
                    </a:lnTo>
                    <a:lnTo>
                      <a:pt x="44" y="11"/>
                    </a:lnTo>
                    <a:lnTo>
                      <a:pt x="48" y="14"/>
                    </a:lnTo>
                    <a:lnTo>
                      <a:pt x="42" y="5"/>
                    </a:lnTo>
                    <a:lnTo>
                      <a:pt x="40" y="3"/>
                    </a:lnTo>
                    <a:lnTo>
                      <a:pt x="35" y="0"/>
                    </a:lnTo>
                    <a:lnTo>
                      <a:pt x="28" y="0"/>
                    </a:lnTo>
                    <a:lnTo>
                      <a:pt x="24" y="2"/>
                    </a:lnTo>
                    <a:lnTo>
                      <a:pt x="18" y="5"/>
                    </a:lnTo>
                    <a:lnTo>
                      <a:pt x="14" y="8"/>
                    </a:lnTo>
                    <a:lnTo>
                      <a:pt x="10" y="11"/>
                    </a:lnTo>
                    <a:lnTo>
                      <a:pt x="7" y="17"/>
                    </a:lnTo>
                    <a:lnTo>
                      <a:pt x="2" y="22"/>
                    </a:lnTo>
                    <a:lnTo>
                      <a:pt x="2" y="27"/>
                    </a:lnTo>
                    <a:lnTo>
                      <a:pt x="0" y="34"/>
                    </a:lnTo>
                    <a:lnTo>
                      <a:pt x="0" y="39"/>
                    </a:lnTo>
                  </a:path>
                </a:pathLst>
              </a:custGeom>
              <a:solidFill>
                <a:srgbClr val="FFFF14"/>
              </a:solidFill>
              <a:ln w="12700" cap="rnd">
                <a:solidFill>
                  <a:srgbClr val="000000"/>
                </a:solidFill>
                <a:round/>
                <a:headEnd/>
                <a:tailEnd/>
              </a:ln>
            </p:spPr>
            <p:txBody>
              <a:bodyPr/>
              <a:lstStyle/>
              <a:p>
                <a:endParaRPr lang="tr-TR"/>
              </a:p>
            </p:txBody>
          </p:sp>
          <p:sp>
            <p:nvSpPr>
              <p:cNvPr id="185" name="Freeform 149"/>
              <p:cNvSpPr>
                <a:spLocks/>
              </p:cNvSpPr>
              <p:nvPr/>
            </p:nvSpPr>
            <p:spPr bwMode="auto">
              <a:xfrm>
                <a:off x="1859" y="2486"/>
                <a:ext cx="44" cy="113"/>
              </a:xfrm>
              <a:custGeom>
                <a:avLst/>
                <a:gdLst>
                  <a:gd name="T0" fmla="*/ 3 w 44"/>
                  <a:gd name="T1" fmla="*/ 74 h 113"/>
                  <a:gd name="T2" fmla="*/ 1 w 44"/>
                  <a:gd name="T3" fmla="*/ 67 h 113"/>
                  <a:gd name="T4" fmla="*/ 0 w 44"/>
                  <a:gd name="T5" fmla="*/ 58 h 113"/>
                  <a:gd name="T6" fmla="*/ 1 w 44"/>
                  <a:gd name="T7" fmla="*/ 50 h 113"/>
                  <a:gd name="T8" fmla="*/ 1 w 44"/>
                  <a:gd name="T9" fmla="*/ 38 h 113"/>
                  <a:gd name="T10" fmla="*/ 2 w 44"/>
                  <a:gd name="T11" fmla="*/ 28 h 113"/>
                  <a:gd name="T12" fmla="*/ 3 w 44"/>
                  <a:gd name="T13" fmla="*/ 17 h 113"/>
                  <a:gd name="T14" fmla="*/ 5 w 44"/>
                  <a:gd name="T15" fmla="*/ 8 h 113"/>
                  <a:gd name="T16" fmla="*/ 7 w 44"/>
                  <a:gd name="T17" fmla="*/ 0 h 113"/>
                  <a:gd name="T18" fmla="*/ 7 w 44"/>
                  <a:gd name="T19" fmla="*/ 8 h 113"/>
                  <a:gd name="T20" fmla="*/ 6 w 44"/>
                  <a:gd name="T21" fmla="*/ 21 h 113"/>
                  <a:gd name="T22" fmla="*/ 8 w 44"/>
                  <a:gd name="T23" fmla="*/ 35 h 113"/>
                  <a:gd name="T24" fmla="*/ 10 w 44"/>
                  <a:gd name="T25" fmla="*/ 51 h 113"/>
                  <a:gd name="T26" fmla="*/ 15 w 44"/>
                  <a:gd name="T27" fmla="*/ 68 h 113"/>
                  <a:gd name="T28" fmla="*/ 21 w 44"/>
                  <a:gd name="T29" fmla="*/ 86 h 113"/>
                  <a:gd name="T30" fmla="*/ 30 w 44"/>
                  <a:gd name="T31" fmla="*/ 100 h 113"/>
                  <a:gd name="T32" fmla="*/ 43 w 44"/>
                  <a:gd name="T33" fmla="*/ 112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13"/>
                  <a:gd name="T53" fmla="*/ 44 w 44"/>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13">
                    <a:moveTo>
                      <a:pt x="3" y="74"/>
                    </a:moveTo>
                    <a:lnTo>
                      <a:pt x="1" y="67"/>
                    </a:lnTo>
                    <a:lnTo>
                      <a:pt x="0" y="58"/>
                    </a:lnTo>
                    <a:lnTo>
                      <a:pt x="1" y="50"/>
                    </a:lnTo>
                    <a:lnTo>
                      <a:pt x="1" y="38"/>
                    </a:lnTo>
                    <a:lnTo>
                      <a:pt x="2" y="28"/>
                    </a:lnTo>
                    <a:lnTo>
                      <a:pt x="3" y="17"/>
                    </a:lnTo>
                    <a:lnTo>
                      <a:pt x="5" y="8"/>
                    </a:lnTo>
                    <a:lnTo>
                      <a:pt x="7" y="0"/>
                    </a:lnTo>
                    <a:lnTo>
                      <a:pt x="7" y="8"/>
                    </a:lnTo>
                    <a:lnTo>
                      <a:pt x="6" y="21"/>
                    </a:lnTo>
                    <a:lnTo>
                      <a:pt x="8" y="35"/>
                    </a:lnTo>
                    <a:lnTo>
                      <a:pt x="10" y="51"/>
                    </a:lnTo>
                    <a:lnTo>
                      <a:pt x="15" y="68"/>
                    </a:lnTo>
                    <a:lnTo>
                      <a:pt x="21" y="86"/>
                    </a:lnTo>
                    <a:lnTo>
                      <a:pt x="30" y="100"/>
                    </a:lnTo>
                    <a:lnTo>
                      <a:pt x="43" y="112"/>
                    </a:lnTo>
                  </a:path>
                </a:pathLst>
              </a:custGeom>
              <a:noFill/>
              <a:ln w="12700" cap="rnd">
                <a:solidFill>
                  <a:srgbClr val="000000"/>
                </a:solidFill>
                <a:round/>
                <a:headEnd type="none" w="sm" len="sm"/>
                <a:tailEnd type="none" w="sm" len="sm"/>
              </a:ln>
            </p:spPr>
            <p:txBody>
              <a:bodyPr/>
              <a:lstStyle/>
              <a:p>
                <a:endParaRPr lang="tr-TR"/>
              </a:p>
            </p:txBody>
          </p:sp>
          <p:sp>
            <p:nvSpPr>
              <p:cNvPr id="186" name="Freeform 150"/>
              <p:cNvSpPr>
                <a:spLocks/>
              </p:cNvSpPr>
              <p:nvPr/>
            </p:nvSpPr>
            <p:spPr bwMode="auto">
              <a:xfrm>
                <a:off x="1912" y="2452"/>
                <a:ext cx="103" cy="49"/>
              </a:xfrm>
              <a:custGeom>
                <a:avLst/>
                <a:gdLst>
                  <a:gd name="T0" fmla="*/ 0 w 103"/>
                  <a:gd name="T1" fmla="*/ 23 h 49"/>
                  <a:gd name="T2" fmla="*/ 7 w 103"/>
                  <a:gd name="T3" fmla="*/ 15 h 49"/>
                  <a:gd name="T4" fmla="*/ 17 w 103"/>
                  <a:gd name="T5" fmla="*/ 9 h 49"/>
                  <a:gd name="T6" fmla="*/ 29 w 103"/>
                  <a:gd name="T7" fmla="*/ 8 h 49"/>
                  <a:gd name="T8" fmla="*/ 42 w 103"/>
                  <a:gd name="T9" fmla="*/ 7 h 49"/>
                  <a:gd name="T10" fmla="*/ 58 w 103"/>
                  <a:gd name="T11" fmla="*/ 9 h 49"/>
                  <a:gd name="T12" fmla="*/ 75 w 103"/>
                  <a:gd name="T13" fmla="*/ 8 h 49"/>
                  <a:gd name="T14" fmla="*/ 89 w 103"/>
                  <a:gd name="T15" fmla="*/ 5 h 49"/>
                  <a:gd name="T16" fmla="*/ 102 w 103"/>
                  <a:gd name="T17" fmla="*/ 0 h 49"/>
                  <a:gd name="T18" fmla="*/ 98 w 103"/>
                  <a:gd name="T19" fmla="*/ 8 h 49"/>
                  <a:gd name="T20" fmla="*/ 89 w 103"/>
                  <a:gd name="T21" fmla="*/ 16 h 49"/>
                  <a:gd name="T22" fmla="*/ 82 w 103"/>
                  <a:gd name="T23" fmla="*/ 21 h 49"/>
                  <a:gd name="T24" fmla="*/ 72 w 103"/>
                  <a:gd name="T25" fmla="*/ 25 h 49"/>
                  <a:gd name="T26" fmla="*/ 62 w 103"/>
                  <a:gd name="T27" fmla="*/ 28 h 49"/>
                  <a:gd name="T28" fmla="*/ 54 w 103"/>
                  <a:gd name="T29" fmla="*/ 31 h 49"/>
                  <a:gd name="T30" fmla="*/ 45 w 103"/>
                  <a:gd name="T31" fmla="*/ 39 h 49"/>
                  <a:gd name="T32" fmla="*/ 43 w 103"/>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9"/>
                  <a:gd name="T53" fmla="*/ 103 w 10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9">
                    <a:moveTo>
                      <a:pt x="0" y="23"/>
                    </a:moveTo>
                    <a:lnTo>
                      <a:pt x="7" y="15"/>
                    </a:lnTo>
                    <a:lnTo>
                      <a:pt x="17" y="9"/>
                    </a:lnTo>
                    <a:lnTo>
                      <a:pt x="29" y="8"/>
                    </a:lnTo>
                    <a:lnTo>
                      <a:pt x="42" y="7"/>
                    </a:lnTo>
                    <a:lnTo>
                      <a:pt x="58" y="9"/>
                    </a:lnTo>
                    <a:lnTo>
                      <a:pt x="75" y="8"/>
                    </a:lnTo>
                    <a:lnTo>
                      <a:pt x="89" y="5"/>
                    </a:lnTo>
                    <a:lnTo>
                      <a:pt x="102" y="0"/>
                    </a:lnTo>
                    <a:lnTo>
                      <a:pt x="98" y="8"/>
                    </a:lnTo>
                    <a:lnTo>
                      <a:pt x="89" y="16"/>
                    </a:lnTo>
                    <a:lnTo>
                      <a:pt x="82" y="21"/>
                    </a:lnTo>
                    <a:lnTo>
                      <a:pt x="72" y="25"/>
                    </a:lnTo>
                    <a:lnTo>
                      <a:pt x="62" y="28"/>
                    </a:lnTo>
                    <a:lnTo>
                      <a:pt x="54" y="31"/>
                    </a:lnTo>
                    <a:lnTo>
                      <a:pt x="45" y="39"/>
                    </a:lnTo>
                    <a:lnTo>
                      <a:pt x="43" y="48"/>
                    </a:lnTo>
                  </a:path>
                </a:pathLst>
              </a:custGeom>
              <a:noFill/>
              <a:ln w="12700" cap="rnd">
                <a:solidFill>
                  <a:srgbClr val="000000"/>
                </a:solidFill>
                <a:round/>
                <a:headEnd type="none" w="sm" len="sm"/>
                <a:tailEnd type="none" w="sm" len="sm"/>
              </a:ln>
            </p:spPr>
            <p:txBody>
              <a:bodyPr/>
              <a:lstStyle/>
              <a:p>
                <a:endParaRPr lang="tr-TR"/>
              </a:p>
            </p:txBody>
          </p:sp>
          <p:sp>
            <p:nvSpPr>
              <p:cNvPr id="187" name="Freeform 151"/>
              <p:cNvSpPr>
                <a:spLocks/>
              </p:cNvSpPr>
              <p:nvPr/>
            </p:nvSpPr>
            <p:spPr bwMode="auto">
              <a:xfrm>
                <a:off x="1838" y="2349"/>
                <a:ext cx="163" cy="76"/>
              </a:xfrm>
              <a:custGeom>
                <a:avLst/>
                <a:gdLst>
                  <a:gd name="T0" fmla="*/ 10 w 163"/>
                  <a:gd name="T1" fmla="*/ 75 h 76"/>
                  <a:gd name="T2" fmla="*/ 16 w 163"/>
                  <a:gd name="T3" fmla="*/ 46 h 76"/>
                  <a:gd name="T4" fmla="*/ 31 w 163"/>
                  <a:gd name="T5" fmla="*/ 30 h 76"/>
                  <a:gd name="T6" fmla="*/ 51 w 163"/>
                  <a:gd name="T7" fmla="*/ 19 h 76"/>
                  <a:gd name="T8" fmla="*/ 73 w 163"/>
                  <a:gd name="T9" fmla="*/ 15 h 76"/>
                  <a:gd name="T10" fmla="*/ 99 w 163"/>
                  <a:gd name="T11" fmla="*/ 12 h 76"/>
                  <a:gd name="T12" fmla="*/ 123 w 163"/>
                  <a:gd name="T13" fmla="*/ 14 h 76"/>
                  <a:gd name="T14" fmla="*/ 146 w 163"/>
                  <a:gd name="T15" fmla="*/ 11 h 76"/>
                  <a:gd name="T16" fmla="*/ 162 w 163"/>
                  <a:gd name="T17" fmla="*/ 7 h 76"/>
                  <a:gd name="T18" fmla="*/ 144 w 163"/>
                  <a:gd name="T19" fmla="*/ 8 h 76"/>
                  <a:gd name="T20" fmla="*/ 123 w 163"/>
                  <a:gd name="T21" fmla="*/ 7 h 76"/>
                  <a:gd name="T22" fmla="*/ 102 w 163"/>
                  <a:gd name="T23" fmla="*/ 4 h 76"/>
                  <a:gd name="T24" fmla="*/ 79 w 163"/>
                  <a:gd name="T25" fmla="*/ 2 h 76"/>
                  <a:gd name="T26" fmla="*/ 56 w 163"/>
                  <a:gd name="T27" fmla="*/ 0 h 76"/>
                  <a:gd name="T28" fmla="*/ 34 w 163"/>
                  <a:gd name="T29" fmla="*/ 1 h 76"/>
                  <a:gd name="T30" fmla="*/ 17 w 163"/>
                  <a:gd name="T31" fmla="*/ 4 h 76"/>
                  <a:gd name="T32" fmla="*/ 0 w 163"/>
                  <a:gd name="T33" fmla="*/ 11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
                  <a:gd name="T52" fmla="*/ 0 h 76"/>
                  <a:gd name="T53" fmla="*/ 163 w 163"/>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 h="76">
                    <a:moveTo>
                      <a:pt x="10" y="75"/>
                    </a:moveTo>
                    <a:lnTo>
                      <a:pt x="16" y="46"/>
                    </a:lnTo>
                    <a:lnTo>
                      <a:pt x="31" y="30"/>
                    </a:lnTo>
                    <a:lnTo>
                      <a:pt x="51" y="19"/>
                    </a:lnTo>
                    <a:lnTo>
                      <a:pt x="73" y="15"/>
                    </a:lnTo>
                    <a:lnTo>
                      <a:pt x="99" y="12"/>
                    </a:lnTo>
                    <a:lnTo>
                      <a:pt x="123" y="14"/>
                    </a:lnTo>
                    <a:lnTo>
                      <a:pt x="146" y="11"/>
                    </a:lnTo>
                    <a:lnTo>
                      <a:pt x="162" y="7"/>
                    </a:lnTo>
                    <a:lnTo>
                      <a:pt x="144" y="8"/>
                    </a:lnTo>
                    <a:lnTo>
                      <a:pt x="123" y="7"/>
                    </a:lnTo>
                    <a:lnTo>
                      <a:pt x="102" y="4"/>
                    </a:lnTo>
                    <a:lnTo>
                      <a:pt x="79" y="2"/>
                    </a:lnTo>
                    <a:lnTo>
                      <a:pt x="56" y="0"/>
                    </a:lnTo>
                    <a:lnTo>
                      <a:pt x="34" y="1"/>
                    </a:lnTo>
                    <a:lnTo>
                      <a:pt x="17" y="4"/>
                    </a:lnTo>
                    <a:lnTo>
                      <a:pt x="0" y="11"/>
                    </a:lnTo>
                  </a:path>
                </a:pathLst>
              </a:custGeom>
              <a:noFill/>
              <a:ln w="12700" cap="rnd">
                <a:solidFill>
                  <a:srgbClr val="000000"/>
                </a:solidFill>
                <a:round/>
                <a:headEnd type="none" w="sm" len="sm"/>
                <a:tailEnd type="none" w="sm" len="sm"/>
              </a:ln>
            </p:spPr>
            <p:txBody>
              <a:bodyPr/>
              <a:lstStyle/>
              <a:p>
                <a:endParaRPr lang="tr-TR"/>
              </a:p>
            </p:txBody>
          </p:sp>
          <p:sp>
            <p:nvSpPr>
              <p:cNvPr id="188" name="Freeform 152"/>
              <p:cNvSpPr>
                <a:spLocks/>
              </p:cNvSpPr>
              <p:nvPr/>
            </p:nvSpPr>
            <p:spPr bwMode="auto">
              <a:xfrm>
                <a:off x="1865" y="2271"/>
                <a:ext cx="57" cy="66"/>
              </a:xfrm>
              <a:custGeom>
                <a:avLst/>
                <a:gdLst>
                  <a:gd name="T0" fmla="*/ 0 w 57"/>
                  <a:gd name="T1" fmla="*/ 0 h 66"/>
                  <a:gd name="T2" fmla="*/ 1 w 57"/>
                  <a:gd name="T3" fmla="*/ 12 h 66"/>
                  <a:gd name="T4" fmla="*/ 5 w 57"/>
                  <a:gd name="T5" fmla="*/ 22 h 66"/>
                  <a:gd name="T6" fmla="*/ 11 w 57"/>
                  <a:gd name="T7" fmla="*/ 31 h 66"/>
                  <a:gd name="T8" fmla="*/ 20 w 57"/>
                  <a:gd name="T9" fmla="*/ 37 h 66"/>
                  <a:gd name="T10" fmla="*/ 28 w 57"/>
                  <a:gd name="T11" fmla="*/ 45 h 66"/>
                  <a:gd name="T12" fmla="*/ 38 w 57"/>
                  <a:gd name="T13" fmla="*/ 53 h 66"/>
                  <a:gd name="T14" fmla="*/ 48 w 57"/>
                  <a:gd name="T15" fmla="*/ 58 h 66"/>
                  <a:gd name="T16" fmla="*/ 56 w 57"/>
                  <a:gd name="T17" fmla="*/ 65 h 66"/>
                  <a:gd name="T18" fmla="*/ 53 w 57"/>
                  <a:gd name="T19" fmla="*/ 56 h 66"/>
                  <a:gd name="T20" fmla="*/ 48 w 57"/>
                  <a:gd name="T21" fmla="*/ 51 h 66"/>
                  <a:gd name="T22" fmla="*/ 42 w 57"/>
                  <a:gd name="T23" fmla="*/ 46 h 66"/>
                  <a:gd name="T24" fmla="*/ 34 w 57"/>
                  <a:gd name="T25" fmla="*/ 39 h 66"/>
                  <a:gd name="T26" fmla="*/ 29 w 57"/>
                  <a:gd name="T27" fmla="*/ 33 h 66"/>
                  <a:gd name="T28" fmla="*/ 24 w 57"/>
                  <a:gd name="T29" fmla="*/ 27 h 66"/>
                  <a:gd name="T30" fmla="*/ 20 w 57"/>
                  <a:gd name="T31" fmla="*/ 19 h 66"/>
                  <a:gd name="T32" fmla="*/ 19 w 57"/>
                  <a:gd name="T33" fmla="*/ 1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6"/>
                  <a:gd name="T53" fmla="*/ 57 w 57"/>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6">
                    <a:moveTo>
                      <a:pt x="0" y="0"/>
                    </a:moveTo>
                    <a:lnTo>
                      <a:pt x="1" y="12"/>
                    </a:lnTo>
                    <a:lnTo>
                      <a:pt x="5" y="22"/>
                    </a:lnTo>
                    <a:lnTo>
                      <a:pt x="11" y="31"/>
                    </a:lnTo>
                    <a:lnTo>
                      <a:pt x="20" y="37"/>
                    </a:lnTo>
                    <a:lnTo>
                      <a:pt x="28" y="45"/>
                    </a:lnTo>
                    <a:lnTo>
                      <a:pt x="38" y="53"/>
                    </a:lnTo>
                    <a:lnTo>
                      <a:pt x="48" y="58"/>
                    </a:lnTo>
                    <a:lnTo>
                      <a:pt x="56" y="65"/>
                    </a:lnTo>
                    <a:lnTo>
                      <a:pt x="53" y="56"/>
                    </a:lnTo>
                    <a:lnTo>
                      <a:pt x="48" y="51"/>
                    </a:lnTo>
                    <a:lnTo>
                      <a:pt x="42" y="46"/>
                    </a:lnTo>
                    <a:lnTo>
                      <a:pt x="34" y="39"/>
                    </a:lnTo>
                    <a:lnTo>
                      <a:pt x="29" y="33"/>
                    </a:lnTo>
                    <a:lnTo>
                      <a:pt x="24" y="27"/>
                    </a:lnTo>
                    <a:lnTo>
                      <a:pt x="20" y="19"/>
                    </a:lnTo>
                    <a:lnTo>
                      <a:pt x="19" y="11"/>
                    </a:lnTo>
                  </a:path>
                </a:pathLst>
              </a:custGeom>
              <a:noFill/>
              <a:ln w="12700" cap="rnd">
                <a:solidFill>
                  <a:srgbClr val="000000"/>
                </a:solidFill>
                <a:round/>
                <a:headEnd type="none" w="sm" len="sm"/>
                <a:tailEnd type="none" w="sm" len="sm"/>
              </a:ln>
            </p:spPr>
            <p:txBody>
              <a:bodyPr/>
              <a:lstStyle/>
              <a:p>
                <a:endParaRPr lang="tr-TR"/>
              </a:p>
            </p:txBody>
          </p:sp>
          <p:sp>
            <p:nvSpPr>
              <p:cNvPr id="189" name="Freeform 153"/>
              <p:cNvSpPr>
                <a:spLocks/>
              </p:cNvSpPr>
              <p:nvPr/>
            </p:nvSpPr>
            <p:spPr bwMode="auto">
              <a:xfrm>
                <a:off x="1999" y="2197"/>
                <a:ext cx="119" cy="146"/>
              </a:xfrm>
              <a:custGeom>
                <a:avLst/>
                <a:gdLst>
                  <a:gd name="T0" fmla="*/ 118 w 119"/>
                  <a:gd name="T1" fmla="*/ 0 h 146"/>
                  <a:gd name="T2" fmla="*/ 109 w 119"/>
                  <a:gd name="T3" fmla="*/ 4 h 146"/>
                  <a:gd name="T4" fmla="*/ 100 w 119"/>
                  <a:gd name="T5" fmla="*/ 12 h 146"/>
                  <a:gd name="T6" fmla="*/ 96 w 119"/>
                  <a:gd name="T7" fmla="*/ 21 h 146"/>
                  <a:gd name="T8" fmla="*/ 88 w 119"/>
                  <a:gd name="T9" fmla="*/ 32 h 146"/>
                  <a:gd name="T10" fmla="*/ 83 w 119"/>
                  <a:gd name="T11" fmla="*/ 44 h 146"/>
                  <a:gd name="T12" fmla="*/ 78 w 119"/>
                  <a:gd name="T13" fmla="*/ 57 h 146"/>
                  <a:gd name="T14" fmla="*/ 73 w 119"/>
                  <a:gd name="T15" fmla="*/ 70 h 146"/>
                  <a:gd name="T16" fmla="*/ 67 w 119"/>
                  <a:gd name="T17" fmla="*/ 84 h 146"/>
                  <a:gd name="T18" fmla="*/ 60 w 119"/>
                  <a:gd name="T19" fmla="*/ 97 h 146"/>
                  <a:gd name="T20" fmla="*/ 53 w 119"/>
                  <a:gd name="T21" fmla="*/ 109 h 146"/>
                  <a:gd name="T22" fmla="*/ 43 w 119"/>
                  <a:gd name="T23" fmla="*/ 119 h 146"/>
                  <a:gd name="T24" fmla="*/ 30 w 119"/>
                  <a:gd name="T25" fmla="*/ 130 h 146"/>
                  <a:gd name="T26" fmla="*/ 17 w 119"/>
                  <a:gd name="T27" fmla="*/ 137 h 146"/>
                  <a:gd name="T28" fmla="*/ 0 w 119"/>
                  <a:gd name="T29" fmla="*/ 145 h 146"/>
                  <a:gd name="T30" fmla="*/ 7 w 119"/>
                  <a:gd name="T31" fmla="*/ 135 h 146"/>
                  <a:gd name="T32" fmla="*/ 15 w 119"/>
                  <a:gd name="T33" fmla="*/ 125 h 146"/>
                  <a:gd name="T34" fmla="*/ 22 w 119"/>
                  <a:gd name="T35" fmla="*/ 116 h 146"/>
                  <a:gd name="T36" fmla="*/ 29 w 119"/>
                  <a:gd name="T37" fmla="*/ 106 h 146"/>
                  <a:gd name="T38" fmla="*/ 34 w 119"/>
                  <a:gd name="T39" fmla="*/ 94 h 146"/>
                  <a:gd name="T40" fmla="*/ 35 w 119"/>
                  <a:gd name="T41" fmla="*/ 86 h 146"/>
                  <a:gd name="T42" fmla="*/ 36 w 119"/>
                  <a:gd name="T43" fmla="*/ 76 h 146"/>
                  <a:gd name="T44" fmla="*/ 35 w 119"/>
                  <a:gd name="T45" fmla="*/ 65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46"/>
                  <a:gd name="T71" fmla="*/ 119 w 119"/>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46">
                    <a:moveTo>
                      <a:pt x="118" y="0"/>
                    </a:moveTo>
                    <a:lnTo>
                      <a:pt x="109" y="4"/>
                    </a:lnTo>
                    <a:lnTo>
                      <a:pt x="100" y="12"/>
                    </a:lnTo>
                    <a:lnTo>
                      <a:pt x="96" y="21"/>
                    </a:lnTo>
                    <a:lnTo>
                      <a:pt x="88" y="32"/>
                    </a:lnTo>
                    <a:lnTo>
                      <a:pt x="83" y="44"/>
                    </a:lnTo>
                    <a:lnTo>
                      <a:pt x="78" y="57"/>
                    </a:lnTo>
                    <a:lnTo>
                      <a:pt x="73" y="70"/>
                    </a:lnTo>
                    <a:lnTo>
                      <a:pt x="67" y="84"/>
                    </a:lnTo>
                    <a:lnTo>
                      <a:pt x="60" y="97"/>
                    </a:lnTo>
                    <a:lnTo>
                      <a:pt x="53" y="109"/>
                    </a:lnTo>
                    <a:lnTo>
                      <a:pt x="43" y="119"/>
                    </a:lnTo>
                    <a:lnTo>
                      <a:pt x="30" y="130"/>
                    </a:lnTo>
                    <a:lnTo>
                      <a:pt x="17" y="137"/>
                    </a:lnTo>
                    <a:lnTo>
                      <a:pt x="0" y="145"/>
                    </a:lnTo>
                    <a:lnTo>
                      <a:pt x="7" y="135"/>
                    </a:lnTo>
                    <a:lnTo>
                      <a:pt x="15" y="125"/>
                    </a:lnTo>
                    <a:lnTo>
                      <a:pt x="22" y="116"/>
                    </a:lnTo>
                    <a:lnTo>
                      <a:pt x="29" y="106"/>
                    </a:lnTo>
                    <a:lnTo>
                      <a:pt x="34" y="94"/>
                    </a:lnTo>
                    <a:lnTo>
                      <a:pt x="35" y="86"/>
                    </a:lnTo>
                    <a:lnTo>
                      <a:pt x="36" y="76"/>
                    </a:lnTo>
                    <a:lnTo>
                      <a:pt x="35" y="65"/>
                    </a:lnTo>
                  </a:path>
                </a:pathLst>
              </a:custGeom>
              <a:noFill/>
              <a:ln w="12700" cap="rnd">
                <a:solidFill>
                  <a:srgbClr val="000000"/>
                </a:solidFill>
                <a:round/>
                <a:headEnd type="none" w="sm" len="sm"/>
                <a:tailEnd type="none" w="sm" len="sm"/>
              </a:ln>
            </p:spPr>
            <p:txBody>
              <a:bodyPr/>
              <a:lstStyle/>
              <a:p>
                <a:endParaRPr lang="tr-TR"/>
              </a:p>
            </p:txBody>
          </p:sp>
          <p:sp>
            <p:nvSpPr>
              <p:cNvPr id="190" name="Freeform 154"/>
              <p:cNvSpPr>
                <a:spLocks/>
              </p:cNvSpPr>
              <p:nvPr/>
            </p:nvSpPr>
            <p:spPr bwMode="auto">
              <a:xfrm>
                <a:off x="2381" y="2794"/>
                <a:ext cx="70" cy="63"/>
              </a:xfrm>
              <a:custGeom>
                <a:avLst/>
                <a:gdLst>
                  <a:gd name="T0" fmla="*/ 69 w 70"/>
                  <a:gd name="T1" fmla="*/ 35 h 63"/>
                  <a:gd name="T2" fmla="*/ 47 w 70"/>
                  <a:gd name="T3" fmla="*/ 35 h 63"/>
                  <a:gd name="T4" fmla="*/ 10 w 70"/>
                  <a:gd name="T5" fmla="*/ 62 h 63"/>
                  <a:gd name="T6" fmla="*/ 7 w 70"/>
                  <a:gd name="T7" fmla="*/ 51 h 63"/>
                  <a:gd name="T8" fmla="*/ 40 w 70"/>
                  <a:gd name="T9" fmla="*/ 31 h 63"/>
                  <a:gd name="T10" fmla="*/ 1 w 70"/>
                  <a:gd name="T11" fmla="*/ 9 h 63"/>
                  <a:gd name="T12" fmla="*/ 0 w 70"/>
                  <a:gd name="T13" fmla="*/ 0 h 63"/>
                  <a:gd name="T14" fmla="*/ 44 w 70"/>
                  <a:gd name="T15" fmla="*/ 25 h 63"/>
                  <a:gd name="T16" fmla="*/ 67 w 70"/>
                  <a:gd name="T17" fmla="*/ 26 h 63"/>
                  <a:gd name="T18" fmla="*/ 69 w 70"/>
                  <a:gd name="T19" fmla="*/ 3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3"/>
                  <a:gd name="T32" fmla="*/ 70 w 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3">
                    <a:moveTo>
                      <a:pt x="69" y="35"/>
                    </a:moveTo>
                    <a:lnTo>
                      <a:pt x="47" y="35"/>
                    </a:lnTo>
                    <a:lnTo>
                      <a:pt x="10" y="62"/>
                    </a:lnTo>
                    <a:lnTo>
                      <a:pt x="7" y="51"/>
                    </a:lnTo>
                    <a:lnTo>
                      <a:pt x="40" y="31"/>
                    </a:lnTo>
                    <a:lnTo>
                      <a:pt x="1" y="9"/>
                    </a:lnTo>
                    <a:lnTo>
                      <a:pt x="0" y="0"/>
                    </a:lnTo>
                    <a:lnTo>
                      <a:pt x="44" y="25"/>
                    </a:lnTo>
                    <a:lnTo>
                      <a:pt x="67" y="26"/>
                    </a:lnTo>
                    <a:lnTo>
                      <a:pt x="69" y="35"/>
                    </a:lnTo>
                  </a:path>
                </a:pathLst>
              </a:custGeom>
              <a:solidFill>
                <a:srgbClr val="0000FF"/>
              </a:solidFill>
              <a:ln w="12700" cap="rnd">
                <a:solidFill>
                  <a:srgbClr val="020285"/>
                </a:solidFill>
                <a:round/>
                <a:headEnd/>
                <a:tailEnd/>
              </a:ln>
            </p:spPr>
            <p:txBody>
              <a:bodyPr/>
              <a:lstStyle/>
              <a:p>
                <a:endParaRPr lang="tr-TR"/>
              </a:p>
            </p:txBody>
          </p:sp>
          <p:sp>
            <p:nvSpPr>
              <p:cNvPr id="191" name="Freeform 155"/>
              <p:cNvSpPr>
                <a:spLocks/>
              </p:cNvSpPr>
              <p:nvPr/>
            </p:nvSpPr>
            <p:spPr bwMode="auto">
              <a:xfrm>
                <a:off x="2353" y="2653"/>
                <a:ext cx="73" cy="75"/>
              </a:xfrm>
              <a:custGeom>
                <a:avLst/>
                <a:gdLst>
                  <a:gd name="T0" fmla="*/ 5 w 73"/>
                  <a:gd name="T1" fmla="*/ 51 h 75"/>
                  <a:gd name="T2" fmla="*/ 0 w 73"/>
                  <a:gd name="T3" fmla="*/ 44 h 75"/>
                  <a:gd name="T4" fmla="*/ 52 w 73"/>
                  <a:gd name="T5" fmla="*/ 0 h 75"/>
                  <a:gd name="T6" fmla="*/ 51 w 73"/>
                  <a:gd name="T7" fmla="*/ 8 h 75"/>
                  <a:gd name="T8" fmla="*/ 37 w 73"/>
                  <a:gd name="T9" fmla="*/ 23 h 75"/>
                  <a:gd name="T10" fmla="*/ 47 w 73"/>
                  <a:gd name="T11" fmla="*/ 59 h 75"/>
                  <a:gd name="T12" fmla="*/ 70 w 73"/>
                  <a:gd name="T13" fmla="*/ 65 h 75"/>
                  <a:gd name="T14" fmla="*/ 72 w 73"/>
                  <a:gd name="T15" fmla="*/ 74 h 75"/>
                  <a:gd name="T16" fmla="*/ 5 w 73"/>
                  <a:gd name="T17" fmla="*/ 51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5"/>
                  <a:gd name="T29" fmla="*/ 73 w 7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5">
                    <a:moveTo>
                      <a:pt x="5" y="51"/>
                    </a:moveTo>
                    <a:lnTo>
                      <a:pt x="0" y="44"/>
                    </a:lnTo>
                    <a:lnTo>
                      <a:pt x="52" y="0"/>
                    </a:lnTo>
                    <a:lnTo>
                      <a:pt x="51" y="8"/>
                    </a:lnTo>
                    <a:lnTo>
                      <a:pt x="37" y="23"/>
                    </a:lnTo>
                    <a:lnTo>
                      <a:pt x="47" y="59"/>
                    </a:lnTo>
                    <a:lnTo>
                      <a:pt x="70" y="65"/>
                    </a:lnTo>
                    <a:lnTo>
                      <a:pt x="72" y="74"/>
                    </a:lnTo>
                    <a:lnTo>
                      <a:pt x="5" y="51"/>
                    </a:lnTo>
                  </a:path>
                </a:pathLst>
              </a:custGeom>
              <a:solidFill>
                <a:srgbClr val="0000FF"/>
              </a:solidFill>
              <a:ln w="12700" cap="rnd">
                <a:solidFill>
                  <a:srgbClr val="020285"/>
                </a:solidFill>
                <a:round/>
                <a:headEnd/>
                <a:tailEnd/>
              </a:ln>
            </p:spPr>
            <p:txBody>
              <a:bodyPr/>
              <a:lstStyle/>
              <a:p>
                <a:endParaRPr lang="tr-TR"/>
              </a:p>
            </p:txBody>
          </p:sp>
          <p:sp>
            <p:nvSpPr>
              <p:cNvPr id="192" name="Freeform 156"/>
              <p:cNvSpPr>
                <a:spLocks/>
              </p:cNvSpPr>
              <p:nvPr/>
            </p:nvSpPr>
            <p:spPr bwMode="auto">
              <a:xfrm>
                <a:off x="2362" y="2680"/>
                <a:ext cx="32" cy="30"/>
              </a:xfrm>
              <a:custGeom>
                <a:avLst/>
                <a:gdLst>
                  <a:gd name="T0" fmla="*/ 0 w 32"/>
                  <a:gd name="T1" fmla="*/ 19 h 30"/>
                  <a:gd name="T2" fmla="*/ 31 w 32"/>
                  <a:gd name="T3" fmla="*/ 29 h 30"/>
                  <a:gd name="T4" fmla="*/ 21 w 32"/>
                  <a:gd name="T5" fmla="*/ 0 h 30"/>
                  <a:gd name="T6" fmla="*/ 0 w 32"/>
                  <a:gd name="T7" fmla="*/ 19 h 30"/>
                  <a:gd name="T8" fmla="*/ 0 60000 65536"/>
                  <a:gd name="T9" fmla="*/ 0 60000 65536"/>
                  <a:gd name="T10" fmla="*/ 0 60000 65536"/>
                  <a:gd name="T11" fmla="*/ 0 60000 65536"/>
                  <a:gd name="T12" fmla="*/ 0 w 32"/>
                  <a:gd name="T13" fmla="*/ 0 h 30"/>
                  <a:gd name="T14" fmla="*/ 32 w 32"/>
                  <a:gd name="T15" fmla="*/ 30 h 30"/>
                </a:gdLst>
                <a:ahLst/>
                <a:cxnLst>
                  <a:cxn ang="T8">
                    <a:pos x="T0" y="T1"/>
                  </a:cxn>
                  <a:cxn ang="T9">
                    <a:pos x="T2" y="T3"/>
                  </a:cxn>
                  <a:cxn ang="T10">
                    <a:pos x="T4" y="T5"/>
                  </a:cxn>
                  <a:cxn ang="T11">
                    <a:pos x="T6" y="T7"/>
                  </a:cxn>
                </a:cxnLst>
                <a:rect l="T12" t="T13" r="T14" b="T15"/>
                <a:pathLst>
                  <a:path w="32" h="30">
                    <a:moveTo>
                      <a:pt x="0" y="19"/>
                    </a:moveTo>
                    <a:lnTo>
                      <a:pt x="31" y="29"/>
                    </a:lnTo>
                    <a:lnTo>
                      <a:pt x="21" y="0"/>
                    </a:lnTo>
                    <a:lnTo>
                      <a:pt x="0" y="19"/>
                    </a:lnTo>
                  </a:path>
                </a:pathLst>
              </a:custGeom>
              <a:solidFill>
                <a:srgbClr val="00FFFF"/>
              </a:solidFill>
              <a:ln w="12700" cap="rnd">
                <a:solidFill>
                  <a:srgbClr val="020285"/>
                </a:solidFill>
                <a:round/>
                <a:headEnd/>
                <a:tailEnd/>
              </a:ln>
            </p:spPr>
            <p:txBody>
              <a:bodyPr/>
              <a:lstStyle/>
              <a:p>
                <a:endParaRPr lang="tr-TR"/>
              </a:p>
            </p:txBody>
          </p:sp>
        </p:grpSp>
        <p:grpSp>
          <p:nvGrpSpPr>
            <p:cNvPr id="95" name="Group 157"/>
            <p:cNvGrpSpPr>
              <a:grpSpLocks/>
            </p:cNvGrpSpPr>
            <p:nvPr/>
          </p:nvGrpSpPr>
          <p:grpSpPr bwMode="auto">
            <a:xfrm>
              <a:off x="1848" y="2605"/>
              <a:ext cx="937" cy="704"/>
              <a:chOff x="1848" y="2605"/>
              <a:chExt cx="937" cy="704"/>
            </a:xfrm>
          </p:grpSpPr>
          <p:sp>
            <p:nvSpPr>
              <p:cNvPr id="134" name="Freeform 158"/>
              <p:cNvSpPr>
                <a:spLocks/>
              </p:cNvSpPr>
              <p:nvPr/>
            </p:nvSpPr>
            <p:spPr bwMode="auto">
              <a:xfrm>
                <a:off x="1848" y="2654"/>
                <a:ext cx="130" cy="171"/>
              </a:xfrm>
              <a:custGeom>
                <a:avLst/>
                <a:gdLst/>
                <a:ahLst/>
                <a:cxnLst>
                  <a:cxn ang="0">
                    <a:pos x="12" y="0"/>
                  </a:cxn>
                  <a:cxn ang="0">
                    <a:pos x="129" y="0"/>
                  </a:cxn>
                  <a:cxn ang="0">
                    <a:pos x="24" y="170"/>
                  </a:cxn>
                  <a:cxn ang="0">
                    <a:pos x="0" y="119"/>
                  </a:cxn>
                  <a:cxn ang="0">
                    <a:pos x="12" y="0"/>
                  </a:cxn>
                </a:cxnLst>
                <a:rect l="0" t="0" r="r" b="b"/>
                <a:pathLst>
                  <a:path w="130" h="171">
                    <a:moveTo>
                      <a:pt x="12" y="0"/>
                    </a:moveTo>
                    <a:lnTo>
                      <a:pt x="129" y="0"/>
                    </a:lnTo>
                    <a:lnTo>
                      <a:pt x="24" y="170"/>
                    </a:lnTo>
                    <a:lnTo>
                      <a:pt x="0" y="119"/>
                    </a:lnTo>
                    <a:lnTo>
                      <a:pt x="12" y="0"/>
                    </a:lnTo>
                  </a:path>
                </a:pathLst>
              </a:custGeom>
              <a:solidFill>
                <a:srgbClr val="00FF00"/>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35" name="Freeform 159"/>
              <p:cNvSpPr>
                <a:spLocks/>
              </p:cNvSpPr>
              <p:nvPr/>
            </p:nvSpPr>
            <p:spPr bwMode="auto">
              <a:xfrm>
                <a:off x="1866" y="2642"/>
                <a:ext cx="919" cy="667"/>
              </a:xfrm>
              <a:custGeom>
                <a:avLst/>
                <a:gdLst/>
                <a:ahLst/>
                <a:cxnLst>
                  <a:cxn ang="0">
                    <a:pos x="117" y="5"/>
                  </a:cxn>
                  <a:cxn ang="0">
                    <a:pos x="82" y="30"/>
                  </a:cxn>
                  <a:cxn ang="0">
                    <a:pos x="54" y="71"/>
                  </a:cxn>
                  <a:cxn ang="0">
                    <a:pos x="32" y="118"/>
                  </a:cxn>
                  <a:cxn ang="0">
                    <a:pos x="14" y="150"/>
                  </a:cxn>
                  <a:cxn ang="0">
                    <a:pos x="4" y="185"/>
                  </a:cxn>
                  <a:cxn ang="0">
                    <a:pos x="0" y="236"/>
                  </a:cxn>
                  <a:cxn ang="0">
                    <a:pos x="12" y="300"/>
                  </a:cxn>
                  <a:cxn ang="0">
                    <a:pos x="36" y="357"/>
                  </a:cxn>
                  <a:cxn ang="0">
                    <a:pos x="60" y="387"/>
                  </a:cxn>
                  <a:cxn ang="0">
                    <a:pos x="78" y="412"/>
                  </a:cxn>
                  <a:cxn ang="0">
                    <a:pos x="77" y="446"/>
                  </a:cxn>
                  <a:cxn ang="0">
                    <a:pos x="64" y="481"/>
                  </a:cxn>
                  <a:cxn ang="0">
                    <a:pos x="35" y="523"/>
                  </a:cxn>
                  <a:cxn ang="0">
                    <a:pos x="71" y="529"/>
                  </a:cxn>
                  <a:cxn ang="0">
                    <a:pos x="101" y="549"/>
                  </a:cxn>
                  <a:cxn ang="0">
                    <a:pos x="119" y="574"/>
                  </a:cxn>
                  <a:cxn ang="0">
                    <a:pos x="128" y="614"/>
                  </a:cxn>
                  <a:cxn ang="0">
                    <a:pos x="869" y="666"/>
                  </a:cxn>
                  <a:cxn ang="0">
                    <a:pos x="886" y="617"/>
                  </a:cxn>
                  <a:cxn ang="0">
                    <a:pos x="897" y="580"/>
                  </a:cxn>
                  <a:cxn ang="0">
                    <a:pos x="907" y="540"/>
                  </a:cxn>
                  <a:cxn ang="0">
                    <a:pos x="915" y="499"/>
                  </a:cxn>
                  <a:cxn ang="0">
                    <a:pos x="918" y="458"/>
                  </a:cxn>
                  <a:cxn ang="0">
                    <a:pos x="917" y="420"/>
                  </a:cxn>
                  <a:cxn ang="0">
                    <a:pos x="912" y="405"/>
                  </a:cxn>
                  <a:cxn ang="0">
                    <a:pos x="907" y="398"/>
                  </a:cxn>
                  <a:cxn ang="0">
                    <a:pos x="900" y="397"/>
                  </a:cxn>
                  <a:cxn ang="0">
                    <a:pos x="889" y="401"/>
                  </a:cxn>
                  <a:cxn ang="0">
                    <a:pos x="646" y="335"/>
                  </a:cxn>
                  <a:cxn ang="0">
                    <a:pos x="575" y="279"/>
                  </a:cxn>
                  <a:cxn ang="0">
                    <a:pos x="497" y="215"/>
                  </a:cxn>
                  <a:cxn ang="0">
                    <a:pos x="445" y="154"/>
                  </a:cxn>
                  <a:cxn ang="0">
                    <a:pos x="426" y="106"/>
                  </a:cxn>
                  <a:cxn ang="0">
                    <a:pos x="409" y="75"/>
                  </a:cxn>
                  <a:cxn ang="0">
                    <a:pos x="400" y="70"/>
                  </a:cxn>
                  <a:cxn ang="0">
                    <a:pos x="356" y="63"/>
                  </a:cxn>
                  <a:cxn ang="0">
                    <a:pos x="282" y="55"/>
                  </a:cxn>
                  <a:cxn ang="0">
                    <a:pos x="185" y="23"/>
                  </a:cxn>
                  <a:cxn ang="0">
                    <a:pos x="140" y="0"/>
                  </a:cxn>
                </a:cxnLst>
                <a:rect l="0" t="0" r="r" b="b"/>
                <a:pathLst>
                  <a:path w="919" h="667">
                    <a:moveTo>
                      <a:pt x="140" y="0"/>
                    </a:moveTo>
                    <a:lnTo>
                      <a:pt x="117" y="5"/>
                    </a:lnTo>
                    <a:lnTo>
                      <a:pt x="97" y="15"/>
                    </a:lnTo>
                    <a:lnTo>
                      <a:pt x="82" y="30"/>
                    </a:lnTo>
                    <a:lnTo>
                      <a:pt x="67" y="50"/>
                    </a:lnTo>
                    <a:lnTo>
                      <a:pt x="54" y="71"/>
                    </a:lnTo>
                    <a:lnTo>
                      <a:pt x="43" y="94"/>
                    </a:lnTo>
                    <a:lnTo>
                      <a:pt x="32" y="118"/>
                    </a:lnTo>
                    <a:lnTo>
                      <a:pt x="20" y="139"/>
                    </a:lnTo>
                    <a:lnTo>
                      <a:pt x="14" y="150"/>
                    </a:lnTo>
                    <a:lnTo>
                      <a:pt x="9" y="165"/>
                    </a:lnTo>
                    <a:lnTo>
                      <a:pt x="4" y="185"/>
                    </a:lnTo>
                    <a:lnTo>
                      <a:pt x="0" y="209"/>
                    </a:lnTo>
                    <a:lnTo>
                      <a:pt x="0" y="236"/>
                    </a:lnTo>
                    <a:lnTo>
                      <a:pt x="4" y="266"/>
                    </a:lnTo>
                    <a:lnTo>
                      <a:pt x="12" y="300"/>
                    </a:lnTo>
                    <a:lnTo>
                      <a:pt x="24" y="336"/>
                    </a:lnTo>
                    <a:lnTo>
                      <a:pt x="36" y="357"/>
                    </a:lnTo>
                    <a:lnTo>
                      <a:pt x="48" y="377"/>
                    </a:lnTo>
                    <a:lnTo>
                      <a:pt x="60" y="387"/>
                    </a:lnTo>
                    <a:lnTo>
                      <a:pt x="73" y="400"/>
                    </a:lnTo>
                    <a:lnTo>
                      <a:pt x="78" y="412"/>
                    </a:lnTo>
                    <a:lnTo>
                      <a:pt x="79" y="423"/>
                    </a:lnTo>
                    <a:lnTo>
                      <a:pt x="77" y="446"/>
                    </a:lnTo>
                    <a:lnTo>
                      <a:pt x="71" y="462"/>
                    </a:lnTo>
                    <a:lnTo>
                      <a:pt x="64" y="481"/>
                    </a:lnTo>
                    <a:lnTo>
                      <a:pt x="56" y="494"/>
                    </a:lnTo>
                    <a:lnTo>
                      <a:pt x="35" y="523"/>
                    </a:lnTo>
                    <a:lnTo>
                      <a:pt x="53" y="525"/>
                    </a:lnTo>
                    <a:lnTo>
                      <a:pt x="71" y="529"/>
                    </a:lnTo>
                    <a:lnTo>
                      <a:pt x="86" y="536"/>
                    </a:lnTo>
                    <a:lnTo>
                      <a:pt x="101" y="549"/>
                    </a:lnTo>
                    <a:lnTo>
                      <a:pt x="113" y="564"/>
                    </a:lnTo>
                    <a:lnTo>
                      <a:pt x="119" y="574"/>
                    </a:lnTo>
                    <a:lnTo>
                      <a:pt x="122" y="586"/>
                    </a:lnTo>
                    <a:lnTo>
                      <a:pt x="128" y="614"/>
                    </a:lnTo>
                    <a:lnTo>
                      <a:pt x="128" y="666"/>
                    </a:lnTo>
                    <a:lnTo>
                      <a:pt x="869" y="666"/>
                    </a:lnTo>
                    <a:lnTo>
                      <a:pt x="880" y="635"/>
                    </a:lnTo>
                    <a:lnTo>
                      <a:pt x="886" y="617"/>
                    </a:lnTo>
                    <a:lnTo>
                      <a:pt x="891" y="599"/>
                    </a:lnTo>
                    <a:lnTo>
                      <a:pt x="897" y="580"/>
                    </a:lnTo>
                    <a:lnTo>
                      <a:pt x="902" y="560"/>
                    </a:lnTo>
                    <a:lnTo>
                      <a:pt x="907" y="540"/>
                    </a:lnTo>
                    <a:lnTo>
                      <a:pt x="911" y="519"/>
                    </a:lnTo>
                    <a:lnTo>
                      <a:pt x="915" y="499"/>
                    </a:lnTo>
                    <a:lnTo>
                      <a:pt x="918" y="478"/>
                    </a:lnTo>
                    <a:lnTo>
                      <a:pt x="918" y="458"/>
                    </a:lnTo>
                    <a:lnTo>
                      <a:pt x="918" y="439"/>
                    </a:lnTo>
                    <a:lnTo>
                      <a:pt x="917" y="420"/>
                    </a:lnTo>
                    <a:lnTo>
                      <a:pt x="914" y="411"/>
                    </a:lnTo>
                    <a:lnTo>
                      <a:pt x="912" y="405"/>
                    </a:lnTo>
                    <a:lnTo>
                      <a:pt x="910" y="400"/>
                    </a:lnTo>
                    <a:lnTo>
                      <a:pt x="907" y="398"/>
                    </a:lnTo>
                    <a:lnTo>
                      <a:pt x="904" y="396"/>
                    </a:lnTo>
                    <a:lnTo>
                      <a:pt x="900" y="397"/>
                    </a:lnTo>
                    <a:lnTo>
                      <a:pt x="895" y="399"/>
                    </a:lnTo>
                    <a:lnTo>
                      <a:pt x="889" y="401"/>
                    </a:lnTo>
                    <a:lnTo>
                      <a:pt x="680" y="354"/>
                    </a:lnTo>
                    <a:lnTo>
                      <a:pt x="646" y="335"/>
                    </a:lnTo>
                    <a:lnTo>
                      <a:pt x="616" y="318"/>
                    </a:lnTo>
                    <a:lnTo>
                      <a:pt x="575" y="279"/>
                    </a:lnTo>
                    <a:lnTo>
                      <a:pt x="531" y="244"/>
                    </a:lnTo>
                    <a:lnTo>
                      <a:pt x="497" y="215"/>
                    </a:lnTo>
                    <a:lnTo>
                      <a:pt x="468" y="188"/>
                    </a:lnTo>
                    <a:lnTo>
                      <a:pt x="445" y="154"/>
                    </a:lnTo>
                    <a:lnTo>
                      <a:pt x="434" y="132"/>
                    </a:lnTo>
                    <a:lnTo>
                      <a:pt x="426" y="106"/>
                    </a:lnTo>
                    <a:lnTo>
                      <a:pt x="414" y="82"/>
                    </a:lnTo>
                    <a:lnTo>
                      <a:pt x="409" y="75"/>
                    </a:lnTo>
                    <a:lnTo>
                      <a:pt x="405" y="72"/>
                    </a:lnTo>
                    <a:lnTo>
                      <a:pt x="400" y="70"/>
                    </a:lnTo>
                    <a:lnTo>
                      <a:pt x="387" y="66"/>
                    </a:lnTo>
                    <a:lnTo>
                      <a:pt x="356" y="63"/>
                    </a:lnTo>
                    <a:lnTo>
                      <a:pt x="320" y="59"/>
                    </a:lnTo>
                    <a:lnTo>
                      <a:pt x="282" y="55"/>
                    </a:lnTo>
                    <a:lnTo>
                      <a:pt x="250" y="47"/>
                    </a:lnTo>
                    <a:lnTo>
                      <a:pt x="185" y="23"/>
                    </a:lnTo>
                    <a:lnTo>
                      <a:pt x="158" y="3"/>
                    </a:lnTo>
                    <a:lnTo>
                      <a:pt x="140" y="0"/>
                    </a:lnTo>
                  </a:path>
                </a:pathLst>
              </a:custGeom>
              <a:solidFill>
                <a:srgbClr val="FFFFFF"/>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36" name="Freeform 160"/>
              <p:cNvSpPr>
                <a:spLocks/>
              </p:cNvSpPr>
              <p:nvPr/>
            </p:nvSpPr>
            <p:spPr bwMode="auto">
              <a:xfrm>
                <a:off x="2169" y="3125"/>
                <a:ext cx="231" cy="123"/>
              </a:xfrm>
              <a:custGeom>
                <a:avLst/>
                <a:gdLst/>
                <a:ahLst/>
                <a:cxnLst>
                  <a:cxn ang="0">
                    <a:pos x="230" y="0"/>
                  </a:cxn>
                  <a:cxn ang="0">
                    <a:pos x="214" y="7"/>
                  </a:cxn>
                  <a:cxn ang="0">
                    <a:pos x="201" y="15"/>
                  </a:cxn>
                  <a:cxn ang="0">
                    <a:pos x="187" y="23"/>
                  </a:cxn>
                  <a:cxn ang="0">
                    <a:pos x="172" y="33"/>
                  </a:cxn>
                  <a:cxn ang="0">
                    <a:pos x="159" y="44"/>
                  </a:cxn>
                  <a:cxn ang="0">
                    <a:pos x="147" y="53"/>
                  </a:cxn>
                  <a:cxn ang="0">
                    <a:pos x="133" y="64"/>
                  </a:cxn>
                  <a:cxn ang="0">
                    <a:pos x="120" y="74"/>
                  </a:cxn>
                  <a:cxn ang="0">
                    <a:pos x="106" y="84"/>
                  </a:cxn>
                  <a:cxn ang="0">
                    <a:pos x="94" y="92"/>
                  </a:cxn>
                  <a:cxn ang="0">
                    <a:pos x="79" y="101"/>
                  </a:cxn>
                  <a:cxn ang="0">
                    <a:pos x="65" y="108"/>
                  </a:cxn>
                  <a:cxn ang="0">
                    <a:pos x="50" y="114"/>
                  </a:cxn>
                  <a:cxn ang="0">
                    <a:pos x="35" y="118"/>
                  </a:cxn>
                  <a:cxn ang="0">
                    <a:pos x="18" y="121"/>
                  </a:cxn>
                  <a:cxn ang="0">
                    <a:pos x="0" y="122"/>
                  </a:cxn>
                </a:cxnLst>
                <a:rect l="0" t="0" r="r" b="b"/>
                <a:pathLst>
                  <a:path w="231" h="123">
                    <a:moveTo>
                      <a:pt x="230" y="0"/>
                    </a:moveTo>
                    <a:lnTo>
                      <a:pt x="214" y="7"/>
                    </a:lnTo>
                    <a:lnTo>
                      <a:pt x="201" y="15"/>
                    </a:lnTo>
                    <a:lnTo>
                      <a:pt x="187" y="23"/>
                    </a:lnTo>
                    <a:lnTo>
                      <a:pt x="172" y="33"/>
                    </a:lnTo>
                    <a:lnTo>
                      <a:pt x="159" y="44"/>
                    </a:lnTo>
                    <a:lnTo>
                      <a:pt x="147" y="53"/>
                    </a:lnTo>
                    <a:lnTo>
                      <a:pt x="133" y="64"/>
                    </a:lnTo>
                    <a:lnTo>
                      <a:pt x="120" y="74"/>
                    </a:lnTo>
                    <a:lnTo>
                      <a:pt x="106" y="84"/>
                    </a:lnTo>
                    <a:lnTo>
                      <a:pt x="94" y="92"/>
                    </a:lnTo>
                    <a:lnTo>
                      <a:pt x="79" y="101"/>
                    </a:lnTo>
                    <a:lnTo>
                      <a:pt x="65" y="108"/>
                    </a:lnTo>
                    <a:lnTo>
                      <a:pt x="50" y="114"/>
                    </a:lnTo>
                    <a:lnTo>
                      <a:pt x="35" y="118"/>
                    </a:lnTo>
                    <a:lnTo>
                      <a:pt x="18" y="121"/>
                    </a:lnTo>
                    <a:lnTo>
                      <a:pt x="0" y="122"/>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pPr>
                  <a:defRPr/>
                </a:pPr>
                <a:endParaRPr lang="tr-TR"/>
              </a:p>
            </p:txBody>
          </p:sp>
          <p:sp>
            <p:nvSpPr>
              <p:cNvPr id="137" name="Freeform 161"/>
              <p:cNvSpPr>
                <a:spLocks/>
              </p:cNvSpPr>
              <p:nvPr/>
            </p:nvSpPr>
            <p:spPr bwMode="auto">
              <a:xfrm>
                <a:off x="1905" y="2756"/>
                <a:ext cx="94" cy="277"/>
              </a:xfrm>
              <a:custGeom>
                <a:avLst/>
                <a:gdLst/>
                <a:ahLst/>
                <a:cxnLst>
                  <a:cxn ang="0">
                    <a:pos x="33" y="0"/>
                  </a:cxn>
                  <a:cxn ang="0">
                    <a:pos x="26" y="17"/>
                  </a:cxn>
                  <a:cxn ang="0">
                    <a:pos x="21" y="36"/>
                  </a:cxn>
                  <a:cxn ang="0">
                    <a:pos x="19" y="55"/>
                  </a:cxn>
                  <a:cxn ang="0">
                    <a:pos x="19" y="74"/>
                  </a:cxn>
                  <a:cxn ang="0">
                    <a:pos x="21" y="91"/>
                  </a:cxn>
                  <a:cxn ang="0">
                    <a:pos x="27" y="108"/>
                  </a:cxn>
                  <a:cxn ang="0">
                    <a:pos x="33" y="123"/>
                  </a:cxn>
                  <a:cxn ang="0">
                    <a:pos x="43" y="135"/>
                  </a:cxn>
                  <a:cxn ang="0">
                    <a:pos x="52" y="147"/>
                  </a:cxn>
                  <a:cxn ang="0">
                    <a:pos x="62" y="161"/>
                  </a:cxn>
                  <a:cxn ang="0">
                    <a:pos x="73" y="176"/>
                  </a:cxn>
                  <a:cxn ang="0">
                    <a:pos x="81" y="192"/>
                  </a:cxn>
                  <a:cxn ang="0">
                    <a:pos x="88" y="207"/>
                  </a:cxn>
                  <a:cxn ang="0">
                    <a:pos x="92" y="221"/>
                  </a:cxn>
                  <a:cxn ang="0">
                    <a:pos x="93" y="232"/>
                  </a:cxn>
                  <a:cxn ang="0">
                    <a:pos x="92" y="243"/>
                  </a:cxn>
                  <a:cxn ang="0">
                    <a:pos x="86" y="250"/>
                  </a:cxn>
                  <a:cxn ang="0">
                    <a:pos x="78" y="263"/>
                  </a:cxn>
                  <a:cxn ang="0">
                    <a:pos x="74" y="268"/>
                  </a:cxn>
                  <a:cxn ang="0">
                    <a:pos x="69" y="273"/>
                  </a:cxn>
                  <a:cxn ang="0">
                    <a:pos x="64" y="276"/>
                  </a:cxn>
                  <a:cxn ang="0">
                    <a:pos x="60" y="276"/>
                  </a:cxn>
                  <a:cxn ang="0">
                    <a:pos x="71" y="250"/>
                  </a:cxn>
                  <a:cxn ang="0">
                    <a:pos x="69" y="227"/>
                  </a:cxn>
                  <a:cxn ang="0">
                    <a:pos x="62" y="207"/>
                  </a:cxn>
                  <a:cxn ang="0">
                    <a:pos x="50" y="191"/>
                  </a:cxn>
                  <a:cxn ang="0">
                    <a:pos x="38" y="176"/>
                  </a:cxn>
                  <a:cxn ang="0">
                    <a:pos x="27" y="162"/>
                  </a:cxn>
                  <a:cxn ang="0">
                    <a:pos x="17" y="146"/>
                  </a:cxn>
                  <a:cxn ang="0">
                    <a:pos x="9" y="131"/>
                  </a:cxn>
                  <a:cxn ang="0">
                    <a:pos x="6" y="122"/>
                  </a:cxn>
                  <a:cxn ang="0">
                    <a:pos x="3" y="113"/>
                  </a:cxn>
                  <a:cxn ang="0">
                    <a:pos x="1" y="103"/>
                  </a:cxn>
                  <a:cxn ang="0">
                    <a:pos x="0" y="94"/>
                  </a:cxn>
                  <a:cxn ang="0">
                    <a:pos x="3" y="49"/>
                  </a:cxn>
                  <a:cxn ang="0">
                    <a:pos x="9" y="25"/>
                  </a:cxn>
                  <a:cxn ang="0">
                    <a:pos x="15" y="10"/>
                  </a:cxn>
                  <a:cxn ang="0">
                    <a:pos x="23" y="3"/>
                  </a:cxn>
                  <a:cxn ang="0">
                    <a:pos x="33" y="0"/>
                  </a:cxn>
                </a:cxnLst>
                <a:rect l="0" t="0" r="r" b="b"/>
                <a:pathLst>
                  <a:path w="94" h="277">
                    <a:moveTo>
                      <a:pt x="33" y="0"/>
                    </a:moveTo>
                    <a:lnTo>
                      <a:pt x="26" y="17"/>
                    </a:lnTo>
                    <a:lnTo>
                      <a:pt x="21" y="36"/>
                    </a:lnTo>
                    <a:lnTo>
                      <a:pt x="19" y="55"/>
                    </a:lnTo>
                    <a:lnTo>
                      <a:pt x="19" y="74"/>
                    </a:lnTo>
                    <a:lnTo>
                      <a:pt x="21" y="91"/>
                    </a:lnTo>
                    <a:lnTo>
                      <a:pt x="27" y="108"/>
                    </a:lnTo>
                    <a:lnTo>
                      <a:pt x="33" y="123"/>
                    </a:lnTo>
                    <a:lnTo>
                      <a:pt x="43" y="135"/>
                    </a:lnTo>
                    <a:lnTo>
                      <a:pt x="52" y="147"/>
                    </a:lnTo>
                    <a:lnTo>
                      <a:pt x="62" y="161"/>
                    </a:lnTo>
                    <a:lnTo>
                      <a:pt x="73" y="176"/>
                    </a:lnTo>
                    <a:lnTo>
                      <a:pt x="81" y="192"/>
                    </a:lnTo>
                    <a:lnTo>
                      <a:pt x="88" y="207"/>
                    </a:lnTo>
                    <a:lnTo>
                      <a:pt x="92" y="221"/>
                    </a:lnTo>
                    <a:lnTo>
                      <a:pt x="93" y="232"/>
                    </a:lnTo>
                    <a:lnTo>
                      <a:pt x="92" y="243"/>
                    </a:lnTo>
                    <a:lnTo>
                      <a:pt x="86" y="250"/>
                    </a:lnTo>
                    <a:lnTo>
                      <a:pt x="78" y="263"/>
                    </a:lnTo>
                    <a:lnTo>
                      <a:pt x="74" y="268"/>
                    </a:lnTo>
                    <a:lnTo>
                      <a:pt x="69" y="273"/>
                    </a:lnTo>
                    <a:lnTo>
                      <a:pt x="64" y="276"/>
                    </a:lnTo>
                    <a:lnTo>
                      <a:pt x="60" y="276"/>
                    </a:lnTo>
                    <a:lnTo>
                      <a:pt x="71" y="250"/>
                    </a:lnTo>
                    <a:lnTo>
                      <a:pt x="69" y="227"/>
                    </a:lnTo>
                    <a:lnTo>
                      <a:pt x="62" y="207"/>
                    </a:lnTo>
                    <a:lnTo>
                      <a:pt x="50" y="191"/>
                    </a:lnTo>
                    <a:lnTo>
                      <a:pt x="38" y="176"/>
                    </a:lnTo>
                    <a:lnTo>
                      <a:pt x="27" y="162"/>
                    </a:lnTo>
                    <a:lnTo>
                      <a:pt x="17" y="146"/>
                    </a:lnTo>
                    <a:lnTo>
                      <a:pt x="9" y="131"/>
                    </a:lnTo>
                    <a:lnTo>
                      <a:pt x="6" y="122"/>
                    </a:lnTo>
                    <a:lnTo>
                      <a:pt x="3" y="113"/>
                    </a:lnTo>
                    <a:lnTo>
                      <a:pt x="1" y="103"/>
                    </a:lnTo>
                    <a:lnTo>
                      <a:pt x="0" y="94"/>
                    </a:lnTo>
                    <a:lnTo>
                      <a:pt x="3" y="49"/>
                    </a:lnTo>
                    <a:lnTo>
                      <a:pt x="9" y="25"/>
                    </a:lnTo>
                    <a:lnTo>
                      <a:pt x="15" y="10"/>
                    </a:lnTo>
                    <a:lnTo>
                      <a:pt x="23" y="3"/>
                    </a:lnTo>
                    <a:lnTo>
                      <a:pt x="33"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38" name="Freeform 162"/>
              <p:cNvSpPr>
                <a:spLocks/>
              </p:cNvSpPr>
              <p:nvPr/>
            </p:nvSpPr>
            <p:spPr bwMode="auto">
              <a:xfrm>
                <a:off x="2027" y="2740"/>
                <a:ext cx="237" cy="244"/>
              </a:xfrm>
              <a:custGeom>
                <a:avLst/>
                <a:gdLst/>
                <a:ahLst/>
                <a:cxnLst>
                  <a:cxn ang="0">
                    <a:pos x="8" y="0"/>
                  </a:cxn>
                  <a:cxn ang="0">
                    <a:pos x="28" y="2"/>
                  </a:cxn>
                  <a:cxn ang="0">
                    <a:pos x="45" y="7"/>
                  </a:cxn>
                  <a:cxn ang="0">
                    <a:pos x="61" y="14"/>
                  </a:cxn>
                  <a:cxn ang="0">
                    <a:pos x="75" y="25"/>
                  </a:cxn>
                  <a:cxn ang="0">
                    <a:pos x="87" y="37"/>
                  </a:cxn>
                  <a:cxn ang="0">
                    <a:pos x="98" y="52"/>
                  </a:cxn>
                  <a:cxn ang="0">
                    <a:pos x="106" y="67"/>
                  </a:cxn>
                  <a:cxn ang="0">
                    <a:pos x="117" y="84"/>
                  </a:cxn>
                  <a:cxn ang="0">
                    <a:pos x="132" y="119"/>
                  </a:cxn>
                  <a:cxn ang="0">
                    <a:pos x="147" y="151"/>
                  </a:cxn>
                  <a:cxn ang="0">
                    <a:pos x="165" y="180"/>
                  </a:cxn>
                  <a:cxn ang="0">
                    <a:pos x="187" y="200"/>
                  </a:cxn>
                  <a:cxn ang="0">
                    <a:pos x="194" y="203"/>
                  </a:cxn>
                  <a:cxn ang="0">
                    <a:pos x="199" y="207"/>
                  </a:cxn>
                  <a:cxn ang="0">
                    <a:pos x="204" y="210"/>
                  </a:cxn>
                  <a:cxn ang="0">
                    <a:pos x="209" y="211"/>
                  </a:cxn>
                  <a:cxn ang="0">
                    <a:pos x="214" y="211"/>
                  </a:cxn>
                  <a:cxn ang="0">
                    <a:pos x="220" y="209"/>
                  </a:cxn>
                  <a:cxn ang="0">
                    <a:pos x="227" y="205"/>
                  </a:cxn>
                  <a:cxn ang="0">
                    <a:pos x="236" y="197"/>
                  </a:cxn>
                  <a:cxn ang="0">
                    <a:pos x="234" y="207"/>
                  </a:cxn>
                  <a:cxn ang="0">
                    <a:pos x="231" y="216"/>
                  </a:cxn>
                  <a:cxn ang="0">
                    <a:pos x="229" y="223"/>
                  </a:cxn>
                  <a:cxn ang="0">
                    <a:pos x="226" y="230"/>
                  </a:cxn>
                  <a:cxn ang="0">
                    <a:pos x="219" y="238"/>
                  </a:cxn>
                  <a:cxn ang="0">
                    <a:pos x="212" y="242"/>
                  </a:cxn>
                  <a:cxn ang="0">
                    <a:pos x="202" y="243"/>
                  </a:cxn>
                  <a:cxn ang="0">
                    <a:pos x="194" y="241"/>
                  </a:cxn>
                  <a:cxn ang="0">
                    <a:pos x="184" y="236"/>
                  </a:cxn>
                  <a:cxn ang="0">
                    <a:pos x="174" y="228"/>
                  </a:cxn>
                  <a:cxn ang="0">
                    <a:pos x="164" y="219"/>
                  </a:cxn>
                  <a:cxn ang="0">
                    <a:pos x="154" y="207"/>
                  </a:cxn>
                  <a:cxn ang="0">
                    <a:pos x="144" y="195"/>
                  </a:cxn>
                  <a:cxn ang="0">
                    <a:pos x="136" y="182"/>
                  </a:cxn>
                  <a:cxn ang="0">
                    <a:pos x="128" y="169"/>
                  </a:cxn>
                  <a:cxn ang="0">
                    <a:pos x="121" y="157"/>
                  </a:cxn>
                  <a:cxn ang="0">
                    <a:pos x="115" y="146"/>
                  </a:cxn>
                  <a:cxn ang="0">
                    <a:pos x="111" y="137"/>
                  </a:cxn>
                  <a:cxn ang="0">
                    <a:pos x="106" y="124"/>
                  </a:cxn>
                  <a:cxn ang="0">
                    <a:pos x="101" y="113"/>
                  </a:cxn>
                  <a:cxn ang="0">
                    <a:pos x="97" y="102"/>
                  </a:cxn>
                  <a:cxn ang="0">
                    <a:pos x="92" y="90"/>
                  </a:cxn>
                  <a:cxn ang="0">
                    <a:pos x="87" y="79"/>
                  </a:cxn>
                  <a:cxn ang="0">
                    <a:pos x="81" y="69"/>
                  </a:cxn>
                  <a:cxn ang="0">
                    <a:pos x="75" y="59"/>
                  </a:cxn>
                  <a:cxn ang="0">
                    <a:pos x="70" y="50"/>
                  </a:cxn>
                  <a:cxn ang="0">
                    <a:pos x="62" y="41"/>
                  </a:cxn>
                  <a:cxn ang="0">
                    <a:pos x="55" y="32"/>
                  </a:cxn>
                  <a:cxn ang="0">
                    <a:pos x="47" y="25"/>
                  </a:cxn>
                  <a:cxn ang="0">
                    <a:pos x="40" y="19"/>
                  </a:cxn>
                  <a:cxn ang="0">
                    <a:pos x="30" y="13"/>
                  </a:cxn>
                  <a:cxn ang="0">
                    <a:pos x="21" y="9"/>
                  </a:cxn>
                  <a:cxn ang="0">
                    <a:pos x="11" y="5"/>
                  </a:cxn>
                  <a:cxn ang="0">
                    <a:pos x="0" y="2"/>
                  </a:cxn>
                  <a:cxn ang="0">
                    <a:pos x="4" y="2"/>
                  </a:cxn>
                  <a:cxn ang="0">
                    <a:pos x="8" y="0"/>
                  </a:cxn>
                </a:cxnLst>
                <a:rect l="0" t="0" r="r" b="b"/>
                <a:pathLst>
                  <a:path w="237" h="244">
                    <a:moveTo>
                      <a:pt x="8" y="0"/>
                    </a:moveTo>
                    <a:lnTo>
                      <a:pt x="28" y="2"/>
                    </a:lnTo>
                    <a:lnTo>
                      <a:pt x="45" y="7"/>
                    </a:lnTo>
                    <a:lnTo>
                      <a:pt x="61" y="14"/>
                    </a:lnTo>
                    <a:lnTo>
                      <a:pt x="75" y="25"/>
                    </a:lnTo>
                    <a:lnTo>
                      <a:pt x="87" y="37"/>
                    </a:lnTo>
                    <a:lnTo>
                      <a:pt x="98" y="52"/>
                    </a:lnTo>
                    <a:lnTo>
                      <a:pt x="106" y="67"/>
                    </a:lnTo>
                    <a:lnTo>
                      <a:pt x="117" y="84"/>
                    </a:lnTo>
                    <a:lnTo>
                      <a:pt x="132" y="119"/>
                    </a:lnTo>
                    <a:lnTo>
                      <a:pt x="147" y="151"/>
                    </a:lnTo>
                    <a:lnTo>
                      <a:pt x="165" y="180"/>
                    </a:lnTo>
                    <a:lnTo>
                      <a:pt x="187" y="200"/>
                    </a:lnTo>
                    <a:lnTo>
                      <a:pt x="194" y="203"/>
                    </a:lnTo>
                    <a:lnTo>
                      <a:pt x="199" y="207"/>
                    </a:lnTo>
                    <a:lnTo>
                      <a:pt x="204" y="210"/>
                    </a:lnTo>
                    <a:lnTo>
                      <a:pt x="209" y="211"/>
                    </a:lnTo>
                    <a:lnTo>
                      <a:pt x="214" y="211"/>
                    </a:lnTo>
                    <a:lnTo>
                      <a:pt x="220" y="209"/>
                    </a:lnTo>
                    <a:lnTo>
                      <a:pt x="227" y="205"/>
                    </a:lnTo>
                    <a:lnTo>
                      <a:pt x="236" y="197"/>
                    </a:lnTo>
                    <a:lnTo>
                      <a:pt x="234" y="207"/>
                    </a:lnTo>
                    <a:lnTo>
                      <a:pt x="231" y="216"/>
                    </a:lnTo>
                    <a:lnTo>
                      <a:pt x="229" y="223"/>
                    </a:lnTo>
                    <a:lnTo>
                      <a:pt x="226" y="230"/>
                    </a:lnTo>
                    <a:lnTo>
                      <a:pt x="219" y="238"/>
                    </a:lnTo>
                    <a:lnTo>
                      <a:pt x="212" y="242"/>
                    </a:lnTo>
                    <a:lnTo>
                      <a:pt x="202" y="243"/>
                    </a:lnTo>
                    <a:lnTo>
                      <a:pt x="194" y="241"/>
                    </a:lnTo>
                    <a:lnTo>
                      <a:pt x="184" y="236"/>
                    </a:lnTo>
                    <a:lnTo>
                      <a:pt x="174" y="228"/>
                    </a:lnTo>
                    <a:lnTo>
                      <a:pt x="164" y="219"/>
                    </a:lnTo>
                    <a:lnTo>
                      <a:pt x="154" y="207"/>
                    </a:lnTo>
                    <a:lnTo>
                      <a:pt x="144" y="195"/>
                    </a:lnTo>
                    <a:lnTo>
                      <a:pt x="136" y="182"/>
                    </a:lnTo>
                    <a:lnTo>
                      <a:pt x="128" y="169"/>
                    </a:lnTo>
                    <a:lnTo>
                      <a:pt x="121" y="157"/>
                    </a:lnTo>
                    <a:lnTo>
                      <a:pt x="115" y="146"/>
                    </a:lnTo>
                    <a:lnTo>
                      <a:pt x="111" y="137"/>
                    </a:lnTo>
                    <a:lnTo>
                      <a:pt x="106" y="124"/>
                    </a:lnTo>
                    <a:lnTo>
                      <a:pt x="101" y="113"/>
                    </a:lnTo>
                    <a:lnTo>
                      <a:pt x="97" y="102"/>
                    </a:lnTo>
                    <a:lnTo>
                      <a:pt x="92" y="90"/>
                    </a:lnTo>
                    <a:lnTo>
                      <a:pt x="87" y="79"/>
                    </a:lnTo>
                    <a:lnTo>
                      <a:pt x="81" y="69"/>
                    </a:lnTo>
                    <a:lnTo>
                      <a:pt x="75" y="59"/>
                    </a:lnTo>
                    <a:lnTo>
                      <a:pt x="70" y="50"/>
                    </a:lnTo>
                    <a:lnTo>
                      <a:pt x="62" y="41"/>
                    </a:lnTo>
                    <a:lnTo>
                      <a:pt x="55" y="32"/>
                    </a:lnTo>
                    <a:lnTo>
                      <a:pt x="47" y="25"/>
                    </a:lnTo>
                    <a:lnTo>
                      <a:pt x="40" y="19"/>
                    </a:lnTo>
                    <a:lnTo>
                      <a:pt x="30" y="13"/>
                    </a:lnTo>
                    <a:lnTo>
                      <a:pt x="21" y="9"/>
                    </a:lnTo>
                    <a:lnTo>
                      <a:pt x="11" y="5"/>
                    </a:lnTo>
                    <a:lnTo>
                      <a:pt x="0" y="2"/>
                    </a:lnTo>
                    <a:lnTo>
                      <a:pt x="4" y="2"/>
                    </a:lnTo>
                    <a:lnTo>
                      <a:pt x="8"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39" name="Freeform 163"/>
              <p:cNvSpPr>
                <a:spLocks/>
              </p:cNvSpPr>
              <p:nvPr/>
            </p:nvSpPr>
            <p:spPr bwMode="auto">
              <a:xfrm>
                <a:off x="2010" y="2781"/>
                <a:ext cx="213" cy="314"/>
              </a:xfrm>
              <a:custGeom>
                <a:avLst/>
                <a:gdLst/>
                <a:ahLst/>
                <a:cxnLst>
                  <a:cxn ang="0">
                    <a:pos x="64" y="154"/>
                  </a:cxn>
                  <a:cxn ang="0">
                    <a:pos x="69" y="165"/>
                  </a:cxn>
                  <a:cxn ang="0">
                    <a:pos x="76" y="178"/>
                  </a:cxn>
                  <a:cxn ang="0">
                    <a:pos x="82" y="189"/>
                  </a:cxn>
                  <a:cxn ang="0">
                    <a:pos x="90" y="201"/>
                  </a:cxn>
                  <a:cxn ang="0">
                    <a:pos x="98" y="213"/>
                  </a:cxn>
                  <a:cxn ang="0">
                    <a:pos x="106" y="225"/>
                  </a:cxn>
                  <a:cxn ang="0">
                    <a:pos x="115" y="237"/>
                  </a:cxn>
                  <a:cxn ang="0">
                    <a:pos x="124" y="246"/>
                  </a:cxn>
                  <a:cxn ang="0">
                    <a:pos x="134" y="255"/>
                  </a:cxn>
                  <a:cxn ang="0">
                    <a:pos x="145" y="262"/>
                  </a:cxn>
                  <a:cxn ang="0">
                    <a:pos x="155" y="268"/>
                  </a:cxn>
                  <a:cxn ang="0">
                    <a:pos x="166" y="271"/>
                  </a:cxn>
                  <a:cxn ang="0">
                    <a:pos x="188" y="271"/>
                  </a:cxn>
                  <a:cxn ang="0">
                    <a:pos x="212" y="260"/>
                  </a:cxn>
                  <a:cxn ang="0">
                    <a:pos x="204" y="266"/>
                  </a:cxn>
                  <a:cxn ang="0">
                    <a:pos x="194" y="274"/>
                  </a:cxn>
                  <a:cxn ang="0">
                    <a:pos x="184" y="282"/>
                  </a:cxn>
                  <a:cxn ang="0">
                    <a:pos x="174" y="289"/>
                  </a:cxn>
                  <a:cxn ang="0">
                    <a:pos x="162" y="296"/>
                  </a:cxn>
                  <a:cxn ang="0">
                    <a:pos x="151" y="301"/>
                  </a:cxn>
                  <a:cxn ang="0">
                    <a:pos x="139" y="307"/>
                  </a:cxn>
                  <a:cxn ang="0">
                    <a:pos x="128" y="311"/>
                  </a:cxn>
                  <a:cxn ang="0">
                    <a:pos x="116" y="313"/>
                  </a:cxn>
                  <a:cxn ang="0">
                    <a:pos x="105" y="313"/>
                  </a:cxn>
                  <a:cxn ang="0">
                    <a:pos x="94" y="312"/>
                  </a:cxn>
                  <a:cxn ang="0">
                    <a:pos x="85" y="308"/>
                  </a:cxn>
                  <a:cxn ang="0">
                    <a:pos x="76" y="302"/>
                  </a:cxn>
                  <a:cxn ang="0">
                    <a:pos x="70" y="294"/>
                  </a:cxn>
                  <a:cxn ang="0">
                    <a:pos x="64" y="284"/>
                  </a:cxn>
                  <a:cxn ang="0">
                    <a:pos x="61" y="269"/>
                  </a:cxn>
                  <a:cxn ang="0">
                    <a:pos x="54" y="238"/>
                  </a:cxn>
                  <a:cxn ang="0">
                    <a:pos x="45" y="207"/>
                  </a:cxn>
                  <a:cxn ang="0">
                    <a:pos x="35" y="175"/>
                  </a:cxn>
                  <a:cxn ang="0">
                    <a:pos x="25" y="143"/>
                  </a:cxn>
                  <a:cxn ang="0">
                    <a:pos x="16" y="111"/>
                  </a:cxn>
                  <a:cxn ang="0">
                    <a:pos x="8" y="78"/>
                  </a:cxn>
                  <a:cxn ang="0">
                    <a:pos x="3" y="47"/>
                  </a:cxn>
                  <a:cxn ang="0">
                    <a:pos x="0" y="15"/>
                  </a:cxn>
                  <a:cxn ang="0">
                    <a:pos x="0" y="8"/>
                  </a:cxn>
                  <a:cxn ang="0">
                    <a:pos x="0" y="0"/>
                  </a:cxn>
                  <a:cxn ang="0">
                    <a:pos x="32" y="78"/>
                  </a:cxn>
                  <a:cxn ang="0">
                    <a:pos x="64" y="154"/>
                  </a:cxn>
                </a:cxnLst>
                <a:rect l="0" t="0" r="r" b="b"/>
                <a:pathLst>
                  <a:path w="213" h="314">
                    <a:moveTo>
                      <a:pt x="64" y="154"/>
                    </a:moveTo>
                    <a:lnTo>
                      <a:pt x="69" y="165"/>
                    </a:lnTo>
                    <a:lnTo>
                      <a:pt x="76" y="178"/>
                    </a:lnTo>
                    <a:lnTo>
                      <a:pt x="82" y="189"/>
                    </a:lnTo>
                    <a:lnTo>
                      <a:pt x="90" y="201"/>
                    </a:lnTo>
                    <a:lnTo>
                      <a:pt x="98" y="213"/>
                    </a:lnTo>
                    <a:lnTo>
                      <a:pt x="106" y="225"/>
                    </a:lnTo>
                    <a:lnTo>
                      <a:pt x="115" y="237"/>
                    </a:lnTo>
                    <a:lnTo>
                      <a:pt x="124" y="246"/>
                    </a:lnTo>
                    <a:lnTo>
                      <a:pt x="134" y="255"/>
                    </a:lnTo>
                    <a:lnTo>
                      <a:pt x="145" y="262"/>
                    </a:lnTo>
                    <a:lnTo>
                      <a:pt x="155" y="268"/>
                    </a:lnTo>
                    <a:lnTo>
                      <a:pt x="166" y="271"/>
                    </a:lnTo>
                    <a:lnTo>
                      <a:pt x="188" y="271"/>
                    </a:lnTo>
                    <a:lnTo>
                      <a:pt x="212" y="260"/>
                    </a:lnTo>
                    <a:lnTo>
                      <a:pt x="204" y="266"/>
                    </a:lnTo>
                    <a:lnTo>
                      <a:pt x="194" y="274"/>
                    </a:lnTo>
                    <a:lnTo>
                      <a:pt x="184" y="282"/>
                    </a:lnTo>
                    <a:lnTo>
                      <a:pt x="174" y="289"/>
                    </a:lnTo>
                    <a:lnTo>
                      <a:pt x="162" y="296"/>
                    </a:lnTo>
                    <a:lnTo>
                      <a:pt x="151" y="301"/>
                    </a:lnTo>
                    <a:lnTo>
                      <a:pt x="139" y="307"/>
                    </a:lnTo>
                    <a:lnTo>
                      <a:pt x="128" y="311"/>
                    </a:lnTo>
                    <a:lnTo>
                      <a:pt x="116" y="313"/>
                    </a:lnTo>
                    <a:lnTo>
                      <a:pt x="105" y="313"/>
                    </a:lnTo>
                    <a:lnTo>
                      <a:pt x="94" y="312"/>
                    </a:lnTo>
                    <a:lnTo>
                      <a:pt x="85" y="308"/>
                    </a:lnTo>
                    <a:lnTo>
                      <a:pt x="76" y="302"/>
                    </a:lnTo>
                    <a:lnTo>
                      <a:pt x="70" y="294"/>
                    </a:lnTo>
                    <a:lnTo>
                      <a:pt x="64" y="284"/>
                    </a:lnTo>
                    <a:lnTo>
                      <a:pt x="61" y="269"/>
                    </a:lnTo>
                    <a:lnTo>
                      <a:pt x="54" y="238"/>
                    </a:lnTo>
                    <a:lnTo>
                      <a:pt x="45" y="207"/>
                    </a:lnTo>
                    <a:lnTo>
                      <a:pt x="35" y="175"/>
                    </a:lnTo>
                    <a:lnTo>
                      <a:pt x="25" y="143"/>
                    </a:lnTo>
                    <a:lnTo>
                      <a:pt x="16" y="111"/>
                    </a:lnTo>
                    <a:lnTo>
                      <a:pt x="8" y="78"/>
                    </a:lnTo>
                    <a:lnTo>
                      <a:pt x="3" y="47"/>
                    </a:lnTo>
                    <a:lnTo>
                      <a:pt x="0" y="15"/>
                    </a:lnTo>
                    <a:lnTo>
                      <a:pt x="0" y="8"/>
                    </a:lnTo>
                    <a:lnTo>
                      <a:pt x="0" y="0"/>
                    </a:lnTo>
                    <a:lnTo>
                      <a:pt x="32" y="78"/>
                    </a:lnTo>
                    <a:lnTo>
                      <a:pt x="64" y="154"/>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0" name="Freeform 164"/>
              <p:cNvSpPr>
                <a:spLocks/>
              </p:cNvSpPr>
              <p:nvPr/>
            </p:nvSpPr>
            <p:spPr bwMode="auto">
              <a:xfrm>
                <a:off x="1979" y="3134"/>
                <a:ext cx="142" cy="113"/>
              </a:xfrm>
              <a:custGeom>
                <a:avLst/>
                <a:gdLst/>
                <a:ahLst/>
                <a:cxnLst>
                  <a:cxn ang="0">
                    <a:pos x="0" y="0"/>
                  </a:cxn>
                  <a:cxn ang="0">
                    <a:pos x="42" y="0"/>
                  </a:cxn>
                  <a:cxn ang="0">
                    <a:pos x="86" y="0"/>
                  </a:cxn>
                  <a:cxn ang="0">
                    <a:pos x="95" y="10"/>
                  </a:cxn>
                  <a:cxn ang="0">
                    <a:pos x="106" y="22"/>
                  </a:cxn>
                  <a:cxn ang="0">
                    <a:pos x="116" y="36"/>
                  </a:cxn>
                  <a:cxn ang="0">
                    <a:pos x="126" y="51"/>
                  </a:cxn>
                  <a:cxn ang="0">
                    <a:pos x="135" y="66"/>
                  </a:cxn>
                  <a:cxn ang="0">
                    <a:pos x="139" y="83"/>
                  </a:cxn>
                  <a:cxn ang="0">
                    <a:pos x="141" y="97"/>
                  </a:cxn>
                  <a:cxn ang="0">
                    <a:pos x="138" y="112"/>
                  </a:cxn>
                  <a:cxn ang="0">
                    <a:pos x="128" y="106"/>
                  </a:cxn>
                  <a:cxn ang="0">
                    <a:pos x="119" y="95"/>
                  </a:cxn>
                  <a:cxn ang="0">
                    <a:pos x="111" y="82"/>
                  </a:cxn>
                  <a:cxn ang="0">
                    <a:pos x="101" y="66"/>
                  </a:cxn>
                  <a:cxn ang="0">
                    <a:pos x="91" y="50"/>
                  </a:cxn>
                  <a:cxn ang="0">
                    <a:pos x="77" y="36"/>
                  </a:cxn>
                  <a:cxn ang="0">
                    <a:pos x="59" y="22"/>
                  </a:cxn>
                  <a:cxn ang="0">
                    <a:pos x="36" y="12"/>
                  </a:cxn>
                  <a:cxn ang="0">
                    <a:pos x="17" y="6"/>
                  </a:cxn>
                  <a:cxn ang="0">
                    <a:pos x="0" y="0"/>
                  </a:cxn>
                </a:cxnLst>
                <a:rect l="0" t="0" r="r" b="b"/>
                <a:pathLst>
                  <a:path w="142" h="113">
                    <a:moveTo>
                      <a:pt x="0" y="0"/>
                    </a:moveTo>
                    <a:lnTo>
                      <a:pt x="42" y="0"/>
                    </a:lnTo>
                    <a:lnTo>
                      <a:pt x="86" y="0"/>
                    </a:lnTo>
                    <a:lnTo>
                      <a:pt x="95" y="10"/>
                    </a:lnTo>
                    <a:lnTo>
                      <a:pt x="106" y="22"/>
                    </a:lnTo>
                    <a:lnTo>
                      <a:pt x="116" y="36"/>
                    </a:lnTo>
                    <a:lnTo>
                      <a:pt x="126" y="51"/>
                    </a:lnTo>
                    <a:lnTo>
                      <a:pt x="135" y="66"/>
                    </a:lnTo>
                    <a:lnTo>
                      <a:pt x="139" y="83"/>
                    </a:lnTo>
                    <a:lnTo>
                      <a:pt x="141" y="97"/>
                    </a:lnTo>
                    <a:lnTo>
                      <a:pt x="138" y="112"/>
                    </a:lnTo>
                    <a:lnTo>
                      <a:pt x="128" y="106"/>
                    </a:lnTo>
                    <a:lnTo>
                      <a:pt x="119" y="95"/>
                    </a:lnTo>
                    <a:lnTo>
                      <a:pt x="111" y="82"/>
                    </a:lnTo>
                    <a:lnTo>
                      <a:pt x="101" y="66"/>
                    </a:lnTo>
                    <a:lnTo>
                      <a:pt x="91" y="50"/>
                    </a:lnTo>
                    <a:lnTo>
                      <a:pt x="77" y="36"/>
                    </a:lnTo>
                    <a:lnTo>
                      <a:pt x="59" y="22"/>
                    </a:lnTo>
                    <a:lnTo>
                      <a:pt x="36" y="12"/>
                    </a:lnTo>
                    <a:lnTo>
                      <a:pt x="17" y="6"/>
                    </a:lnTo>
                    <a:lnTo>
                      <a:pt x="0"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1" name="Freeform 165"/>
              <p:cNvSpPr>
                <a:spLocks/>
              </p:cNvSpPr>
              <p:nvPr/>
            </p:nvSpPr>
            <p:spPr bwMode="auto">
              <a:xfrm>
                <a:off x="2133" y="2969"/>
                <a:ext cx="324" cy="178"/>
              </a:xfrm>
              <a:custGeom>
                <a:avLst/>
                <a:gdLst/>
                <a:ahLst/>
                <a:cxnLst>
                  <a:cxn ang="0">
                    <a:pos x="323" y="0"/>
                  </a:cxn>
                  <a:cxn ang="0">
                    <a:pos x="305" y="17"/>
                  </a:cxn>
                  <a:cxn ang="0">
                    <a:pos x="293" y="36"/>
                  </a:cxn>
                  <a:cxn ang="0">
                    <a:pos x="284" y="55"/>
                  </a:cxn>
                  <a:cxn ang="0">
                    <a:pos x="274" y="75"/>
                  </a:cxn>
                  <a:cxn ang="0">
                    <a:pos x="261" y="96"/>
                  </a:cxn>
                  <a:cxn ang="0">
                    <a:pos x="245" y="115"/>
                  </a:cxn>
                  <a:cxn ang="0">
                    <a:pos x="228" y="131"/>
                  </a:cxn>
                  <a:cxn ang="0">
                    <a:pos x="211" y="144"/>
                  </a:cxn>
                  <a:cxn ang="0">
                    <a:pos x="192" y="154"/>
                  </a:cxn>
                  <a:cxn ang="0">
                    <a:pos x="173" y="163"/>
                  </a:cxn>
                  <a:cxn ang="0">
                    <a:pos x="154" y="170"/>
                  </a:cxn>
                  <a:cxn ang="0">
                    <a:pos x="134" y="174"/>
                  </a:cxn>
                  <a:cxn ang="0">
                    <a:pos x="115" y="176"/>
                  </a:cxn>
                  <a:cxn ang="0">
                    <a:pos x="96" y="177"/>
                  </a:cxn>
                  <a:cxn ang="0">
                    <a:pos x="77" y="176"/>
                  </a:cxn>
                  <a:cxn ang="0">
                    <a:pos x="59" y="174"/>
                  </a:cxn>
                  <a:cxn ang="0">
                    <a:pos x="43" y="171"/>
                  </a:cxn>
                  <a:cxn ang="0">
                    <a:pos x="27" y="167"/>
                  </a:cxn>
                  <a:cxn ang="0">
                    <a:pos x="12" y="162"/>
                  </a:cxn>
                  <a:cxn ang="0">
                    <a:pos x="0" y="156"/>
                  </a:cxn>
                  <a:cxn ang="0">
                    <a:pos x="47" y="154"/>
                  </a:cxn>
                  <a:cxn ang="0">
                    <a:pos x="94" y="153"/>
                  </a:cxn>
                  <a:cxn ang="0">
                    <a:pos x="115" y="147"/>
                  </a:cxn>
                  <a:cxn ang="0">
                    <a:pos x="137" y="140"/>
                  </a:cxn>
                  <a:cxn ang="0">
                    <a:pos x="159" y="131"/>
                  </a:cxn>
                  <a:cxn ang="0">
                    <a:pos x="179" y="119"/>
                  </a:cxn>
                  <a:cxn ang="0">
                    <a:pos x="199" y="107"/>
                  </a:cxn>
                  <a:cxn ang="0">
                    <a:pos x="217" y="92"/>
                  </a:cxn>
                  <a:cxn ang="0">
                    <a:pos x="231" y="75"/>
                  </a:cxn>
                  <a:cxn ang="0">
                    <a:pos x="244" y="56"/>
                  </a:cxn>
                  <a:cxn ang="0">
                    <a:pos x="254" y="43"/>
                  </a:cxn>
                  <a:cxn ang="0">
                    <a:pos x="263" y="28"/>
                  </a:cxn>
                  <a:cxn ang="0">
                    <a:pos x="272" y="19"/>
                  </a:cxn>
                  <a:cxn ang="0">
                    <a:pos x="284" y="10"/>
                  </a:cxn>
                  <a:cxn ang="0">
                    <a:pos x="301" y="3"/>
                  </a:cxn>
                  <a:cxn ang="0">
                    <a:pos x="323" y="0"/>
                  </a:cxn>
                </a:cxnLst>
                <a:rect l="0" t="0" r="r" b="b"/>
                <a:pathLst>
                  <a:path w="324" h="178">
                    <a:moveTo>
                      <a:pt x="323" y="0"/>
                    </a:moveTo>
                    <a:lnTo>
                      <a:pt x="305" y="17"/>
                    </a:lnTo>
                    <a:lnTo>
                      <a:pt x="293" y="36"/>
                    </a:lnTo>
                    <a:lnTo>
                      <a:pt x="284" y="55"/>
                    </a:lnTo>
                    <a:lnTo>
                      <a:pt x="274" y="75"/>
                    </a:lnTo>
                    <a:lnTo>
                      <a:pt x="261" y="96"/>
                    </a:lnTo>
                    <a:lnTo>
                      <a:pt x="245" y="115"/>
                    </a:lnTo>
                    <a:lnTo>
                      <a:pt x="228" y="131"/>
                    </a:lnTo>
                    <a:lnTo>
                      <a:pt x="211" y="144"/>
                    </a:lnTo>
                    <a:lnTo>
                      <a:pt x="192" y="154"/>
                    </a:lnTo>
                    <a:lnTo>
                      <a:pt x="173" y="163"/>
                    </a:lnTo>
                    <a:lnTo>
                      <a:pt x="154" y="170"/>
                    </a:lnTo>
                    <a:lnTo>
                      <a:pt x="134" y="174"/>
                    </a:lnTo>
                    <a:lnTo>
                      <a:pt x="115" y="176"/>
                    </a:lnTo>
                    <a:lnTo>
                      <a:pt x="96" y="177"/>
                    </a:lnTo>
                    <a:lnTo>
                      <a:pt x="77" y="176"/>
                    </a:lnTo>
                    <a:lnTo>
                      <a:pt x="59" y="174"/>
                    </a:lnTo>
                    <a:lnTo>
                      <a:pt x="43" y="171"/>
                    </a:lnTo>
                    <a:lnTo>
                      <a:pt x="27" y="167"/>
                    </a:lnTo>
                    <a:lnTo>
                      <a:pt x="12" y="162"/>
                    </a:lnTo>
                    <a:lnTo>
                      <a:pt x="0" y="156"/>
                    </a:lnTo>
                    <a:lnTo>
                      <a:pt x="47" y="154"/>
                    </a:lnTo>
                    <a:lnTo>
                      <a:pt x="94" y="153"/>
                    </a:lnTo>
                    <a:lnTo>
                      <a:pt x="115" y="147"/>
                    </a:lnTo>
                    <a:lnTo>
                      <a:pt x="137" y="140"/>
                    </a:lnTo>
                    <a:lnTo>
                      <a:pt x="159" y="131"/>
                    </a:lnTo>
                    <a:lnTo>
                      <a:pt x="179" y="119"/>
                    </a:lnTo>
                    <a:lnTo>
                      <a:pt x="199" y="107"/>
                    </a:lnTo>
                    <a:lnTo>
                      <a:pt x="217" y="92"/>
                    </a:lnTo>
                    <a:lnTo>
                      <a:pt x="231" y="75"/>
                    </a:lnTo>
                    <a:lnTo>
                      <a:pt x="244" y="56"/>
                    </a:lnTo>
                    <a:lnTo>
                      <a:pt x="254" y="43"/>
                    </a:lnTo>
                    <a:lnTo>
                      <a:pt x="263" y="28"/>
                    </a:lnTo>
                    <a:lnTo>
                      <a:pt x="272" y="19"/>
                    </a:lnTo>
                    <a:lnTo>
                      <a:pt x="284" y="10"/>
                    </a:lnTo>
                    <a:lnTo>
                      <a:pt x="301" y="3"/>
                    </a:lnTo>
                    <a:lnTo>
                      <a:pt x="323"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2" name="Freeform 166"/>
              <p:cNvSpPr>
                <a:spLocks/>
              </p:cNvSpPr>
              <p:nvPr/>
            </p:nvSpPr>
            <p:spPr bwMode="auto">
              <a:xfrm>
                <a:off x="2416" y="2985"/>
                <a:ext cx="142" cy="121"/>
              </a:xfrm>
              <a:custGeom>
                <a:avLst/>
                <a:gdLst/>
                <a:ahLst/>
                <a:cxnLst>
                  <a:cxn ang="0">
                    <a:pos x="111" y="0"/>
                  </a:cxn>
                  <a:cxn ang="0">
                    <a:pos x="115" y="3"/>
                  </a:cxn>
                  <a:cxn ang="0">
                    <a:pos x="121" y="7"/>
                  </a:cxn>
                  <a:cxn ang="0">
                    <a:pos x="127" y="10"/>
                  </a:cxn>
                  <a:cxn ang="0">
                    <a:pos x="131" y="12"/>
                  </a:cxn>
                  <a:cxn ang="0">
                    <a:pos x="137" y="21"/>
                  </a:cxn>
                  <a:cxn ang="0">
                    <a:pos x="140" y="27"/>
                  </a:cxn>
                  <a:cxn ang="0">
                    <a:pos x="141" y="33"/>
                  </a:cxn>
                  <a:cxn ang="0">
                    <a:pos x="140" y="42"/>
                  </a:cxn>
                  <a:cxn ang="0">
                    <a:pos x="138" y="50"/>
                  </a:cxn>
                  <a:cxn ang="0">
                    <a:pos x="135" y="56"/>
                  </a:cxn>
                  <a:cxn ang="0">
                    <a:pos x="130" y="62"/>
                  </a:cxn>
                  <a:cxn ang="0">
                    <a:pos x="123" y="66"/>
                  </a:cxn>
                  <a:cxn ang="0">
                    <a:pos x="114" y="72"/>
                  </a:cxn>
                  <a:cxn ang="0">
                    <a:pos x="75" y="93"/>
                  </a:cxn>
                  <a:cxn ang="0">
                    <a:pos x="13" y="116"/>
                  </a:cxn>
                  <a:cxn ang="0">
                    <a:pos x="0" y="120"/>
                  </a:cxn>
                  <a:cxn ang="0">
                    <a:pos x="24" y="110"/>
                  </a:cxn>
                  <a:cxn ang="0">
                    <a:pos x="62" y="93"/>
                  </a:cxn>
                  <a:cxn ang="0">
                    <a:pos x="92" y="76"/>
                  </a:cxn>
                  <a:cxn ang="0">
                    <a:pos x="100" y="71"/>
                  </a:cxn>
                  <a:cxn ang="0">
                    <a:pos x="104" y="66"/>
                  </a:cxn>
                  <a:cxn ang="0">
                    <a:pos x="108" y="60"/>
                  </a:cxn>
                  <a:cxn ang="0">
                    <a:pos x="112" y="51"/>
                  </a:cxn>
                  <a:cxn ang="0">
                    <a:pos x="115" y="44"/>
                  </a:cxn>
                  <a:cxn ang="0">
                    <a:pos x="117" y="37"/>
                  </a:cxn>
                  <a:cxn ang="0">
                    <a:pos x="118" y="29"/>
                  </a:cxn>
                  <a:cxn ang="0">
                    <a:pos x="118" y="24"/>
                  </a:cxn>
                  <a:cxn ang="0">
                    <a:pos x="117" y="18"/>
                  </a:cxn>
                  <a:cxn ang="0">
                    <a:pos x="115" y="12"/>
                  </a:cxn>
                  <a:cxn ang="0">
                    <a:pos x="113" y="7"/>
                  </a:cxn>
                  <a:cxn ang="0">
                    <a:pos x="111" y="0"/>
                  </a:cxn>
                </a:cxnLst>
                <a:rect l="0" t="0" r="r" b="b"/>
                <a:pathLst>
                  <a:path w="142" h="121">
                    <a:moveTo>
                      <a:pt x="111" y="0"/>
                    </a:moveTo>
                    <a:lnTo>
                      <a:pt x="115" y="3"/>
                    </a:lnTo>
                    <a:lnTo>
                      <a:pt x="121" y="7"/>
                    </a:lnTo>
                    <a:lnTo>
                      <a:pt x="127" y="10"/>
                    </a:lnTo>
                    <a:lnTo>
                      <a:pt x="131" y="12"/>
                    </a:lnTo>
                    <a:lnTo>
                      <a:pt x="137" y="21"/>
                    </a:lnTo>
                    <a:lnTo>
                      <a:pt x="140" y="27"/>
                    </a:lnTo>
                    <a:lnTo>
                      <a:pt x="141" y="33"/>
                    </a:lnTo>
                    <a:lnTo>
                      <a:pt x="140" y="42"/>
                    </a:lnTo>
                    <a:lnTo>
                      <a:pt x="138" y="50"/>
                    </a:lnTo>
                    <a:lnTo>
                      <a:pt x="135" y="56"/>
                    </a:lnTo>
                    <a:lnTo>
                      <a:pt x="130" y="62"/>
                    </a:lnTo>
                    <a:lnTo>
                      <a:pt x="123" y="66"/>
                    </a:lnTo>
                    <a:lnTo>
                      <a:pt x="114" y="72"/>
                    </a:lnTo>
                    <a:lnTo>
                      <a:pt x="75" y="93"/>
                    </a:lnTo>
                    <a:lnTo>
                      <a:pt x="13" y="116"/>
                    </a:lnTo>
                    <a:lnTo>
                      <a:pt x="0" y="120"/>
                    </a:lnTo>
                    <a:lnTo>
                      <a:pt x="24" y="110"/>
                    </a:lnTo>
                    <a:lnTo>
                      <a:pt x="62" y="93"/>
                    </a:lnTo>
                    <a:lnTo>
                      <a:pt x="92" y="76"/>
                    </a:lnTo>
                    <a:lnTo>
                      <a:pt x="100" y="71"/>
                    </a:lnTo>
                    <a:lnTo>
                      <a:pt x="104" y="66"/>
                    </a:lnTo>
                    <a:lnTo>
                      <a:pt x="108" y="60"/>
                    </a:lnTo>
                    <a:lnTo>
                      <a:pt x="112" y="51"/>
                    </a:lnTo>
                    <a:lnTo>
                      <a:pt x="115" y="44"/>
                    </a:lnTo>
                    <a:lnTo>
                      <a:pt x="117" y="37"/>
                    </a:lnTo>
                    <a:lnTo>
                      <a:pt x="118" y="29"/>
                    </a:lnTo>
                    <a:lnTo>
                      <a:pt x="118" y="24"/>
                    </a:lnTo>
                    <a:lnTo>
                      <a:pt x="117" y="18"/>
                    </a:lnTo>
                    <a:lnTo>
                      <a:pt x="115" y="12"/>
                    </a:lnTo>
                    <a:lnTo>
                      <a:pt x="113" y="7"/>
                    </a:lnTo>
                    <a:lnTo>
                      <a:pt x="111"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3" name="Freeform 167"/>
              <p:cNvSpPr>
                <a:spLocks/>
              </p:cNvSpPr>
              <p:nvPr/>
            </p:nvSpPr>
            <p:spPr bwMode="auto">
              <a:xfrm>
                <a:off x="2449" y="3101"/>
                <a:ext cx="94" cy="58"/>
              </a:xfrm>
              <a:custGeom>
                <a:avLst/>
                <a:gdLst/>
                <a:ahLst/>
                <a:cxnLst>
                  <a:cxn ang="0">
                    <a:pos x="86" y="0"/>
                  </a:cxn>
                  <a:cxn ang="0">
                    <a:pos x="92" y="10"/>
                  </a:cxn>
                  <a:cxn ang="0">
                    <a:pos x="93" y="16"/>
                  </a:cxn>
                  <a:cxn ang="0">
                    <a:pos x="93" y="24"/>
                  </a:cxn>
                  <a:cxn ang="0">
                    <a:pos x="92" y="31"/>
                  </a:cxn>
                  <a:cxn ang="0">
                    <a:pos x="89" y="38"/>
                  </a:cxn>
                  <a:cxn ang="0">
                    <a:pos x="85" y="45"/>
                  </a:cxn>
                  <a:cxn ang="0">
                    <a:pos x="80" y="51"/>
                  </a:cxn>
                  <a:cxn ang="0">
                    <a:pos x="73" y="54"/>
                  </a:cxn>
                  <a:cxn ang="0">
                    <a:pos x="65" y="57"/>
                  </a:cxn>
                  <a:cxn ang="0">
                    <a:pos x="55" y="57"/>
                  </a:cxn>
                  <a:cxn ang="0">
                    <a:pos x="35" y="56"/>
                  </a:cxn>
                  <a:cxn ang="0">
                    <a:pos x="16" y="51"/>
                  </a:cxn>
                  <a:cxn ang="0">
                    <a:pos x="0" y="45"/>
                  </a:cxn>
                  <a:cxn ang="0">
                    <a:pos x="26" y="42"/>
                  </a:cxn>
                  <a:cxn ang="0">
                    <a:pos x="48" y="34"/>
                  </a:cxn>
                  <a:cxn ang="0">
                    <a:pos x="58" y="28"/>
                  </a:cxn>
                  <a:cxn ang="0">
                    <a:pos x="69" y="21"/>
                  </a:cxn>
                  <a:cxn ang="0">
                    <a:pos x="77" y="10"/>
                  </a:cxn>
                  <a:cxn ang="0">
                    <a:pos x="86" y="0"/>
                  </a:cxn>
                </a:cxnLst>
                <a:rect l="0" t="0" r="r" b="b"/>
                <a:pathLst>
                  <a:path w="94" h="58">
                    <a:moveTo>
                      <a:pt x="86" y="0"/>
                    </a:moveTo>
                    <a:lnTo>
                      <a:pt x="92" y="10"/>
                    </a:lnTo>
                    <a:lnTo>
                      <a:pt x="93" y="16"/>
                    </a:lnTo>
                    <a:lnTo>
                      <a:pt x="93" y="24"/>
                    </a:lnTo>
                    <a:lnTo>
                      <a:pt x="92" y="31"/>
                    </a:lnTo>
                    <a:lnTo>
                      <a:pt x="89" y="38"/>
                    </a:lnTo>
                    <a:lnTo>
                      <a:pt x="85" y="45"/>
                    </a:lnTo>
                    <a:lnTo>
                      <a:pt x="80" y="51"/>
                    </a:lnTo>
                    <a:lnTo>
                      <a:pt x="73" y="54"/>
                    </a:lnTo>
                    <a:lnTo>
                      <a:pt x="65" y="57"/>
                    </a:lnTo>
                    <a:lnTo>
                      <a:pt x="55" y="57"/>
                    </a:lnTo>
                    <a:lnTo>
                      <a:pt x="35" y="56"/>
                    </a:lnTo>
                    <a:lnTo>
                      <a:pt x="16" y="51"/>
                    </a:lnTo>
                    <a:lnTo>
                      <a:pt x="0" y="45"/>
                    </a:lnTo>
                    <a:lnTo>
                      <a:pt x="26" y="42"/>
                    </a:lnTo>
                    <a:lnTo>
                      <a:pt x="48" y="34"/>
                    </a:lnTo>
                    <a:lnTo>
                      <a:pt x="58" y="28"/>
                    </a:lnTo>
                    <a:lnTo>
                      <a:pt x="69" y="21"/>
                    </a:lnTo>
                    <a:lnTo>
                      <a:pt x="77" y="10"/>
                    </a:lnTo>
                    <a:lnTo>
                      <a:pt x="86"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4" name="Freeform 168"/>
              <p:cNvSpPr>
                <a:spLocks/>
              </p:cNvSpPr>
              <p:nvPr/>
            </p:nvSpPr>
            <p:spPr bwMode="auto">
              <a:xfrm>
                <a:off x="2553" y="2997"/>
                <a:ext cx="55" cy="250"/>
              </a:xfrm>
              <a:custGeom>
                <a:avLst/>
                <a:gdLst/>
                <a:ahLst/>
                <a:cxnLst>
                  <a:cxn ang="0">
                    <a:pos x="0" y="0"/>
                  </a:cxn>
                  <a:cxn ang="0">
                    <a:pos x="5" y="3"/>
                  </a:cxn>
                  <a:cxn ang="0">
                    <a:pos x="13" y="9"/>
                  </a:cxn>
                  <a:cxn ang="0">
                    <a:pos x="20" y="15"/>
                  </a:cxn>
                  <a:cxn ang="0">
                    <a:pos x="25" y="20"/>
                  </a:cxn>
                  <a:cxn ang="0">
                    <a:pos x="30" y="22"/>
                  </a:cxn>
                  <a:cxn ang="0">
                    <a:pos x="34" y="27"/>
                  </a:cxn>
                  <a:cxn ang="0">
                    <a:pos x="37" y="33"/>
                  </a:cxn>
                  <a:cxn ang="0">
                    <a:pos x="41" y="45"/>
                  </a:cxn>
                  <a:cxn ang="0">
                    <a:pos x="45" y="58"/>
                  </a:cxn>
                  <a:cxn ang="0">
                    <a:pos x="51" y="85"/>
                  </a:cxn>
                  <a:cxn ang="0">
                    <a:pos x="54" y="114"/>
                  </a:cxn>
                  <a:cxn ang="0">
                    <a:pos x="54" y="143"/>
                  </a:cxn>
                  <a:cxn ang="0">
                    <a:pos x="51" y="172"/>
                  </a:cxn>
                  <a:cxn ang="0">
                    <a:pos x="43" y="199"/>
                  </a:cxn>
                  <a:cxn ang="0">
                    <a:pos x="29" y="225"/>
                  </a:cxn>
                  <a:cxn ang="0">
                    <a:pos x="9" y="249"/>
                  </a:cxn>
                  <a:cxn ang="0">
                    <a:pos x="22" y="206"/>
                  </a:cxn>
                  <a:cxn ang="0">
                    <a:pos x="28" y="174"/>
                  </a:cxn>
                  <a:cxn ang="0">
                    <a:pos x="29" y="144"/>
                  </a:cxn>
                  <a:cxn ang="0">
                    <a:pos x="29" y="113"/>
                  </a:cxn>
                  <a:cxn ang="0">
                    <a:pos x="26" y="62"/>
                  </a:cxn>
                  <a:cxn ang="0">
                    <a:pos x="24" y="55"/>
                  </a:cxn>
                  <a:cxn ang="0">
                    <a:pos x="23" y="47"/>
                  </a:cxn>
                  <a:cxn ang="0">
                    <a:pos x="19" y="39"/>
                  </a:cxn>
                  <a:cxn ang="0">
                    <a:pos x="15" y="32"/>
                  </a:cxn>
                  <a:cxn ang="0">
                    <a:pos x="12" y="23"/>
                  </a:cxn>
                  <a:cxn ang="0">
                    <a:pos x="8" y="15"/>
                  </a:cxn>
                  <a:cxn ang="0">
                    <a:pos x="4" y="7"/>
                  </a:cxn>
                  <a:cxn ang="0">
                    <a:pos x="0" y="0"/>
                  </a:cxn>
                </a:cxnLst>
                <a:rect l="0" t="0" r="r" b="b"/>
                <a:pathLst>
                  <a:path w="55" h="250">
                    <a:moveTo>
                      <a:pt x="0" y="0"/>
                    </a:moveTo>
                    <a:lnTo>
                      <a:pt x="5" y="3"/>
                    </a:lnTo>
                    <a:lnTo>
                      <a:pt x="13" y="9"/>
                    </a:lnTo>
                    <a:lnTo>
                      <a:pt x="20" y="15"/>
                    </a:lnTo>
                    <a:lnTo>
                      <a:pt x="25" y="20"/>
                    </a:lnTo>
                    <a:lnTo>
                      <a:pt x="30" y="22"/>
                    </a:lnTo>
                    <a:lnTo>
                      <a:pt x="34" y="27"/>
                    </a:lnTo>
                    <a:lnTo>
                      <a:pt x="37" y="33"/>
                    </a:lnTo>
                    <a:lnTo>
                      <a:pt x="41" y="45"/>
                    </a:lnTo>
                    <a:lnTo>
                      <a:pt x="45" y="58"/>
                    </a:lnTo>
                    <a:lnTo>
                      <a:pt x="51" y="85"/>
                    </a:lnTo>
                    <a:lnTo>
                      <a:pt x="54" y="114"/>
                    </a:lnTo>
                    <a:lnTo>
                      <a:pt x="54" y="143"/>
                    </a:lnTo>
                    <a:lnTo>
                      <a:pt x="51" y="172"/>
                    </a:lnTo>
                    <a:lnTo>
                      <a:pt x="43" y="199"/>
                    </a:lnTo>
                    <a:lnTo>
                      <a:pt x="29" y="225"/>
                    </a:lnTo>
                    <a:lnTo>
                      <a:pt x="9" y="249"/>
                    </a:lnTo>
                    <a:lnTo>
                      <a:pt x="22" y="206"/>
                    </a:lnTo>
                    <a:lnTo>
                      <a:pt x="28" y="174"/>
                    </a:lnTo>
                    <a:lnTo>
                      <a:pt x="29" y="144"/>
                    </a:lnTo>
                    <a:lnTo>
                      <a:pt x="29" y="113"/>
                    </a:lnTo>
                    <a:lnTo>
                      <a:pt x="26" y="62"/>
                    </a:lnTo>
                    <a:lnTo>
                      <a:pt x="24" y="55"/>
                    </a:lnTo>
                    <a:lnTo>
                      <a:pt x="23" y="47"/>
                    </a:lnTo>
                    <a:lnTo>
                      <a:pt x="19" y="39"/>
                    </a:lnTo>
                    <a:lnTo>
                      <a:pt x="15" y="32"/>
                    </a:lnTo>
                    <a:lnTo>
                      <a:pt x="12" y="23"/>
                    </a:lnTo>
                    <a:lnTo>
                      <a:pt x="8" y="15"/>
                    </a:lnTo>
                    <a:lnTo>
                      <a:pt x="4" y="7"/>
                    </a:lnTo>
                    <a:lnTo>
                      <a:pt x="0" y="0"/>
                    </a:lnTo>
                  </a:path>
                </a:pathLst>
              </a:custGeom>
              <a:solidFill>
                <a:srgbClr val="ABABAB"/>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tr-TR"/>
              </a:p>
            </p:txBody>
          </p:sp>
          <p:sp>
            <p:nvSpPr>
              <p:cNvPr id="145" name="Line 169"/>
              <p:cNvSpPr>
                <a:spLocks noChangeShapeType="1"/>
              </p:cNvSpPr>
              <p:nvPr/>
            </p:nvSpPr>
            <p:spPr bwMode="auto">
              <a:xfrm flipH="1">
                <a:off x="1861" y="2654"/>
                <a:ext cx="15" cy="135"/>
              </a:xfrm>
              <a:prstGeom prst="line">
                <a:avLst/>
              </a:prstGeom>
              <a:noFill/>
              <a:ln w="12700">
                <a:solidFill>
                  <a:srgbClr val="000000"/>
                </a:solidFill>
                <a:round/>
                <a:headEnd type="none" w="sm" len="sm"/>
                <a:tailEnd type="none" w="sm" len="sm"/>
              </a:ln>
              <a:effectLst>
                <a:outerShdw dist="107763" dir="2700000" algn="ctr" rotWithShape="0">
                  <a:schemeClr val="bg2"/>
                </a:outerShdw>
              </a:effectLst>
            </p:spPr>
            <p:txBody>
              <a:bodyPr wrap="none" anchor="ctr"/>
              <a:lstStyle/>
              <a:p>
                <a:pPr>
                  <a:defRPr/>
                </a:pPr>
                <a:endParaRPr lang="tr-TR"/>
              </a:p>
            </p:txBody>
          </p:sp>
          <p:sp>
            <p:nvSpPr>
              <p:cNvPr id="146" name="Line 170"/>
              <p:cNvSpPr>
                <a:spLocks noChangeShapeType="1"/>
              </p:cNvSpPr>
              <p:nvPr/>
            </p:nvSpPr>
            <p:spPr bwMode="auto">
              <a:xfrm flipH="1">
                <a:off x="1884" y="2654"/>
                <a:ext cx="17" cy="132"/>
              </a:xfrm>
              <a:prstGeom prst="line">
                <a:avLst/>
              </a:prstGeom>
              <a:noFill/>
              <a:ln w="12700">
                <a:solidFill>
                  <a:srgbClr val="000000"/>
                </a:solidFill>
                <a:round/>
                <a:headEnd type="none" w="sm" len="sm"/>
                <a:tailEnd type="none" w="sm" len="sm"/>
              </a:ln>
              <a:effectLst>
                <a:outerShdw dist="107763" dir="2700000" algn="ctr" rotWithShape="0">
                  <a:schemeClr val="bg2"/>
                </a:outerShdw>
              </a:effectLst>
            </p:spPr>
            <p:txBody>
              <a:bodyPr wrap="none" anchor="ctr"/>
              <a:lstStyle/>
              <a:p>
                <a:pPr>
                  <a:defRPr/>
                </a:pPr>
                <a:endParaRPr lang="tr-TR"/>
              </a:p>
            </p:txBody>
          </p:sp>
          <p:sp>
            <p:nvSpPr>
              <p:cNvPr id="147" name="Line 171"/>
              <p:cNvSpPr>
                <a:spLocks noChangeShapeType="1"/>
              </p:cNvSpPr>
              <p:nvPr/>
            </p:nvSpPr>
            <p:spPr bwMode="auto">
              <a:xfrm flipH="1">
                <a:off x="1922" y="2653"/>
                <a:ext cx="7" cy="60"/>
              </a:xfrm>
              <a:prstGeom prst="line">
                <a:avLst/>
              </a:prstGeom>
              <a:noFill/>
              <a:ln w="12700">
                <a:solidFill>
                  <a:srgbClr val="000000"/>
                </a:solidFill>
                <a:round/>
                <a:headEnd type="none" w="sm" len="sm"/>
                <a:tailEnd type="none" w="sm" len="sm"/>
              </a:ln>
              <a:effectLst>
                <a:outerShdw dist="107763" dir="2700000" algn="ctr" rotWithShape="0">
                  <a:schemeClr val="bg2"/>
                </a:outerShdw>
              </a:effectLst>
            </p:spPr>
            <p:txBody>
              <a:bodyPr wrap="none" anchor="ctr"/>
              <a:lstStyle/>
              <a:p>
                <a:pPr>
                  <a:defRPr/>
                </a:pPr>
                <a:endParaRPr lang="tr-TR"/>
              </a:p>
            </p:txBody>
          </p:sp>
          <p:sp>
            <p:nvSpPr>
              <p:cNvPr id="148" name="Line 172"/>
              <p:cNvSpPr>
                <a:spLocks noChangeShapeType="1"/>
              </p:cNvSpPr>
              <p:nvPr/>
            </p:nvSpPr>
            <p:spPr bwMode="auto">
              <a:xfrm>
                <a:off x="1858" y="2674"/>
                <a:ext cx="88" cy="0"/>
              </a:xfrm>
              <a:prstGeom prst="line">
                <a:avLst/>
              </a:prstGeom>
              <a:noFill/>
              <a:ln w="12700">
                <a:solidFill>
                  <a:srgbClr val="000000"/>
                </a:solidFill>
                <a:round/>
                <a:headEnd type="none" w="sm" len="sm"/>
                <a:tailEnd type="none" w="sm" len="sm"/>
              </a:ln>
              <a:effectLst>
                <a:outerShdw dist="107763" dir="2700000" algn="ctr" rotWithShape="0">
                  <a:schemeClr val="bg2"/>
                </a:outerShdw>
              </a:effectLst>
            </p:spPr>
            <p:txBody>
              <a:bodyPr wrap="none" anchor="ctr"/>
              <a:lstStyle/>
              <a:p>
                <a:pPr>
                  <a:defRPr/>
                </a:pPr>
                <a:endParaRPr lang="tr-TR"/>
              </a:p>
            </p:txBody>
          </p:sp>
          <p:sp>
            <p:nvSpPr>
              <p:cNvPr id="149" name="Freeform 173"/>
              <p:cNvSpPr>
                <a:spLocks/>
              </p:cNvSpPr>
              <p:nvPr/>
            </p:nvSpPr>
            <p:spPr bwMode="auto">
              <a:xfrm>
                <a:off x="2581" y="2605"/>
                <a:ext cx="91" cy="41"/>
              </a:xfrm>
              <a:custGeom>
                <a:avLst/>
                <a:gdLst/>
                <a:ahLst/>
                <a:cxnLst>
                  <a:cxn ang="0">
                    <a:pos x="0" y="40"/>
                  </a:cxn>
                  <a:cxn ang="0">
                    <a:pos x="2" y="36"/>
                  </a:cxn>
                  <a:cxn ang="0">
                    <a:pos x="5" y="32"/>
                  </a:cxn>
                  <a:cxn ang="0">
                    <a:pos x="8" y="28"/>
                  </a:cxn>
                  <a:cxn ang="0">
                    <a:pos x="13" y="26"/>
                  </a:cxn>
                  <a:cxn ang="0">
                    <a:pos x="17" y="25"/>
                  </a:cxn>
                  <a:cxn ang="0">
                    <a:pos x="24" y="22"/>
                  </a:cxn>
                  <a:cxn ang="0">
                    <a:pos x="28" y="20"/>
                  </a:cxn>
                  <a:cxn ang="0">
                    <a:pos x="33" y="20"/>
                  </a:cxn>
                  <a:cxn ang="0">
                    <a:pos x="38" y="18"/>
                  </a:cxn>
                  <a:cxn ang="0">
                    <a:pos x="43" y="17"/>
                  </a:cxn>
                  <a:cxn ang="0">
                    <a:pos x="47" y="15"/>
                  </a:cxn>
                  <a:cxn ang="0">
                    <a:pos x="52" y="14"/>
                  </a:cxn>
                  <a:cxn ang="0">
                    <a:pos x="57" y="13"/>
                  </a:cxn>
                  <a:cxn ang="0">
                    <a:pos x="62" y="12"/>
                  </a:cxn>
                  <a:cxn ang="0">
                    <a:pos x="67" y="10"/>
                  </a:cxn>
                  <a:cxn ang="0">
                    <a:pos x="72" y="8"/>
                  </a:cxn>
                  <a:cxn ang="0">
                    <a:pos x="77" y="8"/>
                  </a:cxn>
                  <a:cxn ang="0">
                    <a:pos x="81" y="5"/>
                  </a:cxn>
                  <a:cxn ang="0">
                    <a:pos x="85" y="2"/>
                  </a:cxn>
                  <a:cxn ang="0">
                    <a:pos x="90" y="0"/>
                  </a:cxn>
                </a:cxnLst>
                <a:rect l="0" t="0" r="r" b="b"/>
                <a:pathLst>
                  <a:path w="91" h="41">
                    <a:moveTo>
                      <a:pt x="0" y="40"/>
                    </a:moveTo>
                    <a:lnTo>
                      <a:pt x="2" y="36"/>
                    </a:lnTo>
                    <a:lnTo>
                      <a:pt x="5" y="32"/>
                    </a:lnTo>
                    <a:lnTo>
                      <a:pt x="8" y="28"/>
                    </a:lnTo>
                    <a:lnTo>
                      <a:pt x="13" y="26"/>
                    </a:lnTo>
                    <a:lnTo>
                      <a:pt x="17" y="25"/>
                    </a:lnTo>
                    <a:lnTo>
                      <a:pt x="24" y="22"/>
                    </a:lnTo>
                    <a:lnTo>
                      <a:pt x="28" y="20"/>
                    </a:lnTo>
                    <a:lnTo>
                      <a:pt x="33" y="20"/>
                    </a:lnTo>
                    <a:lnTo>
                      <a:pt x="38" y="18"/>
                    </a:lnTo>
                    <a:lnTo>
                      <a:pt x="43" y="17"/>
                    </a:lnTo>
                    <a:lnTo>
                      <a:pt x="47" y="15"/>
                    </a:lnTo>
                    <a:lnTo>
                      <a:pt x="52" y="14"/>
                    </a:lnTo>
                    <a:lnTo>
                      <a:pt x="57" y="13"/>
                    </a:lnTo>
                    <a:lnTo>
                      <a:pt x="62" y="12"/>
                    </a:lnTo>
                    <a:lnTo>
                      <a:pt x="67" y="10"/>
                    </a:lnTo>
                    <a:lnTo>
                      <a:pt x="72" y="8"/>
                    </a:lnTo>
                    <a:lnTo>
                      <a:pt x="77" y="8"/>
                    </a:lnTo>
                    <a:lnTo>
                      <a:pt x="81" y="5"/>
                    </a:lnTo>
                    <a:lnTo>
                      <a:pt x="85" y="2"/>
                    </a:lnTo>
                    <a:lnTo>
                      <a:pt x="9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pPr>
                  <a:defRPr/>
                </a:pPr>
                <a:endParaRPr lang="tr-TR"/>
              </a:p>
            </p:txBody>
          </p:sp>
          <p:sp>
            <p:nvSpPr>
              <p:cNvPr id="150" name="Line 174"/>
              <p:cNvSpPr>
                <a:spLocks noChangeShapeType="1"/>
              </p:cNvSpPr>
              <p:nvPr/>
            </p:nvSpPr>
            <p:spPr bwMode="auto">
              <a:xfrm>
                <a:off x="2717" y="2615"/>
                <a:ext cx="42" cy="13"/>
              </a:xfrm>
              <a:prstGeom prst="line">
                <a:avLst/>
              </a:prstGeom>
              <a:noFill/>
              <a:ln w="12700">
                <a:solidFill>
                  <a:srgbClr val="000000"/>
                </a:solidFill>
                <a:round/>
                <a:headEnd type="none" w="sm" len="sm"/>
                <a:tailEnd type="none" w="sm" len="sm"/>
              </a:ln>
              <a:effectLst>
                <a:outerShdw dist="107763" dir="2700000" algn="ctr" rotWithShape="0">
                  <a:schemeClr val="bg2"/>
                </a:outerShdw>
              </a:effectLst>
            </p:spPr>
            <p:txBody>
              <a:bodyPr wrap="none" anchor="ctr"/>
              <a:lstStyle/>
              <a:p>
                <a:pPr>
                  <a:defRPr/>
                </a:pPr>
                <a:endParaRPr lang="tr-TR"/>
              </a:p>
            </p:txBody>
          </p:sp>
        </p:grpSp>
        <p:sp>
          <p:nvSpPr>
            <p:cNvPr id="96" name="Freeform 175"/>
            <p:cNvSpPr>
              <a:spLocks/>
            </p:cNvSpPr>
            <p:nvPr/>
          </p:nvSpPr>
          <p:spPr bwMode="auto">
            <a:xfrm>
              <a:off x="2392" y="2561"/>
              <a:ext cx="185" cy="17"/>
            </a:xfrm>
            <a:custGeom>
              <a:avLst/>
              <a:gdLst>
                <a:gd name="T0" fmla="*/ 184 w 185"/>
                <a:gd name="T1" fmla="*/ 0 h 17"/>
                <a:gd name="T2" fmla="*/ 0 w 185"/>
                <a:gd name="T3" fmla="*/ 0 h 17"/>
                <a:gd name="T4" fmla="*/ 0 w 185"/>
                <a:gd name="T5" fmla="*/ 16 h 17"/>
                <a:gd name="T6" fmla="*/ 184 w 185"/>
                <a:gd name="T7" fmla="*/ 16 h 17"/>
                <a:gd name="T8" fmla="*/ 184 w 185"/>
                <a:gd name="T9" fmla="*/ 0 h 17"/>
                <a:gd name="T10" fmla="*/ 0 60000 65536"/>
                <a:gd name="T11" fmla="*/ 0 60000 65536"/>
                <a:gd name="T12" fmla="*/ 0 60000 65536"/>
                <a:gd name="T13" fmla="*/ 0 60000 65536"/>
                <a:gd name="T14" fmla="*/ 0 60000 65536"/>
                <a:gd name="T15" fmla="*/ 0 w 185"/>
                <a:gd name="T16" fmla="*/ 0 h 17"/>
                <a:gd name="T17" fmla="*/ 185 w 185"/>
                <a:gd name="T18" fmla="*/ 17 h 17"/>
              </a:gdLst>
              <a:ahLst/>
              <a:cxnLst>
                <a:cxn ang="T10">
                  <a:pos x="T0" y="T1"/>
                </a:cxn>
                <a:cxn ang="T11">
                  <a:pos x="T2" y="T3"/>
                </a:cxn>
                <a:cxn ang="T12">
                  <a:pos x="T4" y="T5"/>
                </a:cxn>
                <a:cxn ang="T13">
                  <a:pos x="T6" y="T7"/>
                </a:cxn>
                <a:cxn ang="T14">
                  <a:pos x="T8" y="T9"/>
                </a:cxn>
              </a:cxnLst>
              <a:rect l="T15" t="T16" r="T17" b="T18"/>
              <a:pathLst>
                <a:path w="185" h="17">
                  <a:moveTo>
                    <a:pt x="184" y="0"/>
                  </a:moveTo>
                  <a:lnTo>
                    <a:pt x="0" y="0"/>
                  </a:lnTo>
                  <a:lnTo>
                    <a:pt x="0" y="16"/>
                  </a:lnTo>
                  <a:lnTo>
                    <a:pt x="184" y="16"/>
                  </a:lnTo>
                  <a:lnTo>
                    <a:pt x="184" y="0"/>
                  </a:lnTo>
                </a:path>
              </a:pathLst>
            </a:custGeom>
            <a:solidFill>
              <a:srgbClr val="ABABAB"/>
            </a:solidFill>
            <a:ln w="12700" cap="rnd">
              <a:solidFill>
                <a:srgbClr val="000000"/>
              </a:solidFill>
              <a:round/>
              <a:headEnd/>
              <a:tailEnd/>
            </a:ln>
          </p:spPr>
          <p:txBody>
            <a:bodyPr/>
            <a:lstStyle/>
            <a:p>
              <a:endParaRPr lang="tr-TR"/>
            </a:p>
          </p:txBody>
        </p:sp>
        <p:sp>
          <p:nvSpPr>
            <p:cNvPr id="97" name="Line 176"/>
            <p:cNvSpPr>
              <a:spLocks noChangeShapeType="1"/>
            </p:cNvSpPr>
            <p:nvPr/>
          </p:nvSpPr>
          <p:spPr bwMode="auto">
            <a:xfrm>
              <a:off x="2394" y="2565"/>
              <a:ext cx="182" cy="0"/>
            </a:xfrm>
            <a:prstGeom prst="line">
              <a:avLst/>
            </a:prstGeom>
            <a:noFill/>
            <a:ln w="12700">
              <a:solidFill>
                <a:srgbClr val="FFFFFF"/>
              </a:solidFill>
              <a:round/>
              <a:headEnd type="none" w="sm" len="sm"/>
              <a:tailEnd type="none" w="sm" len="sm"/>
            </a:ln>
          </p:spPr>
          <p:txBody>
            <a:bodyPr wrap="none" anchor="ctr"/>
            <a:lstStyle/>
            <a:p>
              <a:endParaRPr lang="tr-TR"/>
            </a:p>
          </p:txBody>
        </p:sp>
        <p:sp>
          <p:nvSpPr>
            <p:cNvPr id="98" name="Freeform 177"/>
            <p:cNvSpPr>
              <a:spLocks/>
            </p:cNvSpPr>
            <p:nvPr/>
          </p:nvSpPr>
          <p:spPr bwMode="auto">
            <a:xfrm>
              <a:off x="2546" y="2575"/>
              <a:ext cx="37" cy="40"/>
            </a:xfrm>
            <a:custGeom>
              <a:avLst/>
              <a:gdLst>
                <a:gd name="T0" fmla="*/ 23 w 37"/>
                <a:gd name="T1" fmla="*/ 3 h 40"/>
                <a:gd name="T2" fmla="*/ 29 w 37"/>
                <a:gd name="T3" fmla="*/ 0 h 40"/>
                <a:gd name="T4" fmla="*/ 34 w 37"/>
                <a:gd name="T5" fmla="*/ 1 h 40"/>
                <a:gd name="T6" fmla="*/ 36 w 37"/>
                <a:gd name="T7" fmla="*/ 7 h 40"/>
                <a:gd name="T8" fmla="*/ 8 w 37"/>
                <a:gd name="T9" fmla="*/ 39 h 40"/>
                <a:gd name="T10" fmla="*/ 0 w 37"/>
                <a:gd name="T11" fmla="*/ 32 h 40"/>
                <a:gd name="T12" fmla="*/ 23 w 37"/>
                <a:gd name="T13" fmla="*/ 3 h 40"/>
                <a:gd name="T14" fmla="*/ 0 60000 65536"/>
                <a:gd name="T15" fmla="*/ 0 60000 65536"/>
                <a:gd name="T16" fmla="*/ 0 60000 65536"/>
                <a:gd name="T17" fmla="*/ 0 60000 65536"/>
                <a:gd name="T18" fmla="*/ 0 60000 65536"/>
                <a:gd name="T19" fmla="*/ 0 60000 65536"/>
                <a:gd name="T20" fmla="*/ 0 60000 65536"/>
                <a:gd name="T21" fmla="*/ 0 w 37"/>
                <a:gd name="T22" fmla="*/ 0 h 40"/>
                <a:gd name="T23" fmla="*/ 37 w 3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0">
                  <a:moveTo>
                    <a:pt x="23" y="3"/>
                  </a:moveTo>
                  <a:lnTo>
                    <a:pt x="29" y="0"/>
                  </a:lnTo>
                  <a:lnTo>
                    <a:pt x="34" y="1"/>
                  </a:lnTo>
                  <a:lnTo>
                    <a:pt x="36" y="7"/>
                  </a:lnTo>
                  <a:lnTo>
                    <a:pt x="8" y="39"/>
                  </a:lnTo>
                  <a:lnTo>
                    <a:pt x="0" y="32"/>
                  </a:lnTo>
                  <a:lnTo>
                    <a:pt x="23" y="3"/>
                  </a:lnTo>
                </a:path>
              </a:pathLst>
            </a:custGeom>
            <a:solidFill>
              <a:srgbClr val="FF0000"/>
            </a:solidFill>
            <a:ln w="12700" cap="rnd">
              <a:solidFill>
                <a:srgbClr val="000000"/>
              </a:solidFill>
              <a:round/>
              <a:headEnd/>
              <a:tailEnd/>
            </a:ln>
          </p:spPr>
          <p:txBody>
            <a:bodyPr/>
            <a:lstStyle/>
            <a:p>
              <a:endParaRPr lang="tr-TR"/>
            </a:p>
          </p:txBody>
        </p:sp>
        <p:sp>
          <p:nvSpPr>
            <p:cNvPr id="99" name="Freeform 178"/>
            <p:cNvSpPr>
              <a:spLocks/>
            </p:cNvSpPr>
            <p:nvPr/>
          </p:nvSpPr>
          <p:spPr bwMode="auto">
            <a:xfrm>
              <a:off x="2668" y="2513"/>
              <a:ext cx="60" cy="21"/>
            </a:xfrm>
            <a:custGeom>
              <a:avLst/>
              <a:gdLst>
                <a:gd name="T0" fmla="*/ 0 w 60"/>
                <a:gd name="T1" fmla="*/ 20 h 21"/>
                <a:gd name="T2" fmla="*/ 12 w 60"/>
                <a:gd name="T3" fmla="*/ 12 h 21"/>
                <a:gd name="T4" fmla="*/ 26 w 60"/>
                <a:gd name="T5" fmla="*/ 6 h 21"/>
                <a:gd name="T6" fmla="*/ 42 w 60"/>
                <a:gd name="T7" fmla="*/ 3 h 21"/>
                <a:gd name="T8" fmla="*/ 59 w 60"/>
                <a:gd name="T9" fmla="*/ 0 h 21"/>
                <a:gd name="T10" fmla="*/ 0 60000 65536"/>
                <a:gd name="T11" fmla="*/ 0 60000 65536"/>
                <a:gd name="T12" fmla="*/ 0 60000 65536"/>
                <a:gd name="T13" fmla="*/ 0 60000 65536"/>
                <a:gd name="T14" fmla="*/ 0 60000 65536"/>
                <a:gd name="T15" fmla="*/ 0 w 60"/>
                <a:gd name="T16" fmla="*/ 0 h 21"/>
                <a:gd name="T17" fmla="*/ 60 w 60"/>
                <a:gd name="T18" fmla="*/ 21 h 21"/>
              </a:gdLst>
              <a:ahLst/>
              <a:cxnLst>
                <a:cxn ang="T10">
                  <a:pos x="T0" y="T1"/>
                </a:cxn>
                <a:cxn ang="T11">
                  <a:pos x="T2" y="T3"/>
                </a:cxn>
                <a:cxn ang="T12">
                  <a:pos x="T4" y="T5"/>
                </a:cxn>
                <a:cxn ang="T13">
                  <a:pos x="T6" y="T7"/>
                </a:cxn>
                <a:cxn ang="T14">
                  <a:pos x="T8" y="T9"/>
                </a:cxn>
              </a:cxnLst>
              <a:rect l="T15" t="T16" r="T17" b="T18"/>
              <a:pathLst>
                <a:path w="60" h="21">
                  <a:moveTo>
                    <a:pt x="0" y="20"/>
                  </a:moveTo>
                  <a:lnTo>
                    <a:pt x="12" y="12"/>
                  </a:lnTo>
                  <a:lnTo>
                    <a:pt x="26" y="6"/>
                  </a:lnTo>
                  <a:lnTo>
                    <a:pt x="42" y="3"/>
                  </a:lnTo>
                  <a:lnTo>
                    <a:pt x="59" y="0"/>
                  </a:lnTo>
                </a:path>
              </a:pathLst>
            </a:custGeom>
            <a:noFill/>
            <a:ln w="12700" cap="rnd">
              <a:solidFill>
                <a:srgbClr val="000000"/>
              </a:solidFill>
              <a:round/>
              <a:headEnd type="none" w="sm" len="sm"/>
              <a:tailEnd type="none" w="sm" len="sm"/>
            </a:ln>
          </p:spPr>
          <p:txBody>
            <a:bodyPr/>
            <a:lstStyle/>
            <a:p>
              <a:endParaRPr lang="tr-TR"/>
            </a:p>
          </p:txBody>
        </p:sp>
        <p:sp>
          <p:nvSpPr>
            <p:cNvPr id="100" name="Freeform 179"/>
            <p:cNvSpPr>
              <a:spLocks/>
            </p:cNvSpPr>
            <p:nvPr/>
          </p:nvSpPr>
          <p:spPr bwMode="auto">
            <a:xfrm>
              <a:off x="2646" y="2549"/>
              <a:ext cx="132" cy="89"/>
            </a:xfrm>
            <a:custGeom>
              <a:avLst/>
              <a:gdLst>
                <a:gd name="T0" fmla="*/ 131 w 132"/>
                <a:gd name="T1" fmla="*/ 0 h 89"/>
                <a:gd name="T2" fmla="*/ 30 w 132"/>
                <a:gd name="T3" fmla="*/ 39 h 89"/>
                <a:gd name="T4" fmla="*/ 21 w 132"/>
                <a:gd name="T5" fmla="*/ 50 h 89"/>
                <a:gd name="T6" fmla="*/ 12 w 132"/>
                <a:gd name="T7" fmla="*/ 64 h 89"/>
                <a:gd name="T8" fmla="*/ 4 w 132"/>
                <a:gd name="T9" fmla="*/ 77 h 89"/>
                <a:gd name="T10" fmla="*/ 0 w 132"/>
                <a:gd name="T11" fmla="*/ 88 h 89"/>
                <a:gd name="T12" fmla="*/ 0 60000 65536"/>
                <a:gd name="T13" fmla="*/ 0 60000 65536"/>
                <a:gd name="T14" fmla="*/ 0 60000 65536"/>
                <a:gd name="T15" fmla="*/ 0 60000 65536"/>
                <a:gd name="T16" fmla="*/ 0 60000 65536"/>
                <a:gd name="T17" fmla="*/ 0 60000 65536"/>
                <a:gd name="T18" fmla="*/ 0 w 132"/>
                <a:gd name="T19" fmla="*/ 0 h 89"/>
                <a:gd name="T20" fmla="*/ 132 w 13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32" h="89">
                  <a:moveTo>
                    <a:pt x="131" y="0"/>
                  </a:moveTo>
                  <a:lnTo>
                    <a:pt x="30" y="39"/>
                  </a:lnTo>
                  <a:lnTo>
                    <a:pt x="21" y="50"/>
                  </a:lnTo>
                  <a:lnTo>
                    <a:pt x="12" y="64"/>
                  </a:lnTo>
                  <a:lnTo>
                    <a:pt x="4" y="77"/>
                  </a:lnTo>
                  <a:lnTo>
                    <a:pt x="0" y="88"/>
                  </a:lnTo>
                </a:path>
              </a:pathLst>
            </a:custGeom>
            <a:noFill/>
            <a:ln w="12700" cap="rnd">
              <a:solidFill>
                <a:srgbClr val="000000"/>
              </a:solidFill>
              <a:round/>
              <a:headEnd type="none" w="sm" len="sm"/>
              <a:tailEnd type="none" w="sm" len="sm"/>
            </a:ln>
          </p:spPr>
          <p:txBody>
            <a:bodyPr/>
            <a:lstStyle/>
            <a:p>
              <a:endParaRPr lang="tr-TR"/>
            </a:p>
          </p:txBody>
        </p:sp>
        <p:sp>
          <p:nvSpPr>
            <p:cNvPr id="101" name="Freeform 180"/>
            <p:cNvSpPr>
              <a:spLocks/>
            </p:cNvSpPr>
            <p:nvPr/>
          </p:nvSpPr>
          <p:spPr bwMode="auto">
            <a:xfrm>
              <a:off x="2662" y="2551"/>
              <a:ext cx="17" cy="34"/>
            </a:xfrm>
            <a:custGeom>
              <a:avLst/>
              <a:gdLst>
                <a:gd name="T0" fmla="*/ 0 w 17"/>
                <a:gd name="T1" fmla="*/ 0 h 34"/>
                <a:gd name="T2" fmla="*/ 0 w 17"/>
                <a:gd name="T3" fmla="*/ 9 h 34"/>
                <a:gd name="T4" fmla="*/ 2 w 17"/>
                <a:gd name="T5" fmla="*/ 18 h 34"/>
                <a:gd name="T6" fmla="*/ 7 w 17"/>
                <a:gd name="T7" fmla="*/ 25 h 34"/>
                <a:gd name="T8" fmla="*/ 16 w 17"/>
                <a:gd name="T9" fmla="*/ 33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0"/>
                  </a:moveTo>
                  <a:lnTo>
                    <a:pt x="0" y="9"/>
                  </a:lnTo>
                  <a:lnTo>
                    <a:pt x="2" y="18"/>
                  </a:lnTo>
                  <a:lnTo>
                    <a:pt x="7" y="25"/>
                  </a:lnTo>
                  <a:lnTo>
                    <a:pt x="16" y="33"/>
                  </a:lnTo>
                </a:path>
              </a:pathLst>
            </a:custGeom>
            <a:noFill/>
            <a:ln w="12700" cap="rnd">
              <a:solidFill>
                <a:srgbClr val="000000"/>
              </a:solidFill>
              <a:round/>
              <a:headEnd type="none" w="sm" len="sm"/>
              <a:tailEnd type="none" w="sm" len="sm"/>
            </a:ln>
          </p:spPr>
          <p:txBody>
            <a:bodyPr/>
            <a:lstStyle/>
            <a:p>
              <a:endParaRPr lang="tr-TR"/>
            </a:p>
          </p:txBody>
        </p:sp>
        <p:sp>
          <p:nvSpPr>
            <p:cNvPr id="102" name="Freeform 181"/>
            <p:cNvSpPr>
              <a:spLocks/>
            </p:cNvSpPr>
            <p:nvPr/>
          </p:nvSpPr>
          <p:spPr bwMode="auto">
            <a:xfrm>
              <a:off x="2680" y="2599"/>
              <a:ext cx="18" cy="27"/>
            </a:xfrm>
            <a:custGeom>
              <a:avLst/>
              <a:gdLst>
                <a:gd name="T0" fmla="*/ 0 w 18"/>
                <a:gd name="T1" fmla="*/ 0 h 27"/>
                <a:gd name="T2" fmla="*/ 2 w 18"/>
                <a:gd name="T3" fmla="*/ 7 h 27"/>
                <a:gd name="T4" fmla="*/ 7 w 18"/>
                <a:gd name="T5" fmla="*/ 14 h 27"/>
                <a:gd name="T6" fmla="*/ 11 w 18"/>
                <a:gd name="T7" fmla="*/ 19 h 27"/>
                <a:gd name="T8" fmla="*/ 17 w 18"/>
                <a:gd name="T9" fmla="*/ 26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0" y="0"/>
                  </a:moveTo>
                  <a:lnTo>
                    <a:pt x="2" y="7"/>
                  </a:lnTo>
                  <a:lnTo>
                    <a:pt x="7" y="14"/>
                  </a:lnTo>
                  <a:lnTo>
                    <a:pt x="11" y="19"/>
                  </a:lnTo>
                  <a:lnTo>
                    <a:pt x="17" y="26"/>
                  </a:lnTo>
                </a:path>
              </a:pathLst>
            </a:custGeom>
            <a:noFill/>
            <a:ln w="12700" cap="rnd">
              <a:solidFill>
                <a:srgbClr val="000000"/>
              </a:solidFill>
              <a:round/>
              <a:headEnd type="none" w="sm" len="sm"/>
              <a:tailEnd type="none" w="sm" len="sm"/>
            </a:ln>
          </p:spPr>
          <p:txBody>
            <a:bodyPr/>
            <a:lstStyle/>
            <a:p>
              <a:endParaRPr lang="tr-TR"/>
            </a:p>
          </p:txBody>
        </p:sp>
        <p:sp>
          <p:nvSpPr>
            <p:cNvPr id="103" name="Freeform 182"/>
            <p:cNvSpPr>
              <a:spLocks/>
            </p:cNvSpPr>
            <p:nvPr/>
          </p:nvSpPr>
          <p:spPr bwMode="auto">
            <a:xfrm>
              <a:off x="2788" y="2497"/>
              <a:ext cx="85" cy="67"/>
            </a:xfrm>
            <a:custGeom>
              <a:avLst/>
              <a:gdLst>
                <a:gd name="T0" fmla="*/ 0 w 85"/>
                <a:gd name="T1" fmla="*/ 3 h 67"/>
                <a:gd name="T2" fmla="*/ 1 w 85"/>
                <a:gd name="T3" fmla="*/ 2 h 67"/>
                <a:gd name="T4" fmla="*/ 4 w 85"/>
                <a:gd name="T5" fmla="*/ 2 h 67"/>
                <a:gd name="T6" fmla="*/ 7 w 85"/>
                <a:gd name="T7" fmla="*/ 0 h 67"/>
                <a:gd name="T8" fmla="*/ 11 w 85"/>
                <a:gd name="T9" fmla="*/ 0 h 67"/>
                <a:gd name="T10" fmla="*/ 14 w 85"/>
                <a:gd name="T11" fmla="*/ 0 h 67"/>
                <a:gd name="T12" fmla="*/ 18 w 85"/>
                <a:gd name="T13" fmla="*/ 0 h 67"/>
                <a:gd name="T14" fmla="*/ 20 w 85"/>
                <a:gd name="T15" fmla="*/ 1 h 67"/>
                <a:gd name="T16" fmla="*/ 23 w 85"/>
                <a:gd name="T17" fmla="*/ 2 h 67"/>
                <a:gd name="T18" fmla="*/ 25 w 85"/>
                <a:gd name="T19" fmla="*/ 4 h 67"/>
                <a:gd name="T20" fmla="*/ 28 w 85"/>
                <a:gd name="T21" fmla="*/ 5 h 67"/>
                <a:gd name="T22" fmla="*/ 30 w 85"/>
                <a:gd name="T23" fmla="*/ 6 h 67"/>
                <a:gd name="T24" fmla="*/ 31 w 85"/>
                <a:gd name="T25" fmla="*/ 9 h 67"/>
                <a:gd name="T26" fmla="*/ 34 w 85"/>
                <a:gd name="T27" fmla="*/ 11 h 67"/>
                <a:gd name="T28" fmla="*/ 36 w 85"/>
                <a:gd name="T29" fmla="*/ 13 h 67"/>
                <a:gd name="T30" fmla="*/ 37 w 85"/>
                <a:gd name="T31" fmla="*/ 16 h 67"/>
                <a:gd name="T32" fmla="*/ 40 w 85"/>
                <a:gd name="T33" fmla="*/ 17 h 67"/>
                <a:gd name="T34" fmla="*/ 42 w 85"/>
                <a:gd name="T35" fmla="*/ 20 h 67"/>
                <a:gd name="T36" fmla="*/ 84 w 85"/>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67"/>
                <a:gd name="T59" fmla="*/ 85 w 85"/>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67">
                  <a:moveTo>
                    <a:pt x="0" y="3"/>
                  </a:moveTo>
                  <a:lnTo>
                    <a:pt x="1" y="2"/>
                  </a:lnTo>
                  <a:lnTo>
                    <a:pt x="4" y="2"/>
                  </a:lnTo>
                  <a:lnTo>
                    <a:pt x="7" y="0"/>
                  </a:lnTo>
                  <a:lnTo>
                    <a:pt x="11" y="0"/>
                  </a:lnTo>
                  <a:lnTo>
                    <a:pt x="14" y="0"/>
                  </a:lnTo>
                  <a:lnTo>
                    <a:pt x="18" y="0"/>
                  </a:lnTo>
                  <a:lnTo>
                    <a:pt x="20" y="1"/>
                  </a:lnTo>
                  <a:lnTo>
                    <a:pt x="23" y="2"/>
                  </a:lnTo>
                  <a:lnTo>
                    <a:pt x="25" y="4"/>
                  </a:lnTo>
                  <a:lnTo>
                    <a:pt x="28" y="5"/>
                  </a:lnTo>
                  <a:lnTo>
                    <a:pt x="30" y="6"/>
                  </a:lnTo>
                  <a:lnTo>
                    <a:pt x="31" y="9"/>
                  </a:lnTo>
                  <a:lnTo>
                    <a:pt x="34" y="11"/>
                  </a:lnTo>
                  <a:lnTo>
                    <a:pt x="36" y="13"/>
                  </a:lnTo>
                  <a:lnTo>
                    <a:pt x="37" y="16"/>
                  </a:lnTo>
                  <a:lnTo>
                    <a:pt x="40" y="17"/>
                  </a:lnTo>
                  <a:lnTo>
                    <a:pt x="42" y="20"/>
                  </a:lnTo>
                  <a:lnTo>
                    <a:pt x="84" y="66"/>
                  </a:lnTo>
                </a:path>
              </a:pathLst>
            </a:custGeom>
            <a:noFill/>
            <a:ln w="12700" cap="rnd">
              <a:solidFill>
                <a:srgbClr val="000000"/>
              </a:solidFill>
              <a:round/>
              <a:headEnd type="none" w="sm" len="sm"/>
              <a:tailEnd type="none" w="sm" len="sm"/>
            </a:ln>
          </p:spPr>
          <p:txBody>
            <a:bodyPr/>
            <a:lstStyle/>
            <a:p>
              <a:endParaRPr lang="tr-TR"/>
            </a:p>
          </p:txBody>
        </p:sp>
        <p:sp>
          <p:nvSpPr>
            <p:cNvPr id="104" name="Freeform 183"/>
            <p:cNvSpPr>
              <a:spLocks/>
            </p:cNvSpPr>
            <p:nvPr/>
          </p:nvSpPr>
          <p:spPr bwMode="auto">
            <a:xfrm>
              <a:off x="2642" y="3331"/>
              <a:ext cx="454" cy="38"/>
            </a:xfrm>
            <a:custGeom>
              <a:avLst/>
              <a:gdLst/>
              <a:ahLst/>
              <a:cxnLst>
                <a:cxn ang="0">
                  <a:pos x="4" y="0"/>
                </a:cxn>
                <a:cxn ang="0">
                  <a:pos x="19" y="0"/>
                </a:cxn>
                <a:cxn ang="0">
                  <a:pos x="39" y="0"/>
                </a:cxn>
                <a:cxn ang="0">
                  <a:pos x="66" y="0"/>
                </a:cxn>
                <a:cxn ang="0">
                  <a:pos x="96" y="0"/>
                </a:cxn>
                <a:cxn ang="0">
                  <a:pos x="129" y="0"/>
                </a:cxn>
                <a:cxn ang="0">
                  <a:pos x="166" y="0"/>
                </a:cxn>
                <a:cxn ang="0">
                  <a:pos x="205" y="0"/>
                </a:cxn>
                <a:cxn ang="0">
                  <a:pos x="243" y="0"/>
                </a:cxn>
                <a:cxn ang="0">
                  <a:pos x="282" y="0"/>
                </a:cxn>
                <a:cxn ang="0">
                  <a:pos x="318" y="0"/>
                </a:cxn>
                <a:cxn ang="0">
                  <a:pos x="352" y="0"/>
                </a:cxn>
                <a:cxn ang="0">
                  <a:pos x="384" y="0"/>
                </a:cxn>
                <a:cxn ang="0">
                  <a:pos x="411" y="0"/>
                </a:cxn>
                <a:cxn ang="0">
                  <a:pos x="432" y="0"/>
                </a:cxn>
                <a:cxn ang="0">
                  <a:pos x="447" y="0"/>
                </a:cxn>
                <a:cxn ang="0">
                  <a:pos x="445" y="8"/>
                </a:cxn>
                <a:cxn ang="0">
                  <a:pos x="437" y="21"/>
                </a:cxn>
                <a:cxn ang="0">
                  <a:pos x="429" y="29"/>
                </a:cxn>
                <a:cxn ang="0">
                  <a:pos x="407" y="34"/>
                </a:cxn>
                <a:cxn ang="0">
                  <a:pos x="385" y="36"/>
                </a:cxn>
                <a:cxn ang="0">
                  <a:pos x="373" y="36"/>
                </a:cxn>
                <a:cxn ang="0">
                  <a:pos x="358" y="36"/>
                </a:cxn>
                <a:cxn ang="0">
                  <a:pos x="339" y="37"/>
                </a:cxn>
                <a:cxn ang="0">
                  <a:pos x="318" y="37"/>
                </a:cxn>
                <a:cxn ang="0">
                  <a:pos x="294" y="37"/>
                </a:cxn>
                <a:cxn ang="0">
                  <a:pos x="270" y="37"/>
                </a:cxn>
                <a:cxn ang="0">
                  <a:pos x="244" y="37"/>
                </a:cxn>
                <a:cxn ang="0">
                  <a:pos x="218" y="36"/>
                </a:cxn>
                <a:cxn ang="0">
                  <a:pos x="192" y="36"/>
                </a:cxn>
                <a:cxn ang="0">
                  <a:pos x="167" y="36"/>
                </a:cxn>
                <a:cxn ang="0">
                  <a:pos x="144" y="36"/>
                </a:cxn>
                <a:cxn ang="0">
                  <a:pos x="123" y="36"/>
                </a:cxn>
                <a:cxn ang="0">
                  <a:pos x="106" y="36"/>
                </a:cxn>
                <a:cxn ang="0">
                  <a:pos x="91" y="36"/>
                </a:cxn>
                <a:cxn ang="0">
                  <a:pos x="81" y="36"/>
                </a:cxn>
                <a:cxn ang="0">
                  <a:pos x="73" y="35"/>
                </a:cxn>
                <a:cxn ang="0">
                  <a:pos x="63" y="34"/>
                </a:cxn>
                <a:cxn ang="0">
                  <a:pos x="53" y="31"/>
                </a:cxn>
                <a:cxn ang="0">
                  <a:pos x="43" y="26"/>
                </a:cxn>
                <a:cxn ang="0">
                  <a:pos x="33" y="20"/>
                </a:cxn>
                <a:cxn ang="0">
                  <a:pos x="24" y="14"/>
                </a:cxn>
                <a:cxn ang="0">
                  <a:pos x="14" y="8"/>
                </a:cxn>
                <a:cxn ang="0">
                  <a:pos x="5" y="2"/>
                </a:cxn>
              </a:cxnLst>
              <a:rect l="0" t="0" r="r" b="b"/>
              <a:pathLst>
                <a:path w="454" h="38">
                  <a:moveTo>
                    <a:pt x="0" y="0"/>
                  </a:moveTo>
                  <a:lnTo>
                    <a:pt x="4" y="0"/>
                  </a:lnTo>
                  <a:lnTo>
                    <a:pt x="10" y="0"/>
                  </a:lnTo>
                  <a:lnTo>
                    <a:pt x="19" y="0"/>
                  </a:lnTo>
                  <a:lnTo>
                    <a:pt x="28" y="0"/>
                  </a:lnTo>
                  <a:lnTo>
                    <a:pt x="39" y="0"/>
                  </a:lnTo>
                  <a:lnTo>
                    <a:pt x="51" y="0"/>
                  </a:lnTo>
                  <a:lnTo>
                    <a:pt x="66" y="0"/>
                  </a:lnTo>
                  <a:lnTo>
                    <a:pt x="80" y="0"/>
                  </a:lnTo>
                  <a:lnTo>
                    <a:pt x="96" y="0"/>
                  </a:lnTo>
                  <a:lnTo>
                    <a:pt x="113" y="0"/>
                  </a:lnTo>
                  <a:lnTo>
                    <a:pt x="129" y="0"/>
                  </a:lnTo>
                  <a:lnTo>
                    <a:pt x="148" y="0"/>
                  </a:lnTo>
                  <a:lnTo>
                    <a:pt x="166" y="0"/>
                  </a:lnTo>
                  <a:lnTo>
                    <a:pt x="185" y="0"/>
                  </a:lnTo>
                  <a:lnTo>
                    <a:pt x="205" y="0"/>
                  </a:lnTo>
                  <a:lnTo>
                    <a:pt x="224" y="0"/>
                  </a:lnTo>
                  <a:lnTo>
                    <a:pt x="243" y="0"/>
                  </a:lnTo>
                  <a:lnTo>
                    <a:pt x="262" y="0"/>
                  </a:lnTo>
                  <a:lnTo>
                    <a:pt x="282" y="0"/>
                  </a:lnTo>
                  <a:lnTo>
                    <a:pt x="300" y="0"/>
                  </a:lnTo>
                  <a:lnTo>
                    <a:pt x="318" y="0"/>
                  </a:lnTo>
                  <a:lnTo>
                    <a:pt x="335" y="0"/>
                  </a:lnTo>
                  <a:lnTo>
                    <a:pt x="352" y="0"/>
                  </a:lnTo>
                  <a:lnTo>
                    <a:pt x="369" y="0"/>
                  </a:lnTo>
                  <a:lnTo>
                    <a:pt x="384" y="0"/>
                  </a:lnTo>
                  <a:lnTo>
                    <a:pt x="397" y="0"/>
                  </a:lnTo>
                  <a:lnTo>
                    <a:pt x="411" y="0"/>
                  </a:lnTo>
                  <a:lnTo>
                    <a:pt x="422" y="0"/>
                  </a:lnTo>
                  <a:lnTo>
                    <a:pt x="432" y="0"/>
                  </a:lnTo>
                  <a:lnTo>
                    <a:pt x="441" y="0"/>
                  </a:lnTo>
                  <a:lnTo>
                    <a:pt x="447" y="0"/>
                  </a:lnTo>
                  <a:lnTo>
                    <a:pt x="453" y="0"/>
                  </a:lnTo>
                  <a:lnTo>
                    <a:pt x="445" y="8"/>
                  </a:lnTo>
                  <a:lnTo>
                    <a:pt x="441" y="15"/>
                  </a:lnTo>
                  <a:lnTo>
                    <a:pt x="437" y="21"/>
                  </a:lnTo>
                  <a:lnTo>
                    <a:pt x="434" y="26"/>
                  </a:lnTo>
                  <a:lnTo>
                    <a:pt x="429" y="29"/>
                  </a:lnTo>
                  <a:lnTo>
                    <a:pt x="421" y="32"/>
                  </a:lnTo>
                  <a:lnTo>
                    <a:pt x="407" y="34"/>
                  </a:lnTo>
                  <a:lnTo>
                    <a:pt x="388" y="36"/>
                  </a:lnTo>
                  <a:lnTo>
                    <a:pt x="385" y="36"/>
                  </a:lnTo>
                  <a:lnTo>
                    <a:pt x="379" y="36"/>
                  </a:lnTo>
                  <a:lnTo>
                    <a:pt x="373" y="36"/>
                  </a:lnTo>
                  <a:lnTo>
                    <a:pt x="366" y="36"/>
                  </a:lnTo>
                  <a:lnTo>
                    <a:pt x="358" y="36"/>
                  </a:lnTo>
                  <a:lnTo>
                    <a:pt x="349" y="36"/>
                  </a:lnTo>
                  <a:lnTo>
                    <a:pt x="339" y="37"/>
                  </a:lnTo>
                  <a:lnTo>
                    <a:pt x="329" y="37"/>
                  </a:lnTo>
                  <a:lnTo>
                    <a:pt x="318" y="37"/>
                  </a:lnTo>
                  <a:lnTo>
                    <a:pt x="307" y="37"/>
                  </a:lnTo>
                  <a:lnTo>
                    <a:pt x="294" y="37"/>
                  </a:lnTo>
                  <a:lnTo>
                    <a:pt x="283" y="37"/>
                  </a:lnTo>
                  <a:lnTo>
                    <a:pt x="270" y="37"/>
                  </a:lnTo>
                  <a:lnTo>
                    <a:pt x="257" y="37"/>
                  </a:lnTo>
                  <a:lnTo>
                    <a:pt x="244" y="37"/>
                  </a:lnTo>
                  <a:lnTo>
                    <a:pt x="231" y="36"/>
                  </a:lnTo>
                  <a:lnTo>
                    <a:pt x="218" y="36"/>
                  </a:lnTo>
                  <a:lnTo>
                    <a:pt x="205" y="36"/>
                  </a:lnTo>
                  <a:lnTo>
                    <a:pt x="192" y="36"/>
                  </a:lnTo>
                  <a:lnTo>
                    <a:pt x="180" y="36"/>
                  </a:lnTo>
                  <a:lnTo>
                    <a:pt x="167" y="36"/>
                  </a:lnTo>
                  <a:lnTo>
                    <a:pt x="155" y="36"/>
                  </a:lnTo>
                  <a:lnTo>
                    <a:pt x="144" y="36"/>
                  </a:lnTo>
                  <a:lnTo>
                    <a:pt x="133" y="36"/>
                  </a:lnTo>
                  <a:lnTo>
                    <a:pt x="123" y="36"/>
                  </a:lnTo>
                  <a:lnTo>
                    <a:pt x="114" y="36"/>
                  </a:lnTo>
                  <a:lnTo>
                    <a:pt x="106" y="36"/>
                  </a:lnTo>
                  <a:lnTo>
                    <a:pt x="97" y="36"/>
                  </a:lnTo>
                  <a:lnTo>
                    <a:pt x="91" y="36"/>
                  </a:lnTo>
                  <a:lnTo>
                    <a:pt x="86" y="36"/>
                  </a:lnTo>
                  <a:lnTo>
                    <a:pt x="81" y="36"/>
                  </a:lnTo>
                  <a:lnTo>
                    <a:pt x="77" y="36"/>
                  </a:lnTo>
                  <a:lnTo>
                    <a:pt x="73" y="35"/>
                  </a:lnTo>
                  <a:lnTo>
                    <a:pt x="67" y="35"/>
                  </a:lnTo>
                  <a:lnTo>
                    <a:pt x="63" y="34"/>
                  </a:lnTo>
                  <a:lnTo>
                    <a:pt x="58" y="32"/>
                  </a:lnTo>
                  <a:lnTo>
                    <a:pt x="53" y="31"/>
                  </a:lnTo>
                  <a:lnTo>
                    <a:pt x="48" y="28"/>
                  </a:lnTo>
                  <a:lnTo>
                    <a:pt x="43" y="26"/>
                  </a:lnTo>
                  <a:lnTo>
                    <a:pt x="39" y="23"/>
                  </a:lnTo>
                  <a:lnTo>
                    <a:pt x="33" y="20"/>
                  </a:lnTo>
                  <a:lnTo>
                    <a:pt x="29" y="17"/>
                  </a:lnTo>
                  <a:lnTo>
                    <a:pt x="24" y="14"/>
                  </a:lnTo>
                  <a:lnTo>
                    <a:pt x="19" y="11"/>
                  </a:lnTo>
                  <a:lnTo>
                    <a:pt x="14" y="8"/>
                  </a:lnTo>
                  <a:lnTo>
                    <a:pt x="9" y="5"/>
                  </a:lnTo>
                  <a:lnTo>
                    <a:pt x="5" y="2"/>
                  </a:lnTo>
                  <a:lnTo>
                    <a:pt x="0" y="0"/>
                  </a:lnTo>
                </a:path>
              </a:pathLst>
            </a:custGeom>
            <a:solidFill>
              <a:srgbClr val="FFCC66"/>
            </a:solidFill>
            <a:ln w="12700" cap="rnd" cmpd="sng">
              <a:solidFill>
                <a:schemeClr val="tx1"/>
              </a:solidFill>
              <a:prstDash val="solid"/>
              <a:round/>
              <a:headEnd/>
              <a:tailEnd/>
            </a:ln>
            <a:effectLst>
              <a:outerShdw dist="107763" dir="2700000" algn="ctr" rotWithShape="0">
                <a:schemeClr val="bg2"/>
              </a:outerShdw>
            </a:effectLst>
          </p:spPr>
          <p:txBody>
            <a:bodyPr/>
            <a:lstStyle/>
            <a:p>
              <a:pPr>
                <a:defRPr/>
              </a:pPr>
              <a:endParaRPr lang="tr-TR"/>
            </a:p>
          </p:txBody>
        </p:sp>
        <p:sp>
          <p:nvSpPr>
            <p:cNvPr id="105" name="Freeform 184"/>
            <p:cNvSpPr>
              <a:spLocks/>
            </p:cNvSpPr>
            <p:nvPr/>
          </p:nvSpPr>
          <p:spPr bwMode="auto">
            <a:xfrm>
              <a:off x="2727" y="3148"/>
              <a:ext cx="301" cy="205"/>
            </a:xfrm>
            <a:custGeom>
              <a:avLst/>
              <a:gdLst>
                <a:gd name="T0" fmla="*/ 27 w 301"/>
                <a:gd name="T1" fmla="*/ 204 h 205"/>
                <a:gd name="T2" fmla="*/ 271 w 301"/>
                <a:gd name="T3" fmla="*/ 204 h 205"/>
                <a:gd name="T4" fmla="*/ 277 w 301"/>
                <a:gd name="T5" fmla="*/ 197 h 205"/>
                <a:gd name="T6" fmla="*/ 283 w 301"/>
                <a:gd name="T7" fmla="*/ 191 h 205"/>
                <a:gd name="T8" fmla="*/ 287 w 301"/>
                <a:gd name="T9" fmla="*/ 185 h 205"/>
                <a:gd name="T10" fmla="*/ 289 w 301"/>
                <a:gd name="T11" fmla="*/ 179 h 205"/>
                <a:gd name="T12" fmla="*/ 292 w 301"/>
                <a:gd name="T13" fmla="*/ 173 h 205"/>
                <a:gd name="T14" fmla="*/ 294 w 301"/>
                <a:gd name="T15" fmla="*/ 166 h 205"/>
                <a:gd name="T16" fmla="*/ 296 w 301"/>
                <a:gd name="T17" fmla="*/ 158 h 205"/>
                <a:gd name="T18" fmla="*/ 297 w 301"/>
                <a:gd name="T19" fmla="*/ 150 h 205"/>
                <a:gd name="T20" fmla="*/ 300 w 301"/>
                <a:gd name="T21" fmla="*/ 120 h 205"/>
                <a:gd name="T22" fmla="*/ 299 w 301"/>
                <a:gd name="T23" fmla="*/ 77 h 205"/>
                <a:gd name="T24" fmla="*/ 296 w 301"/>
                <a:gd name="T25" fmla="*/ 31 h 205"/>
                <a:gd name="T26" fmla="*/ 291 w 301"/>
                <a:gd name="T27" fmla="*/ 0 h 205"/>
                <a:gd name="T28" fmla="*/ 279 w 301"/>
                <a:gd name="T29" fmla="*/ 0 h 205"/>
                <a:gd name="T30" fmla="*/ 264 w 301"/>
                <a:gd name="T31" fmla="*/ 0 h 205"/>
                <a:gd name="T32" fmla="*/ 247 w 301"/>
                <a:gd name="T33" fmla="*/ 0 h 205"/>
                <a:gd name="T34" fmla="*/ 227 w 301"/>
                <a:gd name="T35" fmla="*/ 0 h 205"/>
                <a:gd name="T36" fmla="*/ 206 w 301"/>
                <a:gd name="T37" fmla="*/ 0 h 205"/>
                <a:gd name="T38" fmla="*/ 185 w 301"/>
                <a:gd name="T39" fmla="*/ 0 h 205"/>
                <a:gd name="T40" fmla="*/ 162 w 301"/>
                <a:gd name="T41" fmla="*/ 0 h 205"/>
                <a:gd name="T42" fmla="*/ 139 w 301"/>
                <a:gd name="T43" fmla="*/ 0 h 205"/>
                <a:gd name="T44" fmla="*/ 117 w 301"/>
                <a:gd name="T45" fmla="*/ 0 h 205"/>
                <a:gd name="T46" fmla="*/ 95 w 301"/>
                <a:gd name="T47" fmla="*/ 1 h 205"/>
                <a:gd name="T48" fmla="*/ 74 w 301"/>
                <a:gd name="T49" fmla="*/ 1 h 205"/>
                <a:gd name="T50" fmla="*/ 55 w 301"/>
                <a:gd name="T51" fmla="*/ 2 h 205"/>
                <a:gd name="T52" fmla="*/ 37 w 301"/>
                <a:gd name="T53" fmla="*/ 2 h 205"/>
                <a:gd name="T54" fmla="*/ 23 w 301"/>
                <a:gd name="T55" fmla="*/ 2 h 205"/>
                <a:gd name="T56" fmla="*/ 11 w 301"/>
                <a:gd name="T57" fmla="*/ 2 h 205"/>
                <a:gd name="T58" fmla="*/ 3 w 301"/>
                <a:gd name="T59" fmla="*/ 2 h 205"/>
                <a:gd name="T60" fmla="*/ 1 w 301"/>
                <a:gd name="T61" fmla="*/ 40 h 205"/>
                <a:gd name="T62" fmla="*/ 0 w 301"/>
                <a:gd name="T63" fmla="*/ 80 h 205"/>
                <a:gd name="T64" fmla="*/ 0 w 301"/>
                <a:gd name="T65" fmla="*/ 117 h 205"/>
                <a:gd name="T66" fmla="*/ 1 w 301"/>
                <a:gd name="T67" fmla="*/ 144 h 205"/>
                <a:gd name="T68" fmla="*/ 2 w 301"/>
                <a:gd name="T69" fmla="*/ 152 h 205"/>
                <a:gd name="T70" fmla="*/ 4 w 301"/>
                <a:gd name="T71" fmla="*/ 161 h 205"/>
                <a:gd name="T72" fmla="*/ 6 w 301"/>
                <a:gd name="T73" fmla="*/ 169 h 205"/>
                <a:gd name="T74" fmla="*/ 9 w 301"/>
                <a:gd name="T75" fmla="*/ 178 h 205"/>
                <a:gd name="T76" fmla="*/ 12 w 301"/>
                <a:gd name="T77" fmla="*/ 185 h 205"/>
                <a:gd name="T78" fmla="*/ 16 w 301"/>
                <a:gd name="T79" fmla="*/ 192 h 205"/>
                <a:gd name="T80" fmla="*/ 21 w 301"/>
                <a:gd name="T81" fmla="*/ 198 h 205"/>
                <a:gd name="T82" fmla="*/ 27 w 301"/>
                <a:gd name="T83" fmla="*/ 204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1"/>
                <a:gd name="T127" fmla="*/ 0 h 205"/>
                <a:gd name="T128" fmla="*/ 301 w 301"/>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1" h="205">
                  <a:moveTo>
                    <a:pt x="27" y="204"/>
                  </a:moveTo>
                  <a:lnTo>
                    <a:pt x="271" y="204"/>
                  </a:lnTo>
                  <a:lnTo>
                    <a:pt x="277" y="197"/>
                  </a:lnTo>
                  <a:lnTo>
                    <a:pt x="283" y="191"/>
                  </a:lnTo>
                  <a:lnTo>
                    <a:pt x="287" y="185"/>
                  </a:lnTo>
                  <a:lnTo>
                    <a:pt x="289" y="179"/>
                  </a:lnTo>
                  <a:lnTo>
                    <a:pt x="292" y="173"/>
                  </a:lnTo>
                  <a:lnTo>
                    <a:pt x="294" y="166"/>
                  </a:lnTo>
                  <a:lnTo>
                    <a:pt x="296" y="158"/>
                  </a:lnTo>
                  <a:lnTo>
                    <a:pt x="297" y="150"/>
                  </a:lnTo>
                  <a:lnTo>
                    <a:pt x="300" y="120"/>
                  </a:lnTo>
                  <a:lnTo>
                    <a:pt x="299" y="77"/>
                  </a:lnTo>
                  <a:lnTo>
                    <a:pt x="296" y="31"/>
                  </a:lnTo>
                  <a:lnTo>
                    <a:pt x="291" y="0"/>
                  </a:lnTo>
                  <a:lnTo>
                    <a:pt x="279" y="0"/>
                  </a:lnTo>
                  <a:lnTo>
                    <a:pt x="264" y="0"/>
                  </a:lnTo>
                  <a:lnTo>
                    <a:pt x="247" y="0"/>
                  </a:lnTo>
                  <a:lnTo>
                    <a:pt x="227" y="0"/>
                  </a:lnTo>
                  <a:lnTo>
                    <a:pt x="206" y="0"/>
                  </a:lnTo>
                  <a:lnTo>
                    <a:pt x="185" y="0"/>
                  </a:lnTo>
                  <a:lnTo>
                    <a:pt x="162" y="0"/>
                  </a:lnTo>
                  <a:lnTo>
                    <a:pt x="139" y="0"/>
                  </a:lnTo>
                  <a:lnTo>
                    <a:pt x="117" y="0"/>
                  </a:lnTo>
                  <a:lnTo>
                    <a:pt x="95" y="1"/>
                  </a:lnTo>
                  <a:lnTo>
                    <a:pt x="74" y="1"/>
                  </a:lnTo>
                  <a:lnTo>
                    <a:pt x="55" y="2"/>
                  </a:lnTo>
                  <a:lnTo>
                    <a:pt x="37" y="2"/>
                  </a:lnTo>
                  <a:lnTo>
                    <a:pt x="23" y="2"/>
                  </a:lnTo>
                  <a:lnTo>
                    <a:pt x="11" y="2"/>
                  </a:lnTo>
                  <a:lnTo>
                    <a:pt x="3" y="2"/>
                  </a:lnTo>
                  <a:lnTo>
                    <a:pt x="1" y="40"/>
                  </a:lnTo>
                  <a:lnTo>
                    <a:pt x="0" y="80"/>
                  </a:lnTo>
                  <a:lnTo>
                    <a:pt x="0" y="117"/>
                  </a:lnTo>
                  <a:lnTo>
                    <a:pt x="1" y="144"/>
                  </a:lnTo>
                  <a:lnTo>
                    <a:pt x="2" y="152"/>
                  </a:lnTo>
                  <a:lnTo>
                    <a:pt x="4" y="161"/>
                  </a:lnTo>
                  <a:lnTo>
                    <a:pt x="6" y="169"/>
                  </a:lnTo>
                  <a:lnTo>
                    <a:pt x="9" y="178"/>
                  </a:lnTo>
                  <a:lnTo>
                    <a:pt x="12" y="185"/>
                  </a:lnTo>
                  <a:lnTo>
                    <a:pt x="16" y="192"/>
                  </a:lnTo>
                  <a:lnTo>
                    <a:pt x="21" y="198"/>
                  </a:lnTo>
                  <a:lnTo>
                    <a:pt x="27" y="204"/>
                  </a:lnTo>
                </a:path>
              </a:pathLst>
            </a:custGeom>
            <a:solidFill>
              <a:srgbClr val="FFCC66"/>
            </a:solidFill>
            <a:ln w="12700" cap="rnd">
              <a:solidFill>
                <a:schemeClr val="tx1"/>
              </a:solidFill>
              <a:round/>
              <a:headEnd/>
              <a:tailEnd/>
            </a:ln>
          </p:spPr>
          <p:txBody>
            <a:bodyPr/>
            <a:lstStyle/>
            <a:p>
              <a:endParaRPr lang="tr-TR"/>
            </a:p>
          </p:txBody>
        </p:sp>
        <p:sp>
          <p:nvSpPr>
            <p:cNvPr id="106" name="Freeform 185"/>
            <p:cNvSpPr>
              <a:spLocks/>
            </p:cNvSpPr>
            <p:nvPr/>
          </p:nvSpPr>
          <p:spPr bwMode="auto">
            <a:xfrm>
              <a:off x="3011" y="3168"/>
              <a:ext cx="106" cy="89"/>
            </a:xfrm>
            <a:custGeom>
              <a:avLst/>
              <a:gdLst>
                <a:gd name="T0" fmla="*/ 78 w 106"/>
                <a:gd name="T1" fmla="*/ 65 h 89"/>
                <a:gd name="T2" fmla="*/ 84 w 106"/>
                <a:gd name="T3" fmla="*/ 60 h 89"/>
                <a:gd name="T4" fmla="*/ 88 w 106"/>
                <a:gd name="T5" fmla="*/ 53 h 89"/>
                <a:gd name="T6" fmla="*/ 89 w 106"/>
                <a:gd name="T7" fmla="*/ 47 h 89"/>
                <a:gd name="T8" fmla="*/ 89 w 106"/>
                <a:gd name="T9" fmla="*/ 37 h 89"/>
                <a:gd name="T10" fmla="*/ 83 w 106"/>
                <a:gd name="T11" fmla="*/ 26 h 89"/>
                <a:gd name="T12" fmla="*/ 73 w 106"/>
                <a:gd name="T13" fmla="*/ 17 h 89"/>
                <a:gd name="T14" fmla="*/ 59 w 106"/>
                <a:gd name="T15" fmla="*/ 13 h 89"/>
                <a:gd name="T16" fmla="*/ 44 w 106"/>
                <a:gd name="T17" fmla="*/ 13 h 89"/>
                <a:gd name="T18" fmla="*/ 31 w 106"/>
                <a:gd name="T19" fmla="*/ 17 h 89"/>
                <a:gd name="T20" fmla="*/ 21 w 106"/>
                <a:gd name="T21" fmla="*/ 26 h 89"/>
                <a:gd name="T22" fmla="*/ 15 w 106"/>
                <a:gd name="T23" fmla="*/ 37 h 89"/>
                <a:gd name="T24" fmla="*/ 15 w 106"/>
                <a:gd name="T25" fmla="*/ 50 h 89"/>
                <a:gd name="T26" fmla="*/ 21 w 106"/>
                <a:gd name="T27" fmla="*/ 61 h 89"/>
                <a:gd name="T28" fmla="*/ 31 w 106"/>
                <a:gd name="T29" fmla="*/ 70 h 89"/>
                <a:gd name="T30" fmla="*/ 44 w 106"/>
                <a:gd name="T31" fmla="*/ 74 h 89"/>
                <a:gd name="T32" fmla="*/ 55 w 106"/>
                <a:gd name="T33" fmla="*/ 75 h 89"/>
                <a:gd name="T34" fmla="*/ 62 w 106"/>
                <a:gd name="T35" fmla="*/ 73 h 89"/>
                <a:gd name="T36" fmla="*/ 68 w 106"/>
                <a:gd name="T37" fmla="*/ 72 h 89"/>
                <a:gd name="T38" fmla="*/ 73 w 106"/>
                <a:gd name="T39" fmla="*/ 70 h 89"/>
                <a:gd name="T40" fmla="*/ 85 w 106"/>
                <a:gd name="T41" fmla="*/ 77 h 89"/>
                <a:gd name="T42" fmla="*/ 78 w 106"/>
                <a:gd name="T43" fmla="*/ 82 h 89"/>
                <a:gd name="T44" fmla="*/ 69 w 106"/>
                <a:gd name="T45" fmla="*/ 85 h 89"/>
                <a:gd name="T46" fmla="*/ 61 w 106"/>
                <a:gd name="T47" fmla="*/ 86 h 89"/>
                <a:gd name="T48" fmla="*/ 52 w 106"/>
                <a:gd name="T49" fmla="*/ 88 h 89"/>
                <a:gd name="T50" fmla="*/ 31 w 106"/>
                <a:gd name="T51" fmla="*/ 84 h 89"/>
                <a:gd name="T52" fmla="*/ 15 w 106"/>
                <a:gd name="T53" fmla="*/ 74 h 89"/>
                <a:gd name="T54" fmla="*/ 4 w 106"/>
                <a:gd name="T55" fmla="*/ 61 h 89"/>
                <a:gd name="T56" fmla="*/ 0 w 106"/>
                <a:gd name="T57" fmla="*/ 44 h 89"/>
                <a:gd name="T58" fmla="*/ 4 w 106"/>
                <a:gd name="T59" fmla="*/ 27 h 89"/>
                <a:gd name="T60" fmla="*/ 15 w 106"/>
                <a:gd name="T61" fmla="*/ 13 h 89"/>
                <a:gd name="T62" fmla="*/ 31 w 106"/>
                <a:gd name="T63" fmla="*/ 3 h 89"/>
                <a:gd name="T64" fmla="*/ 52 w 106"/>
                <a:gd name="T65" fmla="*/ 0 h 89"/>
                <a:gd name="T66" fmla="*/ 73 w 106"/>
                <a:gd name="T67" fmla="*/ 3 h 89"/>
                <a:gd name="T68" fmla="*/ 89 w 106"/>
                <a:gd name="T69" fmla="*/ 13 h 89"/>
                <a:gd name="T70" fmla="*/ 100 w 106"/>
                <a:gd name="T71" fmla="*/ 27 h 89"/>
                <a:gd name="T72" fmla="*/ 105 w 106"/>
                <a:gd name="T73" fmla="*/ 44 h 89"/>
                <a:gd name="T74" fmla="*/ 103 w 106"/>
                <a:gd name="T75" fmla="*/ 53 h 89"/>
                <a:gd name="T76" fmla="*/ 99 w 106"/>
                <a:gd name="T77" fmla="*/ 62 h 89"/>
                <a:gd name="T78" fmla="*/ 93 w 106"/>
                <a:gd name="T79" fmla="*/ 70 h 89"/>
                <a:gd name="T80" fmla="*/ 85 w 106"/>
                <a:gd name="T81" fmla="*/ 77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89"/>
                <a:gd name="T125" fmla="*/ 106 w 106"/>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89">
                  <a:moveTo>
                    <a:pt x="75" y="68"/>
                  </a:moveTo>
                  <a:lnTo>
                    <a:pt x="78" y="65"/>
                  </a:lnTo>
                  <a:lnTo>
                    <a:pt x="81" y="63"/>
                  </a:lnTo>
                  <a:lnTo>
                    <a:pt x="84" y="60"/>
                  </a:lnTo>
                  <a:lnTo>
                    <a:pt x="85" y="57"/>
                  </a:lnTo>
                  <a:lnTo>
                    <a:pt x="88" y="53"/>
                  </a:lnTo>
                  <a:lnTo>
                    <a:pt x="89" y="51"/>
                  </a:lnTo>
                  <a:lnTo>
                    <a:pt x="89" y="47"/>
                  </a:lnTo>
                  <a:lnTo>
                    <a:pt x="89" y="43"/>
                  </a:lnTo>
                  <a:lnTo>
                    <a:pt x="89" y="37"/>
                  </a:lnTo>
                  <a:lnTo>
                    <a:pt x="87" y="31"/>
                  </a:lnTo>
                  <a:lnTo>
                    <a:pt x="83" y="26"/>
                  </a:lnTo>
                  <a:lnTo>
                    <a:pt x="78" y="22"/>
                  </a:lnTo>
                  <a:lnTo>
                    <a:pt x="73" y="17"/>
                  </a:lnTo>
                  <a:lnTo>
                    <a:pt x="66" y="14"/>
                  </a:lnTo>
                  <a:lnTo>
                    <a:pt x="59" y="13"/>
                  </a:lnTo>
                  <a:lnTo>
                    <a:pt x="52" y="12"/>
                  </a:lnTo>
                  <a:lnTo>
                    <a:pt x="44" y="13"/>
                  </a:lnTo>
                  <a:lnTo>
                    <a:pt x="37" y="14"/>
                  </a:lnTo>
                  <a:lnTo>
                    <a:pt x="31" y="17"/>
                  </a:lnTo>
                  <a:lnTo>
                    <a:pt x="25" y="22"/>
                  </a:lnTo>
                  <a:lnTo>
                    <a:pt x="21" y="26"/>
                  </a:lnTo>
                  <a:lnTo>
                    <a:pt x="16" y="31"/>
                  </a:lnTo>
                  <a:lnTo>
                    <a:pt x="15" y="37"/>
                  </a:lnTo>
                  <a:lnTo>
                    <a:pt x="14" y="43"/>
                  </a:lnTo>
                  <a:lnTo>
                    <a:pt x="15" y="50"/>
                  </a:lnTo>
                  <a:lnTo>
                    <a:pt x="16" y="56"/>
                  </a:lnTo>
                  <a:lnTo>
                    <a:pt x="21" y="61"/>
                  </a:lnTo>
                  <a:lnTo>
                    <a:pt x="25" y="65"/>
                  </a:lnTo>
                  <a:lnTo>
                    <a:pt x="31" y="70"/>
                  </a:lnTo>
                  <a:lnTo>
                    <a:pt x="37" y="73"/>
                  </a:lnTo>
                  <a:lnTo>
                    <a:pt x="44" y="74"/>
                  </a:lnTo>
                  <a:lnTo>
                    <a:pt x="52" y="75"/>
                  </a:lnTo>
                  <a:lnTo>
                    <a:pt x="55" y="75"/>
                  </a:lnTo>
                  <a:lnTo>
                    <a:pt x="58" y="74"/>
                  </a:lnTo>
                  <a:lnTo>
                    <a:pt x="62" y="73"/>
                  </a:lnTo>
                  <a:lnTo>
                    <a:pt x="64" y="73"/>
                  </a:lnTo>
                  <a:lnTo>
                    <a:pt x="68" y="72"/>
                  </a:lnTo>
                  <a:lnTo>
                    <a:pt x="70" y="70"/>
                  </a:lnTo>
                  <a:lnTo>
                    <a:pt x="73" y="70"/>
                  </a:lnTo>
                  <a:lnTo>
                    <a:pt x="75" y="68"/>
                  </a:lnTo>
                  <a:lnTo>
                    <a:pt x="85" y="77"/>
                  </a:lnTo>
                  <a:lnTo>
                    <a:pt x="82" y="79"/>
                  </a:lnTo>
                  <a:lnTo>
                    <a:pt x="78" y="82"/>
                  </a:lnTo>
                  <a:lnTo>
                    <a:pt x="74" y="83"/>
                  </a:lnTo>
                  <a:lnTo>
                    <a:pt x="69" y="85"/>
                  </a:lnTo>
                  <a:lnTo>
                    <a:pt x="65" y="85"/>
                  </a:lnTo>
                  <a:lnTo>
                    <a:pt x="61" y="86"/>
                  </a:lnTo>
                  <a:lnTo>
                    <a:pt x="56" y="88"/>
                  </a:lnTo>
                  <a:lnTo>
                    <a:pt x="52" y="88"/>
                  </a:lnTo>
                  <a:lnTo>
                    <a:pt x="42" y="86"/>
                  </a:lnTo>
                  <a:lnTo>
                    <a:pt x="31" y="84"/>
                  </a:lnTo>
                  <a:lnTo>
                    <a:pt x="22" y="79"/>
                  </a:lnTo>
                  <a:lnTo>
                    <a:pt x="15" y="74"/>
                  </a:lnTo>
                  <a:lnTo>
                    <a:pt x="9" y="68"/>
                  </a:lnTo>
                  <a:lnTo>
                    <a:pt x="4" y="61"/>
                  </a:lnTo>
                  <a:lnTo>
                    <a:pt x="0" y="53"/>
                  </a:lnTo>
                  <a:lnTo>
                    <a:pt x="0" y="44"/>
                  </a:lnTo>
                  <a:lnTo>
                    <a:pt x="0" y="35"/>
                  </a:lnTo>
                  <a:lnTo>
                    <a:pt x="4" y="27"/>
                  </a:lnTo>
                  <a:lnTo>
                    <a:pt x="9" y="19"/>
                  </a:lnTo>
                  <a:lnTo>
                    <a:pt x="15" y="13"/>
                  </a:lnTo>
                  <a:lnTo>
                    <a:pt x="22" y="8"/>
                  </a:lnTo>
                  <a:lnTo>
                    <a:pt x="31" y="3"/>
                  </a:lnTo>
                  <a:lnTo>
                    <a:pt x="42" y="1"/>
                  </a:lnTo>
                  <a:lnTo>
                    <a:pt x="52" y="0"/>
                  </a:lnTo>
                  <a:lnTo>
                    <a:pt x="63" y="1"/>
                  </a:lnTo>
                  <a:lnTo>
                    <a:pt x="73" y="3"/>
                  </a:lnTo>
                  <a:lnTo>
                    <a:pt x="82" y="8"/>
                  </a:lnTo>
                  <a:lnTo>
                    <a:pt x="89" y="13"/>
                  </a:lnTo>
                  <a:lnTo>
                    <a:pt x="95" y="19"/>
                  </a:lnTo>
                  <a:lnTo>
                    <a:pt x="100" y="27"/>
                  </a:lnTo>
                  <a:lnTo>
                    <a:pt x="104" y="35"/>
                  </a:lnTo>
                  <a:lnTo>
                    <a:pt x="105" y="44"/>
                  </a:lnTo>
                  <a:lnTo>
                    <a:pt x="104" y="49"/>
                  </a:lnTo>
                  <a:lnTo>
                    <a:pt x="103" y="53"/>
                  </a:lnTo>
                  <a:lnTo>
                    <a:pt x="101" y="58"/>
                  </a:lnTo>
                  <a:lnTo>
                    <a:pt x="99" y="62"/>
                  </a:lnTo>
                  <a:lnTo>
                    <a:pt x="96" y="67"/>
                  </a:lnTo>
                  <a:lnTo>
                    <a:pt x="93" y="70"/>
                  </a:lnTo>
                  <a:lnTo>
                    <a:pt x="89" y="74"/>
                  </a:lnTo>
                  <a:lnTo>
                    <a:pt x="85" y="77"/>
                  </a:lnTo>
                  <a:lnTo>
                    <a:pt x="75" y="68"/>
                  </a:lnTo>
                </a:path>
              </a:pathLst>
            </a:custGeom>
            <a:solidFill>
              <a:srgbClr val="000000"/>
            </a:solidFill>
            <a:ln w="9525" cap="rnd">
              <a:noFill/>
              <a:round/>
              <a:headEnd/>
              <a:tailEnd/>
            </a:ln>
          </p:spPr>
          <p:txBody>
            <a:bodyPr/>
            <a:lstStyle/>
            <a:p>
              <a:endParaRPr lang="tr-TR"/>
            </a:p>
          </p:txBody>
        </p:sp>
        <p:sp>
          <p:nvSpPr>
            <p:cNvPr id="107" name="Freeform 186"/>
            <p:cNvSpPr>
              <a:spLocks/>
            </p:cNvSpPr>
            <p:nvPr/>
          </p:nvSpPr>
          <p:spPr bwMode="auto">
            <a:xfrm>
              <a:off x="3085" y="3212"/>
              <a:ext cx="20" cy="28"/>
            </a:xfrm>
            <a:custGeom>
              <a:avLst/>
              <a:gdLst>
                <a:gd name="T0" fmla="*/ 12 w 20"/>
                <a:gd name="T1" fmla="*/ 0 h 28"/>
                <a:gd name="T2" fmla="*/ 12 w 20"/>
                <a:gd name="T3" fmla="*/ 0 h 28"/>
                <a:gd name="T4" fmla="*/ 12 w 20"/>
                <a:gd name="T5" fmla="*/ 3 h 28"/>
                <a:gd name="T6" fmla="*/ 12 w 20"/>
                <a:gd name="T7" fmla="*/ 6 h 28"/>
                <a:gd name="T8" fmla="*/ 10 w 20"/>
                <a:gd name="T9" fmla="*/ 9 h 28"/>
                <a:gd name="T10" fmla="*/ 9 w 20"/>
                <a:gd name="T11" fmla="*/ 12 h 28"/>
                <a:gd name="T12" fmla="*/ 7 w 20"/>
                <a:gd name="T13" fmla="*/ 15 h 28"/>
                <a:gd name="T14" fmla="*/ 4 w 20"/>
                <a:gd name="T15" fmla="*/ 18 h 28"/>
                <a:gd name="T16" fmla="*/ 2 w 20"/>
                <a:gd name="T17" fmla="*/ 20 h 28"/>
                <a:gd name="T18" fmla="*/ 0 w 20"/>
                <a:gd name="T19" fmla="*/ 22 h 28"/>
                <a:gd name="T20" fmla="*/ 4 w 20"/>
                <a:gd name="T21" fmla="*/ 27 h 28"/>
                <a:gd name="T22" fmla="*/ 7 w 20"/>
                <a:gd name="T23" fmla="*/ 24 h 28"/>
                <a:gd name="T24" fmla="*/ 9 w 20"/>
                <a:gd name="T25" fmla="*/ 21 h 28"/>
                <a:gd name="T26" fmla="*/ 12 w 20"/>
                <a:gd name="T27" fmla="*/ 18 h 28"/>
                <a:gd name="T28" fmla="*/ 14 w 20"/>
                <a:gd name="T29" fmla="*/ 15 h 28"/>
                <a:gd name="T30" fmla="*/ 16 w 20"/>
                <a:gd name="T31" fmla="*/ 11 h 28"/>
                <a:gd name="T32" fmla="*/ 18 w 20"/>
                <a:gd name="T33" fmla="*/ 7 h 28"/>
                <a:gd name="T34" fmla="*/ 18 w 20"/>
                <a:gd name="T35" fmla="*/ 3 h 28"/>
                <a:gd name="T36" fmla="*/ 19 w 20"/>
                <a:gd name="T37" fmla="*/ 0 h 28"/>
                <a:gd name="T38" fmla="*/ 19 w 20"/>
                <a:gd name="T39" fmla="*/ 0 h 28"/>
                <a:gd name="T40" fmla="*/ 12 w 20"/>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8"/>
                <a:gd name="T65" fmla="*/ 20 w 20"/>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8">
                  <a:moveTo>
                    <a:pt x="12" y="0"/>
                  </a:moveTo>
                  <a:lnTo>
                    <a:pt x="12" y="0"/>
                  </a:lnTo>
                  <a:lnTo>
                    <a:pt x="12" y="3"/>
                  </a:lnTo>
                  <a:lnTo>
                    <a:pt x="12" y="6"/>
                  </a:lnTo>
                  <a:lnTo>
                    <a:pt x="10" y="9"/>
                  </a:lnTo>
                  <a:lnTo>
                    <a:pt x="9" y="12"/>
                  </a:lnTo>
                  <a:lnTo>
                    <a:pt x="7" y="15"/>
                  </a:lnTo>
                  <a:lnTo>
                    <a:pt x="4" y="18"/>
                  </a:lnTo>
                  <a:lnTo>
                    <a:pt x="2" y="20"/>
                  </a:lnTo>
                  <a:lnTo>
                    <a:pt x="0" y="22"/>
                  </a:lnTo>
                  <a:lnTo>
                    <a:pt x="4" y="27"/>
                  </a:lnTo>
                  <a:lnTo>
                    <a:pt x="7" y="24"/>
                  </a:lnTo>
                  <a:lnTo>
                    <a:pt x="9" y="21"/>
                  </a:lnTo>
                  <a:lnTo>
                    <a:pt x="12" y="18"/>
                  </a:lnTo>
                  <a:lnTo>
                    <a:pt x="14" y="15"/>
                  </a:lnTo>
                  <a:lnTo>
                    <a:pt x="16" y="11"/>
                  </a:lnTo>
                  <a:lnTo>
                    <a:pt x="18" y="7"/>
                  </a:lnTo>
                  <a:lnTo>
                    <a:pt x="18" y="3"/>
                  </a:lnTo>
                  <a:lnTo>
                    <a:pt x="19" y="0"/>
                  </a:lnTo>
                  <a:lnTo>
                    <a:pt x="12" y="0"/>
                  </a:lnTo>
                </a:path>
              </a:pathLst>
            </a:custGeom>
            <a:solidFill>
              <a:srgbClr val="000000"/>
            </a:solidFill>
            <a:ln w="9525" cap="rnd">
              <a:noFill/>
              <a:round/>
              <a:headEnd/>
              <a:tailEnd/>
            </a:ln>
          </p:spPr>
          <p:txBody>
            <a:bodyPr/>
            <a:lstStyle/>
            <a:p>
              <a:endParaRPr lang="tr-TR"/>
            </a:p>
          </p:txBody>
        </p:sp>
        <p:sp>
          <p:nvSpPr>
            <p:cNvPr id="108" name="Freeform 187"/>
            <p:cNvSpPr>
              <a:spLocks/>
            </p:cNvSpPr>
            <p:nvPr/>
          </p:nvSpPr>
          <p:spPr bwMode="auto">
            <a:xfrm>
              <a:off x="3063" y="3177"/>
              <a:ext cx="42" cy="36"/>
            </a:xfrm>
            <a:custGeom>
              <a:avLst/>
              <a:gdLst>
                <a:gd name="T0" fmla="*/ 0 w 42"/>
                <a:gd name="T1" fmla="*/ 6 h 36"/>
                <a:gd name="T2" fmla="*/ 0 w 42"/>
                <a:gd name="T3" fmla="*/ 6 h 36"/>
                <a:gd name="T4" fmla="*/ 7 w 42"/>
                <a:gd name="T5" fmla="*/ 6 h 36"/>
                <a:gd name="T6" fmla="*/ 13 w 42"/>
                <a:gd name="T7" fmla="*/ 8 h 36"/>
                <a:gd name="T8" fmla="*/ 20 w 42"/>
                <a:gd name="T9" fmla="*/ 10 h 36"/>
                <a:gd name="T10" fmla="*/ 25 w 42"/>
                <a:gd name="T11" fmla="*/ 14 h 36"/>
                <a:gd name="T12" fmla="*/ 29 w 42"/>
                <a:gd name="T13" fmla="*/ 19 h 36"/>
                <a:gd name="T14" fmla="*/ 32 w 42"/>
                <a:gd name="T15" fmla="*/ 23 h 36"/>
                <a:gd name="T16" fmla="*/ 34 w 42"/>
                <a:gd name="T17" fmla="*/ 28 h 36"/>
                <a:gd name="T18" fmla="*/ 34 w 42"/>
                <a:gd name="T19" fmla="*/ 35 h 36"/>
                <a:gd name="T20" fmla="*/ 41 w 42"/>
                <a:gd name="T21" fmla="*/ 35 h 36"/>
                <a:gd name="T22" fmla="*/ 40 w 42"/>
                <a:gd name="T23" fmla="*/ 28 h 36"/>
                <a:gd name="T24" fmla="*/ 37 w 42"/>
                <a:gd name="T25" fmla="*/ 22 h 36"/>
                <a:gd name="T26" fmla="*/ 33 w 42"/>
                <a:gd name="T27" fmla="*/ 15 h 36"/>
                <a:gd name="T28" fmla="*/ 29 w 42"/>
                <a:gd name="T29" fmla="*/ 10 h 36"/>
                <a:gd name="T30" fmla="*/ 22 w 42"/>
                <a:gd name="T31" fmla="*/ 6 h 36"/>
                <a:gd name="T32" fmla="*/ 15 w 42"/>
                <a:gd name="T33" fmla="*/ 3 h 36"/>
                <a:gd name="T34" fmla="*/ 8 w 42"/>
                <a:gd name="T35" fmla="*/ 0 h 36"/>
                <a:gd name="T36" fmla="*/ 0 w 42"/>
                <a:gd name="T37" fmla="*/ 0 h 36"/>
                <a:gd name="T38" fmla="*/ 0 w 42"/>
                <a:gd name="T39" fmla="*/ 0 h 36"/>
                <a:gd name="T40" fmla="*/ 0 w 42"/>
                <a:gd name="T41" fmla="*/ 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6"/>
                <a:gd name="T65" fmla="*/ 42 w 4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6">
                  <a:moveTo>
                    <a:pt x="0" y="6"/>
                  </a:moveTo>
                  <a:lnTo>
                    <a:pt x="0" y="6"/>
                  </a:lnTo>
                  <a:lnTo>
                    <a:pt x="7" y="6"/>
                  </a:lnTo>
                  <a:lnTo>
                    <a:pt x="13" y="8"/>
                  </a:lnTo>
                  <a:lnTo>
                    <a:pt x="20" y="10"/>
                  </a:lnTo>
                  <a:lnTo>
                    <a:pt x="25" y="14"/>
                  </a:lnTo>
                  <a:lnTo>
                    <a:pt x="29" y="19"/>
                  </a:lnTo>
                  <a:lnTo>
                    <a:pt x="32" y="23"/>
                  </a:lnTo>
                  <a:lnTo>
                    <a:pt x="34" y="28"/>
                  </a:lnTo>
                  <a:lnTo>
                    <a:pt x="34" y="35"/>
                  </a:lnTo>
                  <a:lnTo>
                    <a:pt x="41" y="35"/>
                  </a:lnTo>
                  <a:lnTo>
                    <a:pt x="40" y="28"/>
                  </a:lnTo>
                  <a:lnTo>
                    <a:pt x="37" y="22"/>
                  </a:lnTo>
                  <a:lnTo>
                    <a:pt x="33" y="15"/>
                  </a:lnTo>
                  <a:lnTo>
                    <a:pt x="29" y="10"/>
                  </a:lnTo>
                  <a:lnTo>
                    <a:pt x="22" y="6"/>
                  </a:lnTo>
                  <a:lnTo>
                    <a:pt x="15" y="3"/>
                  </a:lnTo>
                  <a:lnTo>
                    <a:pt x="8" y="0"/>
                  </a:lnTo>
                  <a:lnTo>
                    <a:pt x="0" y="0"/>
                  </a:lnTo>
                  <a:lnTo>
                    <a:pt x="0" y="6"/>
                  </a:lnTo>
                </a:path>
              </a:pathLst>
            </a:custGeom>
            <a:solidFill>
              <a:srgbClr val="000000"/>
            </a:solidFill>
            <a:ln w="9525" cap="rnd">
              <a:noFill/>
              <a:round/>
              <a:headEnd/>
              <a:tailEnd/>
            </a:ln>
          </p:spPr>
          <p:txBody>
            <a:bodyPr/>
            <a:lstStyle/>
            <a:p>
              <a:endParaRPr lang="tr-TR"/>
            </a:p>
          </p:txBody>
        </p:sp>
        <p:sp>
          <p:nvSpPr>
            <p:cNvPr id="109" name="Freeform 188"/>
            <p:cNvSpPr>
              <a:spLocks/>
            </p:cNvSpPr>
            <p:nvPr/>
          </p:nvSpPr>
          <p:spPr bwMode="auto">
            <a:xfrm>
              <a:off x="3022" y="3177"/>
              <a:ext cx="42" cy="36"/>
            </a:xfrm>
            <a:custGeom>
              <a:avLst/>
              <a:gdLst>
                <a:gd name="T0" fmla="*/ 6 w 42"/>
                <a:gd name="T1" fmla="*/ 35 h 36"/>
                <a:gd name="T2" fmla="*/ 6 w 42"/>
                <a:gd name="T3" fmla="*/ 35 h 36"/>
                <a:gd name="T4" fmla="*/ 6 w 42"/>
                <a:gd name="T5" fmla="*/ 28 h 36"/>
                <a:gd name="T6" fmla="*/ 9 w 42"/>
                <a:gd name="T7" fmla="*/ 23 h 36"/>
                <a:gd name="T8" fmla="*/ 12 w 42"/>
                <a:gd name="T9" fmla="*/ 19 h 36"/>
                <a:gd name="T10" fmla="*/ 16 w 42"/>
                <a:gd name="T11" fmla="*/ 14 h 36"/>
                <a:gd name="T12" fmla="*/ 20 w 42"/>
                <a:gd name="T13" fmla="*/ 10 h 36"/>
                <a:gd name="T14" fmla="*/ 27 w 42"/>
                <a:gd name="T15" fmla="*/ 8 h 36"/>
                <a:gd name="T16" fmla="*/ 34 w 42"/>
                <a:gd name="T17" fmla="*/ 6 h 36"/>
                <a:gd name="T18" fmla="*/ 41 w 42"/>
                <a:gd name="T19" fmla="*/ 6 h 36"/>
                <a:gd name="T20" fmla="*/ 41 w 42"/>
                <a:gd name="T21" fmla="*/ 0 h 36"/>
                <a:gd name="T22" fmla="*/ 33 w 42"/>
                <a:gd name="T23" fmla="*/ 0 h 36"/>
                <a:gd name="T24" fmla="*/ 25 w 42"/>
                <a:gd name="T25" fmla="*/ 3 h 36"/>
                <a:gd name="T26" fmla="*/ 18 w 42"/>
                <a:gd name="T27" fmla="*/ 6 h 36"/>
                <a:gd name="T28" fmla="*/ 12 w 42"/>
                <a:gd name="T29" fmla="*/ 10 h 36"/>
                <a:gd name="T30" fmla="*/ 7 w 42"/>
                <a:gd name="T31" fmla="*/ 15 h 36"/>
                <a:gd name="T32" fmla="*/ 3 w 42"/>
                <a:gd name="T33" fmla="*/ 22 h 36"/>
                <a:gd name="T34" fmla="*/ 1 w 42"/>
                <a:gd name="T35" fmla="*/ 28 h 36"/>
                <a:gd name="T36" fmla="*/ 0 w 42"/>
                <a:gd name="T37" fmla="*/ 35 h 36"/>
                <a:gd name="T38" fmla="*/ 0 w 42"/>
                <a:gd name="T39" fmla="*/ 35 h 36"/>
                <a:gd name="T40" fmla="*/ 6 w 42"/>
                <a:gd name="T41" fmla="*/ 35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6"/>
                <a:gd name="T65" fmla="*/ 42 w 4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6">
                  <a:moveTo>
                    <a:pt x="6" y="35"/>
                  </a:moveTo>
                  <a:lnTo>
                    <a:pt x="6" y="35"/>
                  </a:lnTo>
                  <a:lnTo>
                    <a:pt x="6" y="28"/>
                  </a:lnTo>
                  <a:lnTo>
                    <a:pt x="9" y="23"/>
                  </a:lnTo>
                  <a:lnTo>
                    <a:pt x="12" y="19"/>
                  </a:lnTo>
                  <a:lnTo>
                    <a:pt x="16" y="14"/>
                  </a:lnTo>
                  <a:lnTo>
                    <a:pt x="20" y="10"/>
                  </a:lnTo>
                  <a:lnTo>
                    <a:pt x="27" y="8"/>
                  </a:lnTo>
                  <a:lnTo>
                    <a:pt x="34" y="6"/>
                  </a:lnTo>
                  <a:lnTo>
                    <a:pt x="41" y="6"/>
                  </a:lnTo>
                  <a:lnTo>
                    <a:pt x="41" y="0"/>
                  </a:lnTo>
                  <a:lnTo>
                    <a:pt x="33" y="0"/>
                  </a:lnTo>
                  <a:lnTo>
                    <a:pt x="25" y="3"/>
                  </a:lnTo>
                  <a:lnTo>
                    <a:pt x="18" y="6"/>
                  </a:lnTo>
                  <a:lnTo>
                    <a:pt x="12" y="10"/>
                  </a:lnTo>
                  <a:lnTo>
                    <a:pt x="7" y="15"/>
                  </a:lnTo>
                  <a:lnTo>
                    <a:pt x="3" y="22"/>
                  </a:lnTo>
                  <a:lnTo>
                    <a:pt x="1" y="28"/>
                  </a:lnTo>
                  <a:lnTo>
                    <a:pt x="0" y="35"/>
                  </a:lnTo>
                  <a:lnTo>
                    <a:pt x="6" y="35"/>
                  </a:lnTo>
                </a:path>
              </a:pathLst>
            </a:custGeom>
            <a:solidFill>
              <a:srgbClr val="000000"/>
            </a:solidFill>
            <a:ln w="9525" cap="rnd">
              <a:noFill/>
              <a:round/>
              <a:headEnd/>
              <a:tailEnd/>
            </a:ln>
          </p:spPr>
          <p:txBody>
            <a:bodyPr/>
            <a:lstStyle/>
            <a:p>
              <a:endParaRPr lang="tr-TR"/>
            </a:p>
          </p:txBody>
        </p:sp>
        <p:sp>
          <p:nvSpPr>
            <p:cNvPr id="110" name="Freeform 189"/>
            <p:cNvSpPr>
              <a:spLocks/>
            </p:cNvSpPr>
            <p:nvPr/>
          </p:nvSpPr>
          <p:spPr bwMode="auto">
            <a:xfrm>
              <a:off x="3022" y="3212"/>
              <a:ext cx="42" cy="35"/>
            </a:xfrm>
            <a:custGeom>
              <a:avLst/>
              <a:gdLst>
                <a:gd name="T0" fmla="*/ 41 w 42"/>
                <a:gd name="T1" fmla="*/ 28 h 35"/>
                <a:gd name="T2" fmla="*/ 41 w 42"/>
                <a:gd name="T3" fmla="*/ 28 h 35"/>
                <a:gd name="T4" fmla="*/ 34 w 42"/>
                <a:gd name="T5" fmla="*/ 27 h 35"/>
                <a:gd name="T6" fmla="*/ 27 w 42"/>
                <a:gd name="T7" fmla="*/ 26 h 35"/>
                <a:gd name="T8" fmla="*/ 20 w 42"/>
                <a:gd name="T9" fmla="*/ 23 h 35"/>
                <a:gd name="T10" fmla="*/ 16 w 42"/>
                <a:gd name="T11" fmla="*/ 20 h 35"/>
                <a:gd name="T12" fmla="*/ 12 w 42"/>
                <a:gd name="T13" fmla="*/ 15 h 35"/>
                <a:gd name="T14" fmla="*/ 9 w 42"/>
                <a:gd name="T15" fmla="*/ 11 h 35"/>
                <a:gd name="T16" fmla="*/ 6 w 42"/>
                <a:gd name="T17" fmla="*/ 5 h 35"/>
                <a:gd name="T18" fmla="*/ 6 w 42"/>
                <a:gd name="T19" fmla="*/ 0 h 35"/>
                <a:gd name="T20" fmla="*/ 0 w 42"/>
                <a:gd name="T21" fmla="*/ 0 h 35"/>
                <a:gd name="T22" fmla="*/ 1 w 42"/>
                <a:gd name="T23" fmla="*/ 6 h 35"/>
                <a:gd name="T24" fmla="*/ 3 w 42"/>
                <a:gd name="T25" fmla="*/ 13 h 35"/>
                <a:gd name="T26" fmla="*/ 7 w 42"/>
                <a:gd name="T27" fmla="*/ 18 h 35"/>
                <a:gd name="T28" fmla="*/ 12 w 42"/>
                <a:gd name="T29" fmla="*/ 23 h 35"/>
                <a:gd name="T30" fmla="*/ 18 w 42"/>
                <a:gd name="T31" fmla="*/ 27 h 35"/>
                <a:gd name="T32" fmla="*/ 25 w 42"/>
                <a:gd name="T33" fmla="*/ 31 h 35"/>
                <a:gd name="T34" fmla="*/ 33 w 42"/>
                <a:gd name="T35" fmla="*/ 32 h 35"/>
                <a:gd name="T36" fmla="*/ 41 w 42"/>
                <a:gd name="T37" fmla="*/ 34 h 35"/>
                <a:gd name="T38" fmla="*/ 41 w 42"/>
                <a:gd name="T39" fmla="*/ 34 h 35"/>
                <a:gd name="T40" fmla="*/ 41 w 42"/>
                <a:gd name="T41" fmla="*/ 28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5"/>
                <a:gd name="T65" fmla="*/ 42 w 42"/>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5">
                  <a:moveTo>
                    <a:pt x="41" y="28"/>
                  </a:moveTo>
                  <a:lnTo>
                    <a:pt x="41" y="28"/>
                  </a:lnTo>
                  <a:lnTo>
                    <a:pt x="34" y="27"/>
                  </a:lnTo>
                  <a:lnTo>
                    <a:pt x="27" y="26"/>
                  </a:lnTo>
                  <a:lnTo>
                    <a:pt x="20" y="23"/>
                  </a:lnTo>
                  <a:lnTo>
                    <a:pt x="16" y="20"/>
                  </a:lnTo>
                  <a:lnTo>
                    <a:pt x="12" y="15"/>
                  </a:lnTo>
                  <a:lnTo>
                    <a:pt x="9" y="11"/>
                  </a:lnTo>
                  <a:lnTo>
                    <a:pt x="6" y="5"/>
                  </a:lnTo>
                  <a:lnTo>
                    <a:pt x="6" y="0"/>
                  </a:lnTo>
                  <a:lnTo>
                    <a:pt x="0" y="0"/>
                  </a:lnTo>
                  <a:lnTo>
                    <a:pt x="1" y="6"/>
                  </a:lnTo>
                  <a:lnTo>
                    <a:pt x="3" y="13"/>
                  </a:lnTo>
                  <a:lnTo>
                    <a:pt x="7" y="18"/>
                  </a:lnTo>
                  <a:lnTo>
                    <a:pt x="12" y="23"/>
                  </a:lnTo>
                  <a:lnTo>
                    <a:pt x="18" y="27"/>
                  </a:lnTo>
                  <a:lnTo>
                    <a:pt x="25" y="31"/>
                  </a:lnTo>
                  <a:lnTo>
                    <a:pt x="33" y="32"/>
                  </a:lnTo>
                  <a:lnTo>
                    <a:pt x="41" y="34"/>
                  </a:lnTo>
                  <a:lnTo>
                    <a:pt x="41" y="28"/>
                  </a:lnTo>
                </a:path>
              </a:pathLst>
            </a:custGeom>
            <a:solidFill>
              <a:srgbClr val="000000"/>
            </a:solidFill>
            <a:ln w="9525" cap="rnd">
              <a:noFill/>
              <a:round/>
              <a:headEnd/>
              <a:tailEnd/>
            </a:ln>
          </p:spPr>
          <p:txBody>
            <a:bodyPr/>
            <a:lstStyle/>
            <a:p>
              <a:endParaRPr lang="tr-TR"/>
            </a:p>
          </p:txBody>
        </p:sp>
        <p:sp>
          <p:nvSpPr>
            <p:cNvPr id="111" name="Freeform 190"/>
            <p:cNvSpPr>
              <a:spLocks/>
            </p:cNvSpPr>
            <p:nvPr/>
          </p:nvSpPr>
          <p:spPr bwMode="auto">
            <a:xfrm>
              <a:off x="3063" y="3233"/>
              <a:ext cx="27" cy="17"/>
            </a:xfrm>
            <a:custGeom>
              <a:avLst/>
              <a:gdLst>
                <a:gd name="T0" fmla="*/ 26 w 27"/>
                <a:gd name="T1" fmla="*/ 2 h 17"/>
                <a:gd name="T2" fmla="*/ 22 w 27"/>
                <a:gd name="T3" fmla="*/ 1 h 17"/>
                <a:gd name="T4" fmla="*/ 20 w 27"/>
                <a:gd name="T5" fmla="*/ 2 h 17"/>
                <a:gd name="T6" fmla="*/ 16 w 27"/>
                <a:gd name="T7" fmla="*/ 4 h 17"/>
                <a:gd name="T8" fmla="*/ 14 w 27"/>
                <a:gd name="T9" fmla="*/ 6 h 17"/>
                <a:gd name="T10" fmla="*/ 11 w 27"/>
                <a:gd name="T11" fmla="*/ 7 h 17"/>
                <a:gd name="T12" fmla="*/ 9 w 27"/>
                <a:gd name="T13" fmla="*/ 8 h 17"/>
                <a:gd name="T14" fmla="*/ 5 w 27"/>
                <a:gd name="T15" fmla="*/ 8 h 17"/>
                <a:gd name="T16" fmla="*/ 3 w 27"/>
                <a:gd name="T17" fmla="*/ 9 h 17"/>
                <a:gd name="T18" fmla="*/ 0 w 27"/>
                <a:gd name="T19" fmla="*/ 8 h 17"/>
                <a:gd name="T20" fmla="*/ 0 w 27"/>
                <a:gd name="T21" fmla="*/ 16 h 17"/>
                <a:gd name="T22" fmla="*/ 3 w 27"/>
                <a:gd name="T23" fmla="*/ 15 h 17"/>
                <a:gd name="T24" fmla="*/ 6 w 27"/>
                <a:gd name="T25" fmla="*/ 15 h 17"/>
                <a:gd name="T26" fmla="*/ 10 w 27"/>
                <a:gd name="T27" fmla="*/ 14 h 17"/>
                <a:gd name="T28" fmla="*/ 13 w 27"/>
                <a:gd name="T29" fmla="*/ 13 h 17"/>
                <a:gd name="T30" fmla="*/ 16 w 27"/>
                <a:gd name="T31" fmla="*/ 11 h 17"/>
                <a:gd name="T32" fmla="*/ 20 w 27"/>
                <a:gd name="T33" fmla="*/ 10 h 17"/>
                <a:gd name="T34" fmla="*/ 22 w 27"/>
                <a:gd name="T35" fmla="*/ 8 h 17"/>
                <a:gd name="T36" fmla="*/ 25 w 27"/>
                <a:gd name="T37" fmla="*/ 7 h 17"/>
                <a:gd name="T38" fmla="*/ 20 w 27"/>
                <a:gd name="T39" fmla="*/ 6 h 17"/>
                <a:gd name="T40" fmla="*/ 26 w 27"/>
                <a:gd name="T41" fmla="*/ 2 h 17"/>
                <a:gd name="T42" fmla="*/ 24 w 27"/>
                <a:gd name="T43" fmla="*/ 0 h 17"/>
                <a:gd name="T44" fmla="*/ 22 w 27"/>
                <a:gd name="T45" fmla="*/ 1 h 17"/>
                <a:gd name="T46" fmla="*/ 26 w 27"/>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17"/>
                <a:gd name="T74" fmla="*/ 27 w 2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17">
                  <a:moveTo>
                    <a:pt x="26" y="2"/>
                  </a:moveTo>
                  <a:lnTo>
                    <a:pt x="22" y="1"/>
                  </a:lnTo>
                  <a:lnTo>
                    <a:pt x="20" y="2"/>
                  </a:lnTo>
                  <a:lnTo>
                    <a:pt x="16" y="4"/>
                  </a:lnTo>
                  <a:lnTo>
                    <a:pt x="14" y="6"/>
                  </a:lnTo>
                  <a:lnTo>
                    <a:pt x="11" y="7"/>
                  </a:lnTo>
                  <a:lnTo>
                    <a:pt x="9" y="8"/>
                  </a:lnTo>
                  <a:lnTo>
                    <a:pt x="5" y="8"/>
                  </a:lnTo>
                  <a:lnTo>
                    <a:pt x="3" y="9"/>
                  </a:lnTo>
                  <a:lnTo>
                    <a:pt x="0" y="8"/>
                  </a:lnTo>
                  <a:lnTo>
                    <a:pt x="0" y="16"/>
                  </a:lnTo>
                  <a:lnTo>
                    <a:pt x="3" y="15"/>
                  </a:lnTo>
                  <a:lnTo>
                    <a:pt x="6" y="15"/>
                  </a:lnTo>
                  <a:lnTo>
                    <a:pt x="10" y="14"/>
                  </a:lnTo>
                  <a:lnTo>
                    <a:pt x="13" y="13"/>
                  </a:lnTo>
                  <a:lnTo>
                    <a:pt x="16" y="11"/>
                  </a:lnTo>
                  <a:lnTo>
                    <a:pt x="20" y="10"/>
                  </a:lnTo>
                  <a:lnTo>
                    <a:pt x="22" y="8"/>
                  </a:lnTo>
                  <a:lnTo>
                    <a:pt x="25" y="7"/>
                  </a:lnTo>
                  <a:lnTo>
                    <a:pt x="20" y="6"/>
                  </a:lnTo>
                  <a:lnTo>
                    <a:pt x="26" y="2"/>
                  </a:lnTo>
                  <a:lnTo>
                    <a:pt x="24" y="0"/>
                  </a:lnTo>
                  <a:lnTo>
                    <a:pt x="22" y="1"/>
                  </a:lnTo>
                  <a:lnTo>
                    <a:pt x="26" y="2"/>
                  </a:lnTo>
                </a:path>
              </a:pathLst>
            </a:custGeom>
            <a:solidFill>
              <a:srgbClr val="000000"/>
            </a:solidFill>
            <a:ln w="9525" cap="rnd">
              <a:noFill/>
              <a:round/>
              <a:headEnd/>
              <a:tailEnd/>
            </a:ln>
          </p:spPr>
          <p:txBody>
            <a:bodyPr/>
            <a:lstStyle/>
            <a:p>
              <a:endParaRPr lang="tr-TR"/>
            </a:p>
          </p:txBody>
        </p:sp>
        <p:sp>
          <p:nvSpPr>
            <p:cNvPr id="112" name="Freeform 191"/>
            <p:cNvSpPr>
              <a:spLocks/>
            </p:cNvSpPr>
            <p:nvPr/>
          </p:nvSpPr>
          <p:spPr bwMode="auto">
            <a:xfrm>
              <a:off x="3084" y="3235"/>
              <a:ext cx="18" cy="17"/>
            </a:xfrm>
            <a:custGeom>
              <a:avLst/>
              <a:gdLst>
                <a:gd name="T0" fmla="*/ 14 w 18"/>
                <a:gd name="T1" fmla="*/ 16 h 17"/>
                <a:gd name="T2" fmla="*/ 15 w 18"/>
                <a:gd name="T3" fmla="*/ 11 h 17"/>
                <a:gd name="T4" fmla="*/ 5 w 18"/>
                <a:gd name="T5" fmla="*/ 0 h 17"/>
                <a:gd name="T6" fmla="*/ 0 w 18"/>
                <a:gd name="T7" fmla="*/ 3 h 17"/>
                <a:gd name="T8" fmla="*/ 10 w 18"/>
                <a:gd name="T9" fmla="*/ 16 h 17"/>
                <a:gd name="T10" fmla="*/ 10 w 18"/>
                <a:gd name="T11" fmla="*/ 11 h 17"/>
                <a:gd name="T12" fmla="*/ 14 w 18"/>
                <a:gd name="T13" fmla="*/ 16 h 17"/>
                <a:gd name="T14" fmla="*/ 17 w 18"/>
                <a:gd name="T15" fmla="*/ 14 h 17"/>
                <a:gd name="T16" fmla="*/ 15 w 18"/>
                <a:gd name="T17" fmla="*/ 11 h 17"/>
                <a:gd name="T18" fmla="*/ 14 w 1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7"/>
                <a:gd name="T32" fmla="*/ 18 w 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7">
                  <a:moveTo>
                    <a:pt x="14" y="16"/>
                  </a:moveTo>
                  <a:lnTo>
                    <a:pt x="15" y="11"/>
                  </a:lnTo>
                  <a:lnTo>
                    <a:pt x="5" y="0"/>
                  </a:lnTo>
                  <a:lnTo>
                    <a:pt x="0" y="3"/>
                  </a:lnTo>
                  <a:lnTo>
                    <a:pt x="10" y="16"/>
                  </a:lnTo>
                  <a:lnTo>
                    <a:pt x="10" y="11"/>
                  </a:lnTo>
                  <a:lnTo>
                    <a:pt x="14" y="16"/>
                  </a:lnTo>
                  <a:lnTo>
                    <a:pt x="17" y="14"/>
                  </a:lnTo>
                  <a:lnTo>
                    <a:pt x="15" y="11"/>
                  </a:lnTo>
                  <a:lnTo>
                    <a:pt x="14" y="16"/>
                  </a:lnTo>
                </a:path>
              </a:pathLst>
            </a:custGeom>
            <a:solidFill>
              <a:srgbClr val="000000"/>
            </a:solidFill>
            <a:ln w="9525" cap="rnd">
              <a:noFill/>
              <a:round/>
              <a:headEnd/>
              <a:tailEnd/>
            </a:ln>
          </p:spPr>
          <p:txBody>
            <a:bodyPr/>
            <a:lstStyle/>
            <a:p>
              <a:endParaRPr lang="tr-TR"/>
            </a:p>
          </p:txBody>
        </p:sp>
        <p:sp>
          <p:nvSpPr>
            <p:cNvPr id="113" name="Freeform 192"/>
            <p:cNvSpPr>
              <a:spLocks/>
            </p:cNvSpPr>
            <p:nvPr/>
          </p:nvSpPr>
          <p:spPr bwMode="auto">
            <a:xfrm>
              <a:off x="3063" y="3244"/>
              <a:ext cx="36" cy="17"/>
            </a:xfrm>
            <a:custGeom>
              <a:avLst/>
              <a:gdLst>
                <a:gd name="T0" fmla="*/ 0 w 36"/>
                <a:gd name="T1" fmla="*/ 16 h 17"/>
                <a:gd name="T2" fmla="*/ 0 w 36"/>
                <a:gd name="T3" fmla="*/ 16 h 17"/>
                <a:gd name="T4" fmla="*/ 4 w 36"/>
                <a:gd name="T5" fmla="*/ 15 h 17"/>
                <a:gd name="T6" fmla="*/ 10 w 36"/>
                <a:gd name="T7" fmla="*/ 14 h 17"/>
                <a:gd name="T8" fmla="*/ 14 w 36"/>
                <a:gd name="T9" fmla="*/ 13 h 17"/>
                <a:gd name="T10" fmla="*/ 19 w 36"/>
                <a:gd name="T11" fmla="*/ 12 h 17"/>
                <a:gd name="T12" fmla="*/ 23 w 36"/>
                <a:gd name="T13" fmla="*/ 10 h 17"/>
                <a:gd name="T14" fmla="*/ 27 w 36"/>
                <a:gd name="T15" fmla="*/ 8 h 17"/>
                <a:gd name="T16" fmla="*/ 30 w 36"/>
                <a:gd name="T17" fmla="*/ 6 h 17"/>
                <a:gd name="T18" fmla="*/ 35 w 36"/>
                <a:gd name="T19" fmla="*/ 4 h 17"/>
                <a:gd name="T20" fmla="*/ 30 w 36"/>
                <a:gd name="T21" fmla="*/ 0 h 17"/>
                <a:gd name="T22" fmla="*/ 28 w 36"/>
                <a:gd name="T23" fmla="*/ 1 h 17"/>
                <a:gd name="T24" fmla="*/ 24 w 36"/>
                <a:gd name="T25" fmla="*/ 3 h 17"/>
                <a:gd name="T26" fmla="*/ 20 w 36"/>
                <a:gd name="T27" fmla="*/ 4 h 17"/>
                <a:gd name="T28" fmla="*/ 16 w 36"/>
                <a:gd name="T29" fmla="*/ 6 h 17"/>
                <a:gd name="T30" fmla="*/ 13 w 36"/>
                <a:gd name="T31" fmla="*/ 8 h 17"/>
                <a:gd name="T32" fmla="*/ 9 w 36"/>
                <a:gd name="T33" fmla="*/ 8 h 17"/>
                <a:gd name="T34" fmla="*/ 4 w 36"/>
                <a:gd name="T35" fmla="*/ 9 h 17"/>
                <a:gd name="T36" fmla="*/ 0 w 36"/>
                <a:gd name="T37" fmla="*/ 9 h 17"/>
                <a:gd name="T38" fmla="*/ 0 w 36"/>
                <a:gd name="T39" fmla="*/ 9 h 17"/>
                <a:gd name="T40" fmla="*/ 0 w 36"/>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0" y="16"/>
                  </a:moveTo>
                  <a:lnTo>
                    <a:pt x="0" y="16"/>
                  </a:lnTo>
                  <a:lnTo>
                    <a:pt x="4" y="15"/>
                  </a:lnTo>
                  <a:lnTo>
                    <a:pt x="10" y="14"/>
                  </a:lnTo>
                  <a:lnTo>
                    <a:pt x="14" y="13"/>
                  </a:lnTo>
                  <a:lnTo>
                    <a:pt x="19" y="12"/>
                  </a:lnTo>
                  <a:lnTo>
                    <a:pt x="23" y="10"/>
                  </a:lnTo>
                  <a:lnTo>
                    <a:pt x="27" y="8"/>
                  </a:lnTo>
                  <a:lnTo>
                    <a:pt x="30" y="6"/>
                  </a:lnTo>
                  <a:lnTo>
                    <a:pt x="35" y="4"/>
                  </a:lnTo>
                  <a:lnTo>
                    <a:pt x="30" y="0"/>
                  </a:lnTo>
                  <a:lnTo>
                    <a:pt x="28" y="1"/>
                  </a:lnTo>
                  <a:lnTo>
                    <a:pt x="24" y="3"/>
                  </a:lnTo>
                  <a:lnTo>
                    <a:pt x="20" y="4"/>
                  </a:lnTo>
                  <a:lnTo>
                    <a:pt x="16" y="6"/>
                  </a:lnTo>
                  <a:lnTo>
                    <a:pt x="13" y="8"/>
                  </a:lnTo>
                  <a:lnTo>
                    <a:pt x="9" y="8"/>
                  </a:lnTo>
                  <a:lnTo>
                    <a:pt x="4" y="9"/>
                  </a:lnTo>
                  <a:lnTo>
                    <a:pt x="0" y="9"/>
                  </a:lnTo>
                  <a:lnTo>
                    <a:pt x="0" y="16"/>
                  </a:lnTo>
                </a:path>
              </a:pathLst>
            </a:custGeom>
            <a:solidFill>
              <a:srgbClr val="000000"/>
            </a:solidFill>
            <a:ln w="9525" cap="rnd">
              <a:noFill/>
              <a:round/>
              <a:headEnd/>
              <a:tailEnd/>
            </a:ln>
          </p:spPr>
          <p:txBody>
            <a:bodyPr/>
            <a:lstStyle/>
            <a:p>
              <a:endParaRPr lang="tr-TR"/>
            </a:p>
          </p:txBody>
        </p:sp>
        <p:sp>
          <p:nvSpPr>
            <p:cNvPr id="114" name="Freeform 193"/>
            <p:cNvSpPr>
              <a:spLocks/>
            </p:cNvSpPr>
            <p:nvPr/>
          </p:nvSpPr>
          <p:spPr bwMode="auto">
            <a:xfrm>
              <a:off x="3008" y="3212"/>
              <a:ext cx="56" cy="48"/>
            </a:xfrm>
            <a:custGeom>
              <a:avLst/>
              <a:gdLst>
                <a:gd name="T0" fmla="*/ 0 w 56"/>
                <a:gd name="T1" fmla="*/ 0 h 48"/>
                <a:gd name="T2" fmla="*/ 0 w 56"/>
                <a:gd name="T3" fmla="*/ 0 h 48"/>
                <a:gd name="T4" fmla="*/ 0 w 56"/>
                <a:gd name="T5" fmla="*/ 8 h 48"/>
                <a:gd name="T6" fmla="*/ 4 w 56"/>
                <a:gd name="T7" fmla="*/ 17 h 48"/>
                <a:gd name="T8" fmla="*/ 10 w 56"/>
                <a:gd name="T9" fmla="*/ 26 h 48"/>
                <a:gd name="T10" fmla="*/ 16 w 56"/>
                <a:gd name="T11" fmla="*/ 32 h 48"/>
                <a:gd name="T12" fmla="*/ 24 w 56"/>
                <a:gd name="T13" fmla="*/ 38 h 48"/>
                <a:gd name="T14" fmla="*/ 34 w 56"/>
                <a:gd name="T15" fmla="*/ 42 h 48"/>
                <a:gd name="T16" fmla="*/ 44 w 56"/>
                <a:gd name="T17" fmla="*/ 45 h 48"/>
                <a:gd name="T18" fmla="*/ 55 w 56"/>
                <a:gd name="T19" fmla="*/ 47 h 48"/>
                <a:gd name="T20" fmla="*/ 55 w 56"/>
                <a:gd name="T21" fmla="*/ 41 h 48"/>
                <a:gd name="T22" fmla="*/ 45 w 56"/>
                <a:gd name="T23" fmla="*/ 40 h 48"/>
                <a:gd name="T24" fmla="*/ 35 w 56"/>
                <a:gd name="T25" fmla="*/ 38 h 48"/>
                <a:gd name="T26" fmla="*/ 27 w 56"/>
                <a:gd name="T27" fmla="*/ 33 h 48"/>
                <a:gd name="T28" fmla="*/ 20 w 56"/>
                <a:gd name="T29" fmla="*/ 29 h 48"/>
                <a:gd name="T30" fmla="*/ 14 w 56"/>
                <a:gd name="T31" fmla="*/ 23 h 48"/>
                <a:gd name="T32" fmla="*/ 10 w 56"/>
                <a:gd name="T33" fmla="*/ 15 h 48"/>
                <a:gd name="T34" fmla="*/ 6 w 56"/>
                <a:gd name="T35" fmla="*/ 8 h 48"/>
                <a:gd name="T36" fmla="*/ 6 w 56"/>
                <a:gd name="T37" fmla="*/ 0 h 48"/>
                <a:gd name="T38" fmla="*/ 6 w 56"/>
                <a:gd name="T39" fmla="*/ 0 h 48"/>
                <a:gd name="T40" fmla="*/ 0 w 5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48"/>
                <a:gd name="T65" fmla="*/ 56 w 5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48">
                  <a:moveTo>
                    <a:pt x="0" y="0"/>
                  </a:moveTo>
                  <a:lnTo>
                    <a:pt x="0" y="0"/>
                  </a:lnTo>
                  <a:lnTo>
                    <a:pt x="0" y="8"/>
                  </a:lnTo>
                  <a:lnTo>
                    <a:pt x="4" y="17"/>
                  </a:lnTo>
                  <a:lnTo>
                    <a:pt x="10" y="26"/>
                  </a:lnTo>
                  <a:lnTo>
                    <a:pt x="16" y="32"/>
                  </a:lnTo>
                  <a:lnTo>
                    <a:pt x="24" y="38"/>
                  </a:lnTo>
                  <a:lnTo>
                    <a:pt x="34" y="42"/>
                  </a:lnTo>
                  <a:lnTo>
                    <a:pt x="44" y="45"/>
                  </a:lnTo>
                  <a:lnTo>
                    <a:pt x="55" y="47"/>
                  </a:lnTo>
                  <a:lnTo>
                    <a:pt x="55" y="41"/>
                  </a:lnTo>
                  <a:lnTo>
                    <a:pt x="45" y="40"/>
                  </a:lnTo>
                  <a:lnTo>
                    <a:pt x="35" y="38"/>
                  </a:lnTo>
                  <a:lnTo>
                    <a:pt x="27" y="33"/>
                  </a:lnTo>
                  <a:lnTo>
                    <a:pt x="20" y="29"/>
                  </a:lnTo>
                  <a:lnTo>
                    <a:pt x="14" y="23"/>
                  </a:lnTo>
                  <a:lnTo>
                    <a:pt x="10" y="15"/>
                  </a:lnTo>
                  <a:lnTo>
                    <a:pt x="6" y="8"/>
                  </a:lnTo>
                  <a:lnTo>
                    <a:pt x="6" y="0"/>
                  </a:lnTo>
                  <a:lnTo>
                    <a:pt x="0" y="0"/>
                  </a:lnTo>
                </a:path>
              </a:pathLst>
            </a:custGeom>
            <a:solidFill>
              <a:srgbClr val="000000"/>
            </a:solidFill>
            <a:ln w="9525" cap="rnd">
              <a:noFill/>
              <a:round/>
              <a:headEnd/>
              <a:tailEnd/>
            </a:ln>
          </p:spPr>
          <p:txBody>
            <a:bodyPr/>
            <a:lstStyle/>
            <a:p>
              <a:endParaRPr lang="tr-TR"/>
            </a:p>
          </p:txBody>
        </p:sp>
        <p:sp>
          <p:nvSpPr>
            <p:cNvPr id="115" name="Freeform 194"/>
            <p:cNvSpPr>
              <a:spLocks/>
            </p:cNvSpPr>
            <p:nvPr/>
          </p:nvSpPr>
          <p:spPr bwMode="auto">
            <a:xfrm>
              <a:off x="3008" y="3165"/>
              <a:ext cx="56" cy="48"/>
            </a:xfrm>
            <a:custGeom>
              <a:avLst/>
              <a:gdLst>
                <a:gd name="T0" fmla="*/ 55 w 56"/>
                <a:gd name="T1" fmla="*/ 0 h 48"/>
                <a:gd name="T2" fmla="*/ 55 w 56"/>
                <a:gd name="T3" fmla="*/ 0 h 48"/>
                <a:gd name="T4" fmla="*/ 44 w 56"/>
                <a:gd name="T5" fmla="*/ 1 h 48"/>
                <a:gd name="T6" fmla="*/ 34 w 56"/>
                <a:gd name="T7" fmla="*/ 4 h 48"/>
                <a:gd name="T8" fmla="*/ 24 w 56"/>
                <a:gd name="T9" fmla="*/ 8 h 48"/>
                <a:gd name="T10" fmla="*/ 16 w 56"/>
                <a:gd name="T11" fmla="*/ 13 h 48"/>
                <a:gd name="T12" fmla="*/ 10 w 56"/>
                <a:gd name="T13" fmla="*/ 21 h 48"/>
                <a:gd name="T14" fmla="*/ 4 w 56"/>
                <a:gd name="T15" fmla="*/ 29 h 48"/>
                <a:gd name="T16" fmla="*/ 0 w 56"/>
                <a:gd name="T17" fmla="*/ 37 h 48"/>
                <a:gd name="T18" fmla="*/ 0 w 56"/>
                <a:gd name="T19" fmla="*/ 47 h 48"/>
                <a:gd name="T20" fmla="*/ 6 w 56"/>
                <a:gd name="T21" fmla="*/ 47 h 48"/>
                <a:gd name="T22" fmla="*/ 6 w 56"/>
                <a:gd name="T23" fmla="*/ 38 h 48"/>
                <a:gd name="T24" fmla="*/ 10 w 56"/>
                <a:gd name="T25" fmla="*/ 30 h 48"/>
                <a:gd name="T26" fmla="*/ 14 w 56"/>
                <a:gd name="T27" fmla="*/ 23 h 48"/>
                <a:gd name="T28" fmla="*/ 20 w 56"/>
                <a:gd name="T29" fmla="*/ 18 h 48"/>
                <a:gd name="T30" fmla="*/ 27 w 56"/>
                <a:gd name="T31" fmla="*/ 13 h 48"/>
                <a:gd name="T32" fmla="*/ 35 w 56"/>
                <a:gd name="T33" fmla="*/ 8 h 48"/>
                <a:gd name="T34" fmla="*/ 45 w 56"/>
                <a:gd name="T35" fmla="*/ 6 h 48"/>
                <a:gd name="T36" fmla="*/ 55 w 56"/>
                <a:gd name="T37" fmla="*/ 5 h 48"/>
                <a:gd name="T38" fmla="*/ 55 w 56"/>
                <a:gd name="T39" fmla="*/ 5 h 48"/>
                <a:gd name="T40" fmla="*/ 55 w 5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48"/>
                <a:gd name="T65" fmla="*/ 56 w 5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48">
                  <a:moveTo>
                    <a:pt x="55" y="0"/>
                  </a:moveTo>
                  <a:lnTo>
                    <a:pt x="55" y="0"/>
                  </a:lnTo>
                  <a:lnTo>
                    <a:pt x="44" y="1"/>
                  </a:lnTo>
                  <a:lnTo>
                    <a:pt x="34" y="4"/>
                  </a:lnTo>
                  <a:lnTo>
                    <a:pt x="24" y="8"/>
                  </a:lnTo>
                  <a:lnTo>
                    <a:pt x="16" y="13"/>
                  </a:lnTo>
                  <a:lnTo>
                    <a:pt x="10" y="21"/>
                  </a:lnTo>
                  <a:lnTo>
                    <a:pt x="4" y="29"/>
                  </a:lnTo>
                  <a:lnTo>
                    <a:pt x="0" y="37"/>
                  </a:lnTo>
                  <a:lnTo>
                    <a:pt x="0" y="47"/>
                  </a:lnTo>
                  <a:lnTo>
                    <a:pt x="6" y="47"/>
                  </a:lnTo>
                  <a:lnTo>
                    <a:pt x="6" y="38"/>
                  </a:lnTo>
                  <a:lnTo>
                    <a:pt x="10" y="30"/>
                  </a:lnTo>
                  <a:lnTo>
                    <a:pt x="14" y="23"/>
                  </a:lnTo>
                  <a:lnTo>
                    <a:pt x="20" y="18"/>
                  </a:lnTo>
                  <a:lnTo>
                    <a:pt x="27" y="13"/>
                  </a:lnTo>
                  <a:lnTo>
                    <a:pt x="35" y="8"/>
                  </a:lnTo>
                  <a:lnTo>
                    <a:pt x="45" y="6"/>
                  </a:lnTo>
                  <a:lnTo>
                    <a:pt x="55" y="5"/>
                  </a:lnTo>
                  <a:lnTo>
                    <a:pt x="55" y="0"/>
                  </a:lnTo>
                </a:path>
              </a:pathLst>
            </a:custGeom>
            <a:solidFill>
              <a:srgbClr val="000000"/>
            </a:solidFill>
            <a:ln w="9525" cap="rnd">
              <a:noFill/>
              <a:round/>
              <a:headEnd/>
              <a:tailEnd/>
            </a:ln>
          </p:spPr>
          <p:txBody>
            <a:bodyPr/>
            <a:lstStyle/>
            <a:p>
              <a:endParaRPr lang="tr-TR"/>
            </a:p>
          </p:txBody>
        </p:sp>
        <p:sp>
          <p:nvSpPr>
            <p:cNvPr id="116" name="Freeform 195"/>
            <p:cNvSpPr>
              <a:spLocks/>
            </p:cNvSpPr>
            <p:nvPr/>
          </p:nvSpPr>
          <p:spPr bwMode="auto">
            <a:xfrm>
              <a:off x="3063" y="3165"/>
              <a:ext cx="57" cy="48"/>
            </a:xfrm>
            <a:custGeom>
              <a:avLst/>
              <a:gdLst>
                <a:gd name="T0" fmla="*/ 56 w 57"/>
                <a:gd name="T1" fmla="*/ 47 h 48"/>
                <a:gd name="T2" fmla="*/ 56 w 57"/>
                <a:gd name="T3" fmla="*/ 47 h 48"/>
                <a:gd name="T4" fmla="*/ 54 w 57"/>
                <a:gd name="T5" fmla="*/ 37 h 48"/>
                <a:gd name="T6" fmla="*/ 50 w 57"/>
                <a:gd name="T7" fmla="*/ 29 h 48"/>
                <a:gd name="T8" fmla="*/ 45 w 57"/>
                <a:gd name="T9" fmla="*/ 21 h 48"/>
                <a:gd name="T10" fmla="*/ 39 w 57"/>
                <a:gd name="T11" fmla="*/ 13 h 48"/>
                <a:gd name="T12" fmla="*/ 30 w 57"/>
                <a:gd name="T13" fmla="*/ 8 h 48"/>
                <a:gd name="T14" fmla="*/ 21 w 57"/>
                <a:gd name="T15" fmla="*/ 4 h 48"/>
                <a:gd name="T16" fmla="*/ 10 w 57"/>
                <a:gd name="T17" fmla="*/ 1 h 48"/>
                <a:gd name="T18" fmla="*/ 0 w 57"/>
                <a:gd name="T19" fmla="*/ 0 h 48"/>
                <a:gd name="T20" fmla="*/ 0 w 57"/>
                <a:gd name="T21" fmla="*/ 5 h 48"/>
                <a:gd name="T22" fmla="*/ 10 w 57"/>
                <a:gd name="T23" fmla="*/ 6 h 48"/>
                <a:gd name="T24" fmla="*/ 20 w 57"/>
                <a:gd name="T25" fmla="*/ 8 h 48"/>
                <a:gd name="T26" fmla="*/ 28 w 57"/>
                <a:gd name="T27" fmla="*/ 13 h 48"/>
                <a:gd name="T28" fmla="*/ 35 w 57"/>
                <a:gd name="T29" fmla="*/ 18 h 48"/>
                <a:gd name="T30" fmla="*/ 40 w 57"/>
                <a:gd name="T31" fmla="*/ 23 h 48"/>
                <a:gd name="T32" fmla="*/ 45 w 57"/>
                <a:gd name="T33" fmla="*/ 30 h 48"/>
                <a:gd name="T34" fmla="*/ 48 w 57"/>
                <a:gd name="T35" fmla="*/ 38 h 48"/>
                <a:gd name="T36" fmla="*/ 49 w 57"/>
                <a:gd name="T37" fmla="*/ 47 h 48"/>
                <a:gd name="T38" fmla="*/ 49 w 57"/>
                <a:gd name="T39" fmla="*/ 47 h 48"/>
                <a:gd name="T40" fmla="*/ 56 w 57"/>
                <a:gd name="T41" fmla="*/ 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8"/>
                <a:gd name="T65" fmla="*/ 57 w 57"/>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8">
                  <a:moveTo>
                    <a:pt x="56" y="47"/>
                  </a:moveTo>
                  <a:lnTo>
                    <a:pt x="56" y="47"/>
                  </a:lnTo>
                  <a:lnTo>
                    <a:pt x="54" y="37"/>
                  </a:lnTo>
                  <a:lnTo>
                    <a:pt x="50" y="29"/>
                  </a:lnTo>
                  <a:lnTo>
                    <a:pt x="45" y="21"/>
                  </a:lnTo>
                  <a:lnTo>
                    <a:pt x="39" y="13"/>
                  </a:lnTo>
                  <a:lnTo>
                    <a:pt x="30" y="8"/>
                  </a:lnTo>
                  <a:lnTo>
                    <a:pt x="21" y="4"/>
                  </a:lnTo>
                  <a:lnTo>
                    <a:pt x="10" y="1"/>
                  </a:lnTo>
                  <a:lnTo>
                    <a:pt x="0" y="0"/>
                  </a:lnTo>
                  <a:lnTo>
                    <a:pt x="0" y="5"/>
                  </a:lnTo>
                  <a:lnTo>
                    <a:pt x="10" y="6"/>
                  </a:lnTo>
                  <a:lnTo>
                    <a:pt x="20" y="8"/>
                  </a:lnTo>
                  <a:lnTo>
                    <a:pt x="28" y="13"/>
                  </a:lnTo>
                  <a:lnTo>
                    <a:pt x="35" y="18"/>
                  </a:lnTo>
                  <a:lnTo>
                    <a:pt x="40" y="23"/>
                  </a:lnTo>
                  <a:lnTo>
                    <a:pt x="45" y="30"/>
                  </a:lnTo>
                  <a:lnTo>
                    <a:pt x="48" y="38"/>
                  </a:lnTo>
                  <a:lnTo>
                    <a:pt x="49" y="47"/>
                  </a:lnTo>
                  <a:lnTo>
                    <a:pt x="56" y="47"/>
                  </a:lnTo>
                </a:path>
              </a:pathLst>
            </a:custGeom>
            <a:solidFill>
              <a:srgbClr val="000000"/>
            </a:solidFill>
            <a:ln w="9525" cap="rnd">
              <a:noFill/>
              <a:round/>
              <a:headEnd/>
              <a:tailEnd/>
            </a:ln>
          </p:spPr>
          <p:txBody>
            <a:bodyPr/>
            <a:lstStyle/>
            <a:p>
              <a:endParaRPr lang="tr-TR"/>
            </a:p>
          </p:txBody>
        </p:sp>
        <p:sp>
          <p:nvSpPr>
            <p:cNvPr id="117" name="Freeform 196"/>
            <p:cNvSpPr>
              <a:spLocks/>
            </p:cNvSpPr>
            <p:nvPr/>
          </p:nvSpPr>
          <p:spPr bwMode="auto">
            <a:xfrm>
              <a:off x="3094" y="3212"/>
              <a:ext cx="26" cy="39"/>
            </a:xfrm>
            <a:custGeom>
              <a:avLst/>
              <a:gdLst>
                <a:gd name="T0" fmla="*/ 0 w 26"/>
                <a:gd name="T1" fmla="*/ 35 h 39"/>
                <a:gd name="T2" fmla="*/ 4 w 26"/>
                <a:gd name="T3" fmla="*/ 35 h 39"/>
                <a:gd name="T4" fmla="*/ 7 w 26"/>
                <a:gd name="T5" fmla="*/ 32 h 39"/>
                <a:gd name="T6" fmla="*/ 12 w 26"/>
                <a:gd name="T7" fmla="*/ 29 h 39"/>
                <a:gd name="T8" fmla="*/ 15 w 26"/>
                <a:gd name="T9" fmla="*/ 24 h 39"/>
                <a:gd name="T10" fmla="*/ 19 w 26"/>
                <a:gd name="T11" fmla="*/ 20 h 39"/>
                <a:gd name="T12" fmla="*/ 20 w 26"/>
                <a:gd name="T13" fmla="*/ 14 h 39"/>
                <a:gd name="T14" fmla="*/ 23 w 26"/>
                <a:gd name="T15" fmla="*/ 9 h 39"/>
                <a:gd name="T16" fmla="*/ 24 w 26"/>
                <a:gd name="T17" fmla="*/ 5 h 39"/>
                <a:gd name="T18" fmla="*/ 25 w 26"/>
                <a:gd name="T19" fmla="*/ 0 h 39"/>
                <a:gd name="T20" fmla="*/ 18 w 26"/>
                <a:gd name="T21" fmla="*/ 0 h 39"/>
                <a:gd name="T22" fmla="*/ 18 w 26"/>
                <a:gd name="T23" fmla="*/ 5 h 39"/>
                <a:gd name="T24" fmla="*/ 17 w 26"/>
                <a:gd name="T25" fmla="*/ 8 h 39"/>
                <a:gd name="T26" fmla="*/ 15 w 26"/>
                <a:gd name="T27" fmla="*/ 13 h 39"/>
                <a:gd name="T28" fmla="*/ 13 w 26"/>
                <a:gd name="T29" fmla="*/ 17 h 39"/>
                <a:gd name="T30" fmla="*/ 10 w 26"/>
                <a:gd name="T31" fmla="*/ 21 h 39"/>
                <a:gd name="T32" fmla="*/ 7 w 26"/>
                <a:gd name="T33" fmla="*/ 25 h 39"/>
                <a:gd name="T34" fmla="*/ 4 w 26"/>
                <a:gd name="T35" fmla="*/ 29 h 39"/>
                <a:gd name="T36" fmla="*/ 0 w 26"/>
                <a:gd name="T37" fmla="*/ 32 h 39"/>
                <a:gd name="T38" fmla="*/ 5 w 26"/>
                <a:gd name="T39" fmla="*/ 32 h 39"/>
                <a:gd name="T40" fmla="*/ 0 w 26"/>
                <a:gd name="T41" fmla="*/ 35 h 39"/>
                <a:gd name="T42" fmla="*/ 2 w 26"/>
                <a:gd name="T43" fmla="*/ 38 h 39"/>
                <a:gd name="T44" fmla="*/ 4 w 26"/>
                <a:gd name="T45" fmla="*/ 35 h 39"/>
                <a:gd name="T46" fmla="*/ 0 w 26"/>
                <a:gd name="T47" fmla="*/ 35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39"/>
                <a:gd name="T74" fmla="*/ 26 w 26"/>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39">
                  <a:moveTo>
                    <a:pt x="0" y="35"/>
                  </a:moveTo>
                  <a:lnTo>
                    <a:pt x="4" y="35"/>
                  </a:lnTo>
                  <a:lnTo>
                    <a:pt x="7" y="32"/>
                  </a:lnTo>
                  <a:lnTo>
                    <a:pt x="12" y="29"/>
                  </a:lnTo>
                  <a:lnTo>
                    <a:pt x="15" y="24"/>
                  </a:lnTo>
                  <a:lnTo>
                    <a:pt x="19" y="20"/>
                  </a:lnTo>
                  <a:lnTo>
                    <a:pt x="20" y="14"/>
                  </a:lnTo>
                  <a:lnTo>
                    <a:pt x="23" y="9"/>
                  </a:lnTo>
                  <a:lnTo>
                    <a:pt x="24" y="5"/>
                  </a:lnTo>
                  <a:lnTo>
                    <a:pt x="25" y="0"/>
                  </a:lnTo>
                  <a:lnTo>
                    <a:pt x="18" y="0"/>
                  </a:lnTo>
                  <a:lnTo>
                    <a:pt x="18" y="5"/>
                  </a:lnTo>
                  <a:lnTo>
                    <a:pt x="17" y="8"/>
                  </a:lnTo>
                  <a:lnTo>
                    <a:pt x="15" y="13"/>
                  </a:lnTo>
                  <a:lnTo>
                    <a:pt x="13" y="17"/>
                  </a:lnTo>
                  <a:lnTo>
                    <a:pt x="10" y="21"/>
                  </a:lnTo>
                  <a:lnTo>
                    <a:pt x="7" y="25"/>
                  </a:lnTo>
                  <a:lnTo>
                    <a:pt x="4" y="29"/>
                  </a:lnTo>
                  <a:lnTo>
                    <a:pt x="0" y="32"/>
                  </a:lnTo>
                  <a:lnTo>
                    <a:pt x="5" y="32"/>
                  </a:lnTo>
                  <a:lnTo>
                    <a:pt x="0" y="35"/>
                  </a:lnTo>
                  <a:lnTo>
                    <a:pt x="2" y="38"/>
                  </a:lnTo>
                  <a:lnTo>
                    <a:pt x="4" y="35"/>
                  </a:lnTo>
                  <a:lnTo>
                    <a:pt x="0" y="35"/>
                  </a:lnTo>
                </a:path>
              </a:pathLst>
            </a:custGeom>
            <a:solidFill>
              <a:srgbClr val="000000"/>
            </a:solidFill>
            <a:ln w="9525" cap="rnd">
              <a:noFill/>
              <a:round/>
              <a:headEnd/>
              <a:tailEnd/>
            </a:ln>
          </p:spPr>
          <p:txBody>
            <a:bodyPr/>
            <a:lstStyle/>
            <a:p>
              <a:endParaRPr lang="tr-TR"/>
            </a:p>
          </p:txBody>
        </p:sp>
        <p:sp>
          <p:nvSpPr>
            <p:cNvPr id="118" name="Freeform 197"/>
            <p:cNvSpPr>
              <a:spLocks/>
            </p:cNvSpPr>
            <p:nvPr/>
          </p:nvSpPr>
          <p:spPr bwMode="auto">
            <a:xfrm>
              <a:off x="3082" y="3235"/>
              <a:ext cx="18" cy="17"/>
            </a:xfrm>
            <a:custGeom>
              <a:avLst/>
              <a:gdLst>
                <a:gd name="T0" fmla="*/ 2 w 18"/>
                <a:gd name="T1" fmla="*/ 0 h 17"/>
                <a:gd name="T2" fmla="*/ 1 w 18"/>
                <a:gd name="T3" fmla="*/ 4 h 17"/>
                <a:gd name="T4" fmla="*/ 11 w 18"/>
                <a:gd name="T5" fmla="*/ 16 h 17"/>
                <a:gd name="T6" fmla="*/ 17 w 18"/>
                <a:gd name="T7" fmla="*/ 11 h 17"/>
                <a:gd name="T8" fmla="*/ 6 w 18"/>
                <a:gd name="T9" fmla="*/ 0 h 17"/>
                <a:gd name="T10" fmla="*/ 6 w 18"/>
                <a:gd name="T11" fmla="*/ 5 h 17"/>
                <a:gd name="T12" fmla="*/ 2 w 18"/>
                <a:gd name="T13" fmla="*/ 0 h 17"/>
                <a:gd name="T14" fmla="*/ 0 w 18"/>
                <a:gd name="T15" fmla="*/ 2 h 17"/>
                <a:gd name="T16" fmla="*/ 1 w 18"/>
                <a:gd name="T17" fmla="*/ 4 h 17"/>
                <a:gd name="T18" fmla="*/ 2 w 1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7"/>
                <a:gd name="T32" fmla="*/ 18 w 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7">
                  <a:moveTo>
                    <a:pt x="2" y="0"/>
                  </a:moveTo>
                  <a:lnTo>
                    <a:pt x="1" y="4"/>
                  </a:lnTo>
                  <a:lnTo>
                    <a:pt x="11" y="16"/>
                  </a:lnTo>
                  <a:lnTo>
                    <a:pt x="17" y="11"/>
                  </a:lnTo>
                  <a:lnTo>
                    <a:pt x="6" y="0"/>
                  </a:lnTo>
                  <a:lnTo>
                    <a:pt x="6" y="5"/>
                  </a:lnTo>
                  <a:lnTo>
                    <a:pt x="2" y="0"/>
                  </a:lnTo>
                  <a:lnTo>
                    <a:pt x="0" y="2"/>
                  </a:lnTo>
                  <a:lnTo>
                    <a:pt x="1" y="4"/>
                  </a:lnTo>
                  <a:lnTo>
                    <a:pt x="2" y="0"/>
                  </a:lnTo>
                </a:path>
              </a:pathLst>
            </a:custGeom>
            <a:solidFill>
              <a:srgbClr val="000000"/>
            </a:solidFill>
            <a:ln w="9525" cap="rnd">
              <a:noFill/>
              <a:round/>
              <a:headEnd/>
              <a:tailEnd/>
            </a:ln>
          </p:spPr>
          <p:txBody>
            <a:bodyPr/>
            <a:lstStyle/>
            <a:p>
              <a:endParaRPr lang="tr-TR"/>
            </a:p>
          </p:txBody>
        </p:sp>
        <p:sp>
          <p:nvSpPr>
            <p:cNvPr id="119" name="Freeform 198"/>
            <p:cNvSpPr>
              <a:spLocks/>
            </p:cNvSpPr>
            <p:nvPr/>
          </p:nvSpPr>
          <p:spPr bwMode="auto">
            <a:xfrm>
              <a:off x="2878" y="3138"/>
              <a:ext cx="17" cy="17"/>
            </a:xfrm>
            <a:custGeom>
              <a:avLst/>
              <a:gdLst>
                <a:gd name="T0" fmla="*/ 0 w 17"/>
                <a:gd name="T1" fmla="*/ 14 h 17"/>
                <a:gd name="T2" fmla="*/ 7 w 17"/>
                <a:gd name="T3" fmla="*/ 16 h 17"/>
                <a:gd name="T4" fmla="*/ 14 w 17"/>
                <a:gd name="T5" fmla="*/ 11 h 17"/>
                <a:gd name="T6" fmla="*/ 16 w 17"/>
                <a:gd name="T7" fmla="*/ 5 h 17"/>
                <a:gd name="T8" fmla="*/ 12 w 17"/>
                <a:gd name="T9" fmla="*/ 0 h 17"/>
                <a:gd name="T10" fmla="*/ 0 w 17"/>
                <a:gd name="T11" fmla="*/ 1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4"/>
                  </a:moveTo>
                  <a:lnTo>
                    <a:pt x="7" y="16"/>
                  </a:lnTo>
                  <a:lnTo>
                    <a:pt x="14" y="11"/>
                  </a:lnTo>
                  <a:lnTo>
                    <a:pt x="16" y="5"/>
                  </a:lnTo>
                  <a:lnTo>
                    <a:pt x="12" y="0"/>
                  </a:lnTo>
                  <a:lnTo>
                    <a:pt x="0" y="14"/>
                  </a:lnTo>
                </a:path>
              </a:pathLst>
            </a:custGeom>
            <a:solidFill>
              <a:srgbClr val="000000"/>
            </a:solidFill>
            <a:ln w="9525" cap="rnd">
              <a:noFill/>
              <a:round/>
              <a:headEnd/>
              <a:tailEnd/>
            </a:ln>
          </p:spPr>
          <p:txBody>
            <a:bodyPr/>
            <a:lstStyle/>
            <a:p>
              <a:endParaRPr lang="tr-TR"/>
            </a:p>
          </p:txBody>
        </p:sp>
        <p:sp>
          <p:nvSpPr>
            <p:cNvPr id="120" name="Freeform 199"/>
            <p:cNvSpPr>
              <a:spLocks/>
            </p:cNvSpPr>
            <p:nvPr/>
          </p:nvSpPr>
          <p:spPr bwMode="auto">
            <a:xfrm>
              <a:off x="2857" y="3078"/>
              <a:ext cx="37" cy="69"/>
            </a:xfrm>
            <a:custGeom>
              <a:avLst/>
              <a:gdLst>
                <a:gd name="T0" fmla="*/ 31 w 37"/>
                <a:gd name="T1" fmla="*/ 0 h 69"/>
                <a:gd name="T2" fmla="*/ 31 w 37"/>
                <a:gd name="T3" fmla="*/ 0 h 69"/>
                <a:gd name="T4" fmla="*/ 17 w 37"/>
                <a:gd name="T5" fmla="*/ 8 h 69"/>
                <a:gd name="T6" fmla="*/ 7 w 37"/>
                <a:gd name="T7" fmla="*/ 17 h 69"/>
                <a:gd name="T8" fmla="*/ 1 w 37"/>
                <a:gd name="T9" fmla="*/ 26 h 69"/>
                <a:gd name="T10" fmla="*/ 0 w 37"/>
                <a:gd name="T11" fmla="*/ 35 h 69"/>
                <a:gd name="T12" fmla="*/ 0 w 37"/>
                <a:gd name="T13" fmla="*/ 44 h 69"/>
                <a:gd name="T14" fmla="*/ 5 w 37"/>
                <a:gd name="T15" fmla="*/ 53 h 69"/>
                <a:gd name="T16" fmla="*/ 12 w 37"/>
                <a:gd name="T17" fmla="*/ 60 h 69"/>
                <a:gd name="T18" fmla="*/ 20 w 37"/>
                <a:gd name="T19" fmla="*/ 68 h 69"/>
                <a:gd name="T20" fmla="*/ 26 w 37"/>
                <a:gd name="T21" fmla="*/ 60 h 69"/>
                <a:gd name="T22" fmla="*/ 19 w 37"/>
                <a:gd name="T23" fmla="*/ 54 h 69"/>
                <a:gd name="T24" fmla="*/ 13 w 37"/>
                <a:gd name="T25" fmla="*/ 48 h 69"/>
                <a:gd name="T26" fmla="*/ 10 w 37"/>
                <a:gd name="T27" fmla="*/ 42 h 69"/>
                <a:gd name="T28" fmla="*/ 9 w 37"/>
                <a:gd name="T29" fmla="*/ 35 h 69"/>
                <a:gd name="T30" fmla="*/ 10 w 37"/>
                <a:gd name="T31" fmla="*/ 29 h 69"/>
                <a:gd name="T32" fmla="*/ 15 w 37"/>
                <a:gd name="T33" fmla="*/ 21 h 69"/>
                <a:gd name="T34" fmla="*/ 23 w 37"/>
                <a:gd name="T35" fmla="*/ 14 h 69"/>
                <a:gd name="T36" fmla="*/ 36 w 37"/>
                <a:gd name="T37" fmla="*/ 8 h 69"/>
                <a:gd name="T38" fmla="*/ 36 w 37"/>
                <a:gd name="T39" fmla="*/ 8 h 69"/>
                <a:gd name="T40" fmla="*/ 31 w 37"/>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9"/>
                <a:gd name="T65" fmla="*/ 37 w 37"/>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9">
                  <a:moveTo>
                    <a:pt x="31" y="0"/>
                  </a:moveTo>
                  <a:lnTo>
                    <a:pt x="31" y="0"/>
                  </a:lnTo>
                  <a:lnTo>
                    <a:pt x="17" y="8"/>
                  </a:lnTo>
                  <a:lnTo>
                    <a:pt x="7" y="17"/>
                  </a:lnTo>
                  <a:lnTo>
                    <a:pt x="1" y="26"/>
                  </a:lnTo>
                  <a:lnTo>
                    <a:pt x="0" y="35"/>
                  </a:lnTo>
                  <a:lnTo>
                    <a:pt x="0" y="44"/>
                  </a:lnTo>
                  <a:lnTo>
                    <a:pt x="5" y="53"/>
                  </a:lnTo>
                  <a:lnTo>
                    <a:pt x="12" y="60"/>
                  </a:lnTo>
                  <a:lnTo>
                    <a:pt x="20" y="68"/>
                  </a:lnTo>
                  <a:lnTo>
                    <a:pt x="26" y="60"/>
                  </a:lnTo>
                  <a:lnTo>
                    <a:pt x="19" y="54"/>
                  </a:lnTo>
                  <a:lnTo>
                    <a:pt x="13" y="48"/>
                  </a:lnTo>
                  <a:lnTo>
                    <a:pt x="10" y="42"/>
                  </a:lnTo>
                  <a:lnTo>
                    <a:pt x="9" y="35"/>
                  </a:lnTo>
                  <a:lnTo>
                    <a:pt x="10" y="29"/>
                  </a:lnTo>
                  <a:lnTo>
                    <a:pt x="15" y="21"/>
                  </a:lnTo>
                  <a:lnTo>
                    <a:pt x="23" y="14"/>
                  </a:lnTo>
                  <a:lnTo>
                    <a:pt x="36" y="8"/>
                  </a:lnTo>
                  <a:lnTo>
                    <a:pt x="31" y="0"/>
                  </a:lnTo>
                </a:path>
              </a:pathLst>
            </a:custGeom>
            <a:solidFill>
              <a:srgbClr val="000000"/>
            </a:solidFill>
            <a:ln w="9525" cap="rnd">
              <a:noFill/>
              <a:round/>
              <a:headEnd/>
              <a:tailEnd/>
            </a:ln>
          </p:spPr>
          <p:txBody>
            <a:bodyPr/>
            <a:lstStyle/>
            <a:p>
              <a:endParaRPr lang="tr-TR"/>
            </a:p>
          </p:txBody>
        </p:sp>
        <p:sp>
          <p:nvSpPr>
            <p:cNvPr id="121" name="Freeform 200"/>
            <p:cNvSpPr>
              <a:spLocks/>
            </p:cNvSpPr>
            <p:nvPr/>
          </p:nvSpPr>
          <p:spPr bwMode="auto">
            <a:xfrm>
              <a:off x="2889" y="3055"/>
              <a:ext cx="73" cy="32"/>
            </a:xfrm>
            <a:custGeom>
              <a:avLst/>
              <a:gdLst>
                <a:gd name="T0" fmla="*/ 65 w 73"/>
                <a:gd name="T1" fmla="*/ 0 h 32"/>
                <a:gd name="T2" fmla="*/ 65 w 73"/>
                <a:gd name="T3" fmla="*/ 0 h 32"/>
                <a:gd name="T4" fmla="*/ 58 w 73"/>
                <a:gd name="T5" fmla="*/ 4 h 32"/>
                <a:gd name="T6" fmla="*/ 51 w 73"/>
                <a:gd name="T7" fmla="*/ 8 h 32"/>
                <a:gd name="T8" fmla="*/ 44 w 73"/>
                <a:gd name="T9" fmla="*/ 11 h 32"/>
                <a:gd name="T10" fmla="*/ 36 w 73"/>
                <a:gd name="T11" fmla="*/ 12 h 32"/>
                <a:gd name="T12" fmla="*/ 28 w 73"/>
                <a:gd name="T13" fmla="*/ 14 h 32"/>
                <a:gd name="T14" fmla="*/ 19 w 73"/>
                <a:gd name="T15" fmla="*/ 16 h 32"/>
                <a:gd name="T16" fmla="*/ 10 w 73"/>
                <a:gd name="T17" fmla="*/ 19 h 32"/>
                <a:gd name="T18" fmla="*/ 0 w 73"/>
                <a:gd name="T19" fmla="*/ 22 h 32"/>
                <a:gd name="T20" fmla="*/ 4 w 73"/>
                <a:gd name="T21" fmla="*/ 31 h 32"/>
                <a:gd name="T22" fmla="*/ 12 w 73"/>
                <a:gd name="T23" fmla="*/ 26 h 32"/>
                <a:gd name="T24" fmla="*/ 21 w 73"/>
                <a:gd name="T25" fmla="*/ 25 h 32"/>
                <a:gd name="T26" fmla="*/ 30 w 73"/>
                <a:gd name="T27" fmla="*/ 22 h 32"/>
                <a:gd name="T28" fmla="*/ 38 w 73"/>
                <a:gd name="T29" fmla="*/ 21 h 32"/>
                <a:gd name="T30" fmla="*/ 46 w 73"/>
                <a:gd name="T31" fmla="*/ 18 h 32"/>
                <a:gd name="T32" fmla="*/ 56 w 73"/>
                <a:gd name="T33" fmla="*/ 15 h 32"/>
                <a:gd name="T34" fmla="*/ 63 w 73"/>
                <a:gd name="T35" fmla="*/ 11 h 32"/>
                <a:gd name="T36" fmla="*/ 72 w 73"/>
                <a:gd name="T37" fmla="*/ 5 h 32"/>
                <a:gd name="T38" fmla="*/ 72 w 73"/>
                <a:gd name="T39" fmla="*/ 5 h 32"/>
                <a:gd name="T40" fmla="*/ 65 w 7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2"/>
                <a:gd name="T65" fmla="*/ 73 w 7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2">
                  <a:moveTo>
                    <a:pt x="65" y="0"/>
                  </a:moveTo>
                  <a:lnTo>
                    <a:pt x="65" y="0"/>
                  </a:lnTo>
                  <a:lnTo>
                    <a:pt x="58" y="4"/>
                  </a:lnTo>
                  <a:lnTo>
                    <a:pt x="51" y="8"/>
                  </a:lnTo>
                  <a:lnTo>
                    <a:pt x="44" y="11"/>
                  </a:lnTo>
                  <a:lnTo>
                    <a:pt x="36" y="12"/>
                  </a:lnTo>
                  <a:lnTo>
                    <a:pt x="28" y="14"/>
                  </a:lnTo>
                  <a:lnTo>
                    <a:pt x="19" y="16"/>
                  </a:lnTo>
                  <a:lnTo>
                    <a:pt x="10" y="19"/>
                  </a:lnTo>
                  <a:lnTo>
                    <a:pt x="0" y="22"/>
                  </a:lnTo>
                  <a:lnTo>
                    <a:pt x="4" y="31"/>
                  </a:lnTo>
                  <a:lnTo>
                    <a:pt x="12" y="26"/>
                  </a:lnTo>
                  <a:lnTo>
                    <a:pt x="21" y="25"/>
                  </a:lnTo>
                  <a:lnTo>
                    <a:pt x="30" y="22"/>
                  </a:lnTo>
                  <a:lnTo>
                    <a:pt x="38" y="21"/>
                  </a:lnTo>
                  <a:lnTo>
                    <a:pt x="46" y="18"/>
                  </a:lnTo>
                  <a:lnTo>
                    <a:pt x="56" y="15"/>
                  </a:lnTo>
                  <a:lnTo>
                    <a:pt x="63" y="11"/>
                  </a:lnTo>
                  <a:lnTo>
                    <a:pt x="72" y="5"/>
                  </a:lnTo>
                  <a:lnTo>
                    <a:pt x="65" y="0"/>
                  </a:lnTo>
                </a:path>
              </a:pathLst>
            </a:custGeom>
            <a:solidFill>
              <a:srgbClr val="000000"/>
            </a:solidFill>
            <a:ln w="9525" cap="rnd">
              <a:noFill/>
              <a:round/>
              <a:headEnd/>
              <a:tailEnd/>
            </a:ln>
          </p:spPr>
          <p:txBody>
            <a:bodyPr/>
            <a:lstStyle/>
            <a:p>
              <a:endParaRPr lang="tr-TR"/>
            </a:p>
          </p:txBody>
        </p:sp>
        <p:sp>
          <p:nvSpPr>
            <p:cNvPr id="122" name="Freeform 201"/>
            <p:cNvSpPr>
              <a:spLocks/>
            </p:cNvSpPr>
            <p:nvPr/>
          </p:nvSpPr>
          <p:spPr bwMode="auto">
            <a:xfrm>
              <a:off x="2949" y="3005"/>
              <a:ext cx="29" cy="57"/>
            </a:xfrm>
            <a:custGeom>
              <a:avLst/>
              <a:gdLst>
                <a:gd name="T0" fmla="*/ 0 w 29"/>
                <a:gd name="T1" fmla="*/ 7 h 57"/>
                <a:gd name="T2" fmla="*/ 0 w 29"/>
                <a:gd name="T3" fmla="*/ 7 h 57"/>
                <a:gd name="T4" fmla="*/ 7 w 29"/>
                <a:gd name="T5" fmla="*/ 11 h 57"/>
                <a:gd name="T6" fmla="*/ 12 w 29"/>
                <a:gd name="T7" fmla="*/ 15 h 57"/>
                <a:gd name="T8" fmla="*/ 16 w 29"/>
                <a:gd name="T9" fmla="*/ 20 h 57"/>
                <a:gd name="T10" fmla="*/ 17 w 29"/>
                <a:gd name="T11" fmla="*/ 25 h 57"/>
                <a:gd name="T12" fmla="*/ 18 w 29"/>
                <a:gd name="T13" fmla="*/ 30 h 57"/>
                <a:gd name="T14" fmla="*/ 16 w 29"/>
                <a:gd name="T15" fmla="*/ 36 h 57"/>
                <a:gd name="T16" fmla="*/ 12 w 29"/>
                <a:gd name="T17" fmla="*/ 43 h 57"/>
                <a:gd name="T18" fmla="*/ 5 w 29"/>
                <a:gd name="T19" fmla="*/ 50 h 57"/>
                <a:gd name="T20" fmla="*/ 11 w 29"/>
                <a:gd name="T21" fmla="*/ 56 h 57"/>
                <a:gd name="T22" fmla="*/ 20 w 29"/>
                <a:gd name="T23" fmla="*/ 48 h 57"/>
                <a:gd name="T24" fmla="*/ 25 w 29"/>
                <a:gd name="T25" fmla="*/ 39 h 57"/>
                <a:gd name="T26" fmla="*/ 28 w 29"/>
                <a:gd name="T27" fmla="*/ 31 h 57"/>
                <a:gd name="T28" fmla="*/ 28 w 29"/>
                <a:gd name="T29" fmla="*/ 23 h 57"/>
                <a:gd name="T30" fmla="*/ 24 w 29"/>
                <a:gd name="T31" fmla="*/ 16 h 57"/>
                <a:gd name="T32" fmla="*/ 20 w 29"/>
                <a:gd name="T33" fmla="*/ 10 h 57"/>
                <a:gd name="T34" fmla="*/ 13 w 29"/>
                <a:gd name="T35" fmla="*/ 4 h 57"/>
                <a:gd name="T36" fmla="*/ 4 w 29"/>
                <a:gd name="T37" fmla="*/ 0 h 57"/>
                <a:gd name="T38" fmla="*/ 5 w 29"/>
                <a:gd name="T39" fmla="*/ 0 h 57"/>
                <a:gd name="T40" fmla="*/ 0 w 29"/>
                <a:gd name="T41" fmla="*/ 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7"/>
                <a:gd name="T65" fmla="*/ 29 w 2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7">
                  <a:moveTo>
                    <a:pt x="0" y="7"/>
                  </a:moveTo>
                  <a:lnTo>
                    <a:pt x="0" y="7"/>
                  </a:lnTo>
                  <a:lnTo>
                    <a:pt x="7" y="11"/>
                  </a:lnTo>
                  <a:lnTo>
                    <a:pt x="12" y="15"/>
                  </a:lnTo>
                  <a:lnTo>
                    <a:pt x="16" y="20"/>
                  </a:lnTo>
                  <a:lnTo>
                    <a:pt x="17" y="25"/>
                  </a:lnTo>
                  <a:lnTo>
                    <a:pt x="18" y="30"/>
                  </a:lnTo>
                  <a:lnTo>
                    <a:pt x="16" y="36"/>
                  </a:lnTo>
                  <a:lnTo>
                    <a:pt x="12" y="43"/>
                  </a:lnTo>
                  <a:lnTo>
                    <a:pt x="5" y="50"/>
                  </a:lnTo>
                  <a:lnTo>
                    <a:pt x="11" y="56"/>
                  </a:lnTo>
                  <a:lnTo>
                    <a:pt x="20" y="48"/>
                  </a:lnTo>
                  <a:lnTo>
                    <a:pt x="25" y="39"/>
                  </a:lnTo>
                  <a:lnTo>
                    <a:pt x="28" y="31"/>
                  </a:lnTo>
                  <a:lnTo>
                    <a:pt x="28" y="23"/>
                  </a:lnTo>
                  <a:lnTo>
                    <a:pt x="24" y="16"/>
                  </a:lnTo>
                  <a:lnTo>
                    <a:pt x="20" y="10"/>
                  </a:lnTo>
                  <a:lnTo>
                    <a:pt x="13" y="4"/>
                  </a:lnTo>
                  <a:lnTo>
                    <a:pt x="4" y="0"/>
                  </a:lnTo>
                  <a:lnTo>
                    <a:pt x="5" y="0"/>
                  </a:lnTo>
                  <a:lnTo>
                    <a:pt x="0" y="7"/>
                  </a:lnTo>
                </a:path>
              </a:pathLst>
            </a:custGeom>
            <a:solidFill>
              <a:srgbClr val="000000"/>
            </a:solidFill>
            <a:ln w="9525" cap="rnd">
              <a:noFill/>
              <a:round/>
              <a:headEnd/>
              <a:tailEnd/>
            </a:ln>
          </p:spPr>
          <p:txBody>
            <a:bodyPr/>
            <a:lstStyle/>
            <a:p>
              <a:endParaRPr lang="tr-TR"/>
            </a:p>
          </p:txBody>
        </p:sp>
        <p:sp>
          <p:nvSpPr>
            <p:cNvPr id="123" name="Freeform 202"/>
            <p:cNvSpPr>
              <a:spLocks/>
            </p:cNvSpPr>
            <p:nvPr/>
          </p:nvSpPr>
          <p:spPr bwMode="auto">
            <a:xfrm>
              <a:off x="2870" y="2985"/>
              <a:ext cx="85" cy="29"/>
            </a:xfrm>
            <a:custGeom>
              <a:avLst/>
              <a:gdLst>
                <a:gd name="T0" fmla="*/ 0 w 85"/>
                <a:gd name="T1" fmla="*/ 4 h 29"/>
                <a:gd name="T2" fmla="*/ 0 w 85"/>
                <a:gd name="T3" fmla="*/ 4 h 29"/>
                <a:gd name="T4" fmla="*/ 4 w 85"/>
                <a:gd name="T5" fmla="*/ 8 h 29"/>
                <a:gd name="T6" fmla="*/ 9 w 85"/>
                <a:gd name="T7" fmla="*/ 11 h 29"/>
                <a:gd name="T8" fmla="*/ 14 w 85"/>
                <a:gd name="T9" fmla="*/ 14 h 29"/>
                <a:gd name="T10" fmla="*/ 20 w 85"/>
                <a:gd name="T11" fmla="*/ 16 h 29"/>
                <a:gd name="T12" fmla="*/ 25 w 85"/>
                <a:gd name="T13" fmla="*/ 18 h 29"/>
                <a:gd name="T14" fmla="*/ 31 w 85"/>
                <a:gd name="T15" fmla="*/ 19 h 29"/>
                <a:gd name="T16" fmla="*/ 37 w 85"/>
                <a:gd name="T17" fmla="*/ 20 h 29"/>
                <a:gd name="T18" fmla="*/ 42 w 85"/>
                <a:gd name="T19" fmla="*/ 21 h 29"/>
                <a:gd name="T20" fmla="*/ 48 w 85"/>
                <a:gd name="T21" fmla="*/ 22 h 29"/>
                <a:gd name="T22" fmla="*/ 54 w 85"/>
                <a:gd name="T23" fmla="*/ 22 h 29"/>
                <a:gd name="T24" fmla="*/ 59 w 85"/>
                <a:gd name="T25" fmla="*/ 23 h 29"/>
                <a:gd name="T26" fmla="*/ 63 w 85"/>
                <a:gd name="T27" fmla="*/ 23 h 29"/>
                <a:gd name="T28" fmla="*/ 68 w 85"/>
                <a:gd name="T29" fmla="*/ 24 h 29"/>
                <a:gd name="T30" fmla="*/ 72 w 85"/>
                <a:gd name="T31" fmla="*/ 25 h 29"/>
                <a:gd name="T32" fmla="*/ 76 w 85"/>
                <a:gd name="T33" fmla="*/ 26 h 29"/>
                <a:gd name="T34" fmla="*/ 79 w 85"/>
                <a:gd name="T35" fmla="*/ 28 h 29"/>
                <a:gd name="T36" fmla="*/ 84 w 85"/>
                <a:gd name="T37" fmla="*/ 20 h 29"/>
                <a:gd name="T38" fmla="*/ 79 w 85"/>
                <a:gd name="T39" fmla="*/ 18 h 29"/>
                <a:gd name="T40" fmla="*/ 74 w 85"/>
                <a:gd name="T41" fmla="*/ 16 h 29"/>
                <a:gd name="T42" fmla="*/ 69 w 85"/>
                <a:gd name="T43" fmla="*/ 16 h 29"/>
                <a:gd name="T44" fmla="*/ 64 w 85"/>
                <a:gd name="T45" fmla="*/ 15 h 29"/>
                <a:gd name="T46" fmla="*/ 59 w 85"/>
                <a:gd name="T47" fmla="*/ 14 h 29"/>
                <a:gd name="T48" fmla="*/ 54 w 85"/>
                <a:gd name="T49" fmla="*/ 14 h 29"/>
                <a:gd name="T50" fmla="*/ 49 w 85"/>
                <a:gd name="T51" fmla="*/ 14 h 29"/>
                <a:gd name="T52" fmla="*/ 44 w 85"/>
                <a:gd name="T53" fmla="*/ 13 h 29"/>
                <a:gd name="T54" fmla="*/ 38 w 85"/>
                <a:gd name="T55" fmla="*/ 12 h 29"/>
                <a:gd name="T56" fmla="*/ 33 w 85"/>
                <a:gd name="T57" fmla="*/ 11 h 29"/>
                <a:gd name="T58" fmla="*/ 28 w 85"/>
                <a:gd name="T59" fmla="*/ 10 h 29"/>
                <a:gd name="T60" fmla="*/ 23 w 85"/>
                <a:gd name="T61" fmla="*/ 9 h 29"/>
                <a:gd name="T62" fmla="*/ 18 w 85"/>
                <a:gd name="T63" fmla="*/ 7 h 29"/>
                <a:gd name="T64" fmla="*/ 14 w 85"/>
                <a:gd name="T65" fmla="*/ 5 h 29"/>
                <a:gd name="T66" fmla="*/ 10 w 85"/>
                <a:gd name="T67" fmla="*/ 2 h 29"/>
                <a:gd name="T68" fmla="*/ 7 w 85"/>
                <a:gd name="T69" fmla="*/ 0 h 29"/>
                <a:gd name="T70" fmla="*/ 7 w 85"/>
                <a:gd name="T71" fmla="*/ 0 h 29"/>
                <a:gd name="T72" fmla="*/ 0 w 85"/>
                <a:gd name="T73" fmla="*/ 4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29"/>
                <a:gd name="T113" fmla="*/ 85 w 85"/>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29">
                  <a:moveTo>
                    <a:pt x="0" y="4"/>
                  </a:moveTo>
                  <a:lnTo>
                    <a:pt x="0" y="4"/>
                  </a:lnTo>
                  <a:lnTo>
                    <a:pt x="4" y="8"/>
                  </a:lnTo>
                  <a:lnTo>
                    <a:pt x="9" y="11"/>
                  </a:lnTo>
                  <a:lnTo>
                    <a:pt x="14" y="14"/>
                  </a:lnTo>
                  <a:lnTo>
                    <a:pt x="20" y="16"/>
                  </a:lnTo>
                  <a:lnTo>
                    <a:pt x="25" y="18"/>
                  </a:lnTo>
                  <a:lnTo>
                    <a:pt x="31" y="19"/>
                  </a:lnTo>
                  <a:lnTo>
                    <a:pt x="37" y="20"/>
                  </a:lnTo>
                  <a:lnTo>
                    <a:pt x="42" y="21"/>
                  </a:lnTo>
                  <a:lnTo>
                    <a:pt x="48" y="22"/>
                  </a:lnTo>
                  <a:lnTo>
                    <a:pt x="54" y="22"/>
                  </a:lnTo>
                  <a:lnTo>
                    <a:pt x="59" y="23"/>
                  </a:lnTo>
                  <a:lnTo>
                    <a:pt x="63" y="23"/>
                  </a:lnTo>
                  <a:lnTo>
                    <a:pt x="68" y="24"/>
                  </a:lnTo>
                  <a:lnTo>
                    <a:pt x="72" y="25"/>
                  </a:lnTo>
                  <a:lnTo>
                    <a:pt x="76" y="26"/>
                  </a:lnTo>
                  <a:lnTo>
                    <a:pt x="79" y="28"/>
                  </a:lnTo>
                  <a:lnTo>
                    <a:pt x="84" y="20"/>
                  </a:lnTo>
                  <a:lnTo>
                    <a:pt x="79" y="18"/>
                  </a:lnTo>
                  <a:lnTo>
                    <a:pt x="74" y="16"/>
                  </a:lnTo>
                  <a:lnTo>
                    <a:pt x="69" y="16"/>
                  </a:lnTo>
                  <a:lnTo>
                    <a:pt x="64" y="15"/>
                  </a:lnTo>
                  <a:lnTo>
                    <a:pt x="59" y="14"/>
                  </a:lnTo>
                  <a:lnTo>
                    <a:pt x="54" y="14"/>
                  </a:lnTo>
                  <a:lnTo>
                    <a:pt x="49" y="14"/>
                  </a:lnTo>
                  <a:lnTo>
                    <a:pt x="44" y="13"/>
                  </a:lnTo>
                  <a:lnTo>
                    <a:pt x="38" y="12"/>
                  </a:lnTo>
                  <a:lnTo>
                    <a:pt x="33" y="11"/>
                  </a:lnTo>
                  <a:lnTo>
                    <a:pt x="28" y="10"/>
                  </a:lnTo>
                  <a:lnTo>
                    <a:pt x="23" y="9"/>
                  </a:lnTo>
                  <a:lnTo>
                    <a:pt x="18" y="7"/>
                  </a:lnTo>
                  <a:lnTo>
                    <a:pt x="14" y="5"/>
                  </a:lnTo>
                  <a:lnTo>
                    <a:pt x="10" y="2"/>
                  </a:lnTo>
                  <a:lnTo>
                    <a:pt x="7" y="0"/>
                  </a:lnTo>
                  <a:lnTo>
                    <a:pt x="0" y="4"/>
                  </a:lnTo>
                </a:path>
              </a:pathLst>
            </a:custGeom>
            <a:solidFill>
              <a:srgbClr val="000000"/>
            </a:solidFill>
            <a:ln w="9525" cap="rnd">
              <a:noFill/>
              <a:round/>
              <a:headEnd/>
              <a:tailEnd/>
            </a:ln>
          </p:spPr>
          <p:txBody>
            <a:bodyPr/>
            <a:lstStyle/>
            <a:p>
              <a:endParaRPr lang="tr-TR"/>
            </a:p>
          </p:txBody>
        </p:sp>
        <p:sp>
          <p:nvSpPr>
            <p:cNvPr id="124" name="Freeform 203"/>
            <p:cNvSpPr>
              <a:spLocks/>
            </p:cNvSpPr>
            <p:nvPr/>
          </p:nvSpPr>
          <p:spPr bwMode="auto">
            <a:xfrm>
              <a:off x="2865" y="2934"/>
              <a:ext cx="37" cy="56"/>
            </a:xfrm>
            <a:custGeom>
              <a:avLst/>
              <a:gdLst>
                <a:gd name="T0" fmla="*/ 31 w 37"/>
                <a:gd name="T1" fmla="*/ 0 h 56"/>
                <a:gd name="T2" fmla="*/ 31 w 37"/>
                <a:gd name="T3" fmla="*/ 0 h 56"/>
                <a:gd name="T4" fmla="*/ 21 w 37"/>
                <a:gd name="T5" fmla="*/ 5 h 56"/>
                <a:gd name="T6" fmla="*/ 14 w 37"/>
                <a:gd name="T7" fmla="*/ 11 h 56"/>
                <a:gd name="T8" fmla="*/ 7 w 37"/>
                <a:gd name="T9" fmla="*/ 18 h 56"/>
                <a:gd name="T10" fmla="*/ 3 w 37"/>
                <a:gd name="T11" fmla="*/ 27 h 56"/>
                <a:gd name="T12" fmla="*/ 0 w 37"/>
                <a:gd name="T13" fmla="*/ 35 h 56"/>
                <a:gd name="T14" fmla="*/ 0 w 37"/>
                <a:gd name="T15" fmla="*/ 42 h 56"/>
                <a:gd name="T16" fmla="*/ 0 w 37"/>
                <a:gd name="T17" fmla="*/ 49 h 56"/>
                <a:gd name="T18" fmla="*/ 4 w 37"/>
                <a:gd name="T19" fmla="*/ 55 h 56"/>
                <a:gd name="T20" fmla="*/ 11 w 37"/>
                <a:gd name="T21" fmla="*/ 50 h 56"/>
                <a:gd name="T22" fmla="*/ 10 w 37"/>
                <a:gd name="T23" fmla="*/ 47 h 56"/>
                <a:gd name="T24" fmla="*/ 9 w 37"/>
                <a:gd name="T25" fmla="*/ 42 h 56"/>
                <a:gd name="T26" fmla="*/ 10 w 37"/>
                <a:gd name="T27" fmla="*/ 36 h 56"/>
                <a:gd name="T28" fmla="*/ 11 w 37"/>
                <a:gd name="T29" fmla="*/ 29 h 56"/>
                <a:gd name="T30" fmla="*/ 15 w 37"/>
                <a:gd name="T31" fmla="*/ 23 h 56"/>
                <a:gd name="T32" fmla="*/ 20 w 37"/>
                <a:gd name="T33" fmla="*/ 17 h 56"/>
                <a:gd name="T34" fmla="*/ 27 w 37"/>
                <a:gd name="T35" fmla="*/ 11 h 56"/>
                <a:gd name="T36" fmla="*/ 36 w 37"/>
                <a:gd name="T37" fmla="*/ 7 h 56"/>
                <a:gd name="T38" fmla="*/ 36 w 37"/>
                <a:gd name="T39" fmla="*/ 7 h 56"/>
                <a:gd name="T40" fmla="*/ 31 w 37"/>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6"/>
                <a:gd name="T65" fmla="*/ 37 w 3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6">
                  <a:moveTo>
                    <a:pt x="31" y="0"/>
                  </a:moveTo>
                  <a:lnTo>
                    <a:pt x="31" y="0"/>
                  </a:lnTo>
                  <a:lnTo>
                    <a:pt x="21" y="5"/>
                  </a:lnTo>
                  <a:lnTo>
                    <a:pt x="14" y="11"/>
                  </a:lnTo>
                  <a:lnTo>
                    <a:pt x="7" y="18"/>
                  </a:lnTo>
                  <a:lnTo>
                    <a:pt x="3" y="27"/>
                  </a:lnTo>
                  <a:lnTo>
                    <a:pt x="0" y="35"/>
                  </a:lnTo>
                  <a:lnTo>
                    <a:pt x="0" y="42"/>
                  </a:lnTo>
                  <a:lnTo>
                    <a:pt x="0" y="49"/>
                  </a:lnTo>
                  <a:lnTo>
                    <a:pt x="4" y="55"/>
                  </a:lnTo>
                  <a:lnTo>
                    <a:pt x="11" y="50"/>
                  </a:lnTo>
                  <a:lnTo>
                    <a:pt x="10" y="47"/>
                  </a:lnTo>
                  <a:lnTo>
                    <a:pt x="9" y="42"/>
                  </a:lnTo>
                  <a:lnTo>
                    <a:pt x="10" y="36"/>
                  </a:lnTo>
                  <a:lnTo>
                    <a:pt x="11" y="29"/>
                  </a:lnTo>
                  <a:lnTo>
                    <a:pt x="15" y="23"/>
                  </a:lnTo>
                  <a:lnTo>
                    <a:pt x="20" y="17"/>
                  </a:lnTo>
                  <a:lnTo>
                    <a:pt x="27" y="11"/>
                  </a:lnTo>
                  <a:lnTo>
                    <a:pt x="36" y="7"/>
                  </a:lnTo>
                  <a:lnTo>
                    <a:pt x="31" y="0"/>
                  </a:lnTo>
                </a:path>
              </a:pathLst>
            </a:custGeom>
            <a:solidFill>
              <a:srgbClr val="000000"/>
            </a:solidFill>
            <a:ln w="9525" cap="rnd">
              <a:noFill/>
              <a:round/>
              <a:headEnd/>
              <a:tailEnd/>
            </a:ln>
          </p:spPr>
          <p:txBody>
            <a:bodyPr/>
            <a:lstStyle/>
            <a:p>
              <a:endParaRPr lang="tr-TR"/>
            </a:p>
          </p:txBody>
        </p:sp>
        <p:sp>
          <p:nvSpPr>
            <p:cNvPr id="125" name="Freeform 204"/>
            <p:cNvSpPr>
              <a:spLocks/>
            </p:cNvSpPr>
            <p:nvPr/>
          </p:nvSpPr>
          <p:spPr bwMode="auto">
            <a:xfrm>
              <a:off x="2897" y="2880"/>
              <a:ext cx="34" cy="63"/>
            </a:xfrm>
            <a:custGeom>
              <a:avLst/>
              <a:gdLst>
                <a:gd name="T0" fmla="*/ 5 w 34"/>
                <a:gd name="T1" fmla="*/ 5 h 63"/>
                <a:gd name="T2" fmla="*/ 11 w 34"/>
                <a:gd name="T3" fmla="*/ 10 h 63"/>
                <a:gd name="T4" fmla="*/ 17 w 34"/>
                <a:gd name="T5" fmla="*/ 15 h 63"/>
                <a:gd name="T6" fmla="*/ 22 w 34"/>
                <a:gd name="T7" fmla="*/ 21 h 63"/>
                <a:gd name="T8" fmla="*/ 23 w 34"/>
                <a:gd name="T9" fmla="*/ 28 h 63"/>
                <a:gd name="T10" fmla="*/ 22 w 34"/>
                <a:gd name="T11" fmla="*/ 35 h 63"/>
                <a:gd name="T12" fmla="*/ 18 w 34"/>
                <a:gd name="T13" fmla="*/ 42 h 63"/>
                <a:gd name="T14" fmla="*/ 11 w 34"/>
                <a:gd name="T15" fmla="*/ 48 h 63"/>
                <a:gd name="T16" fmla="*/ 0 w 34"/>
                <a:gd name="T17" fmla="*/ 54 h 63"/>
                <a:gd name="T18" fmla="*/ 4 w 34"/>
                <a:gd name="T19" fmla="*/ 62 h 63"/>
                <a:gd name="T20" fmla="*/ 16 w 34"/>
                <a:gd name="T21" fmla="*/ 55 h 63"/>
                <a:gd name="T22" fmla="*/ 26 w 34"/>
                <a:gd name="T23" fmla="*/ 47 h 63"/>
                <a:gd name="T24" fmla="*/ 31 w 34"/>
                <a:gd name="T25" fmla="*/ 38 h 63"/>
                <a:gd name="T26" fmla="*/ 33 w 34"/>
                <a:gd name="T27" fmla="*/ 28 h 63"/>
                <a:gd name="T28" fmla="*/ 30 w 34"/>
                <a:gd name="T29" fmla="*/ 19 h 63"/>
                <a:gd name="T30" fmla="*/ 25 w 34"/>
                <a:gd name="T31" fmla="*/ 10 h 63"/>
                <a:gd name="T32" fmla="*/ 17 w 34"/>
                <a:gd name="T33" fmla="*/ 3 h 63"/>
                <a:gd name="T34" fmla="*/ 8 w 34"/>
                <a:gd name="T35" fmla="*/ 0 h 63"/>
                <a:gd name="T36" fmla="*/ 5 w 34"/>
                <a:gd name="T37" fmla="*/ 5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63"/>
                <a:gd name="T59" fmla="*/ 34 w 34"/>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63">
                  <a:moveTo>
                    <a:pt x="5" y="5"/>
                  </a:moveTo>
                  <a:lnTo>
                    <a:pt x="11" y="10"/>
                  </a:lnTo>
                  <a:lnTo>
                    <a:pt x="17" y="15"/>
                  </a:lnTo>
                  <a:lnTo>
                    <a:pt x="22" y="21"/>
                  </a:lnTo>
                  <a:lnTo>
                    <a:pt x="23" y="28"/>
                  </a:lnTo>
                  <a:lnTo>
                    <a:pt x="22" y="35"/>
                  </a:lnTo>
                  <a:lnTo>
                    <a:pt x="18" y="42"/>
                  </a:lnTo>
                  <a:lnTo>
                    <a:pt x="11" y="48"/>
                  </a:lnTo>
                  <a:lnTo>
                    <a:pt x="0" y="54"/>
                  </a:lnTo>
                  <a:lnTo>
                    <a:pt x="4" y="62"/>
                  </a:lnTo>
                  <a:lnTo>
                    <a:pt x="16" y="55"/>
                  </a:lnTo>
                  <a:lnTo>
                    <a:pt x="26" y="47"/>
                  </a:lnTo>
                  <a:lnTo>
                    <a:pt x="31" y="38"/>
                  </a:lnTo>
                  <a:lnTo>
                    <a:pt x="33" y="28"/>
                  </a:lnTo>
                  <a:lnTo>
                    <a:pt x="30" y="19"/>
                  </a:lnTo>
                  <a:lnTo>
                    <a:pt x="25" y="10"/>
                  </a:lnTo>
                  <a:lnTo>
                    <a:pt x="17" y="3"/>
                  </a:lnTo>
                  <a:lnTo>
                    <a:pt x="8" y="0"/>
                  </a:lnTo>
                  <a:lnTo>
                    <a:pt x="5" y="5"/>
                  </a:lnTo>
                </a:path>
              </a:pathLst>
            </a:custGeom>
            <a:solidFill>
              <a:srgbClr val="000000"/>
            </a:solidFill>
            <a:ln w="9525" cap="rnd">
              <a:noFill/>
              <a:round/>
              <a:headEnd/>
              <a:tailEnd/>
            </a:ln>
          </p:spPr>
          <p:txBody>
            <a:bodyPr/>
            <a:lstStyle/>
            <a:p>
              <a:endParaRPr lang="tr-TR"/>
            </a:p>
          </p:txBody>
        </p:sp>
        <p:sp>
          <p:nvSpPr>
            <p:cNvPr id="126" name="Freeform 205"/>
            <p:cNvSpPr>
              <a:spLocks/>
            </p:cNvSpPr>
            <p:nvPr/>
          </p:nvSpPr>
          <p:spPr bwMode="auto">
            <a:xfrm>
              <a:off x="2900" y="2880"/>
              <a:ext cx="17" cy="17"/>
            </a:xfrm>
            <a:custGeom>
              <a:avLst/>
              <a:gdLst>
                <a:gd name="T0" fmla="*/ 16 w 17"/>
                <a:gd name="T1" fmla="*/ 0 h 17"/>
                <a:gd name="T2" fmla="*/ 6 w 17"/>
                <a:gd name="T3" fmla="*/ 0 h 17"/>
                <a:gd name="T4" fmla="*/ 0 w 17"/>
                <a:gd name="T5" fmla="*/ 6 h 17"/>
                <a:gd name="T6" fmla="*/ 0 w 17"/>
                <a:gd name="T7" fmla="*/ 10 h 17"/>
                <a:gd name="T8" fmla="*/ 6 w 17"/>
                <a:gd name="T9" fmla="*/ 16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6" y="0"/>
                  </a:lnTo>
                  <a:lnTo>
                    <a:pt x="0" y="6"/>
                  </a:lnTo>
                  <a:lnTo>
                    <a:pt x="0" y="10"/>
                  </a:lnTo>
                  <a:lnTo>
                    <a:pt x="6" y="16"/>
                  </a:lnTo>
                  <a:lnTo>
                    <a:pt x="16" y="0"/>
                  </a:lnTo>
                </a:path>
              </a:pathLst>
            </a:custGeom>
            <a:solidFill>
              <a:srgbClr val="000000"/>
            </a:solidFill>
            <a:ln w="9525" cap="rnd">
              <a:noFill/>
              <a:round/>
              <a:headEnd/>
              <a:tailEnd/>
            </a:ln>
          </p:spPr>
          <p:txBody>
            <a:bodyPr/>
            <a:lstStyle/>
            <a:p>
              <a:endParaRPr lang="tr-TR"/>
            </a:p>
          </p:txBody>
        </p:sp>
        <p:sp>
          <p:nvSpPr>
            <p:cNvPr id="127" name="Freeform 206"/>
            <p:cNvSpPr>
              <a:spLocks/>
            </p:cNvSpPr>
            <p:nvPr/>
          </p:nvSpPr>
          <p:spPr bwMode="auto">
            <a:xfrm>
              <a:off x="2856" y="3138"/>
              <a:ext cx="17" cy="17"/>
            </a:xfrm>
            <a:custGeom>
              <a:avLst/>
              <a:gdLst>
                <a:gd name="T0" fmla="*/ 0 w 17"/>
                <a:gd name="T1" fmla="*/ 16 h 17"/>
                <a:gd name="T2" fmla="*/ 11 w 17"/>
                <a:gd name="T3" fmla="*/ 16 h 17"/>
                <a:gd name="T4" fmla="*/ 16 w 17"/>
                <a:gd name="T5" fmla="*/ 11 h 17"/>
                <a:gd name="T6" fmla="*/ 16 w 17"/>
                <a:gd name="T7" fmla="*/ 4 h 17"/>
                <a:gd name="T8" fmla="*/ 9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1" y="16"/>
                  </a:lnTo>
                  <a:lnTo>
                    <a:pt x="16" y="11"/>
                  </a:lnTo>
                  <a:lnTo>
                    <a:pt x="16" y="4"/>
                  </a:lnTo>
                  <a:lnTo>
                    <a:pt x="9" y="0"/>
                  </a:lnTo>
                  <a:lnTo>
                    <a:pt x="0" y="16"/>
                  </a:lnTo>
                </a:path>
              </a:pathLst>
            </a:custGeom>
            <a:solidFill>
              <a:srgbClr val="000000"/>
            </a:solidFill>
            <a:ln w="9525" cap="rnd">
              <a:noFill/>
              <a:round/>
              <a:headEnd/>
              <a:tailEnd/>
            </a:ln>
          </p:spPr>
          <p:txBody>
            <a:bodyPr/>
            <a:lstStyle/>
            <a:p>
              <a:endParaRPr lang="tr-TR"/>
            </a:p>
          </p:txBody>
        </p:sp>
        <p:sp>
          <p:nvSpPr>
            <p:cNvPr id="128" name="Freeform 207"/>
            <p:cNvSpPr>
              <a:spLocks/>
            </p:cNvSpPr>
            <p:nvPr/>
          </p:nvSpPr>
          <p:spPr bwMode="auto">
            <a:xfrm>
              <a:off x="2804" y="3090"/>
              <a:ext cx="57" cy="57"/>
            </a:xfrm>
            <a:custGeom>
              <a:avLst/>
              <a:gdLst>
                <a:gd name="T0" fmla="*/ 1 w 57"/>
                <a:gd name="T1" fmla="*/ 0 h 57"/>
                <a:gd name="T2" fmla="*/ 1 w 57"/>
                <a:gd name="T3" fmla="*/ 0 h 57"/>
                <a:gd name="T4" fmla="*/ 0 w 57"/>
                <a:gd name="T5" fmla="*/ 8 h 57"/>
                <a:gd name="T6" fmla="*/ 2 w 57"/>
                <a:gd name="T7" fmla="*/ 17 h 57"/>
                <a:gd name="T8" fmla="*/ 7 w 57"/>
                <a:gd name="T9" fmla="*/ 24 h 57"/>
                <a:gd name="T10" fmla="*/ 14 w 57"/>
                <a:gd name="T11" fmla="*/ 32 h 57"/>
                <a:gd name="T12" fmla="*/ 22 w 57"/>
                <a:gd name="T13" fmla="*/ 39 h 57"/>
                <a:gd name="T14" fmla="*/ 32 w 57"/>
                <a:gd name="T15" fmla="*/ 47 h 57"/>
                <a:gd name="T16" fmla="*/ 42 w 57"/>
                <a:gd name="T17" fmla="*/ 52 h 57"/>
                <a:gd name="T18" fmla="*/ 52 w 57"/>
                <a:gd name="T19" fmla="*/ 56 h 57"/>
                <a:gd name="T20" fmla="*/ 56 w 57"/>
                <a:gd name="T21" fmla="*/ 48 h 57"/>
                <a:gd name="T22" fmla="*/ 45 w 57"/>
                <a:gd name="T23" fmla="*/ 44 h 57"/>
                <a:gd name="T24" fmla="*/ 36 w 57"/>
                <a:gd name="T25" fmla="*/ 39 h 57"/>
                <a:gd name="T26" fmla="*/ 28 w 57"/>
                <a:gd name="T27" fmla="*/ 33 h 57"/>
                <a:gd name="T28" fmla="*/ 21 w 57"/>
                <a:gd name="T29" fmla="*/ 27 h 57"/>
                <a:gd name="T30" fmla="*/ 15 w 57"/>
                <a:gd name="T31" fmla="*/ 20 h 57"/>
                <a:gd name="T32" fmla="*/ 11 w 57"/>
                <a:gd name="T33" fmla="*/ 14 h 57"/>
                <a:gd name="T34" fmla="*/ 10 w 57"/>
                <a:gd name="T35" fmla="*/ 8 h 57"/>
                <a:gd name="T36" fmla="*/ 10 w 57"/>
                <a:gd name="T37" fmla="*/ 2 h 57"/>
                <a:gd name="T38" fmla="*/ 10 w 57"/>
                <a:gd name="T39" fmla="*/ 2 h 57"/>
                <a:gd name="T40" fmla="*/ 1 w 57"/>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57"/>
                <a:gd name="T65" fmla="*/ 57 w 5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57">
                  <a:moveTo>
                    <a:pt x="1" y="0"/>
                  </a:moveTo>
                  <a:lnTo>
                    <a:pt x="1" y="0"/>
                  </a:lnTo>
                  <a:lnTo>
                    <a:pt x="0" y="8"/>
                  </a:lnTo>
                  <a:lnTo>
                    <a:pt x="2" y="17"/>
                  </a:lnTo>
                  <a:lnTo>
                    <a:pt x="7" y="24"/>
                  </a:lnTo>
                  <a:lnTo>
                    <a:pt x="14" y="32"/>
                  </a:lnTo>
                  <a:lnTo>
                    <a:pt x="22" y="39"/>
                  </a:lnTo>
                  <a:lnTo>
                    <a:pt x="32" y="47"/>
                  </a:lnTo>
                  <a:lnTo>
                    <a:pt x="42" y="52"/>
                  </a:lnTo>
                  <a:lnTo>
                    <a:pt x="52" y="56"/>
                  </a:lnTo>
                  <a:lnTo>
                    <a:pt x="56" y="48"/>
                  </a:lnTo>
                  <a:lnTo>
                    <a:pt x="45" y="44"/>
                  </a:lnTo>
                  <a:lnTo>
                    <a:pt x="36" y="39"/>
                  </a:lnTo>
                  <a:lnTo>
                    <a:pt x="28" y="33"/>
                  </a:lnTo>
                  <a:lnTo>
                    <a:pt x="21" y="27"/>
                  </a:lnTo>
                  <a:lnTo>
                    <a:pt x="15" y="20"/>
                  </a:lnTo>
                  <a:lnTo>
                    <a:pt x="11" y="14"/>
                  </a:lnTo>
                  <a:lnTo>
                    <a:pt x="10" y="8"/>
                  </a:lnTo>
                  <a:lnTo>
                    <a:pt x="10" y="2"/>
                  </a:lnTo>
                  <a:lnTo>
                    <a:pt x="1" y="0"/>
                  </a:lnTo>
                </a:path>
              </a:pathLst>
            </a:custGeom>
            <a:solidFill>
              <a:srgbClr val="000000"/>
            </a:solidFill>
            <a:ln w="9525" cap="rnd">
              <a:noFill/>
              <a:round/>
              <a:headEnd/>
              <a:tailEnd/>
            </a:ln>
          </p:spPr>
          <p:txBody>
            <a:bodyPr/>
            <a:lstStyle/>
            <a:p>
              <a:endParaRPr lang="tr-TR"/>
            </a:p>
          </p:txBody>
        </p:sp>
        <p:sp>
          <p:nvSpPr>
            <p:cNvPr id="129" name="Freeform 208"/>
            <p:cNvSpPr>
              <a:spLocks/>
            </p:cNvSpPr>
            <p:nvPr/>
          </p:nvSpPr>
          <p:spPr bwMode="auto">
            <a:xfrm>
              <a:off x="2806" y="3057"/>
              <a:ext cx="44" cy="37"/>
            </a:xfrm>
            <a:custGeom>
              <a:avLst/>
              <a:gdLst>
                <a:gd name="T0" fmla="*/ 36 w 44"/>
                <a:gd name="T1" fmla="*/ 0 h 37"/>
                <a:gd name="T2" fmla="*/ 36 w 44"/>
                <a:gd name="T3" fmla="*/ 0 h 37"/>
                <a:gd name="T4" fmla="*/ 30 w 44"/>
                <a:gd name="T5" fmla="*/ 4 h 37"/>
                <a:gd name="T6" fmla="*/ 24 w 44"/>
                <a:gd name="T7" fmla="*/ 8 h 37"/>
                <a:gd name="T8" fmla="*/ 20 w 44"/>
                <a:gd name="T9" fmla="*/ 10 h 37"/>
                <a:gd name="T10" fmla="*/ 15 w 44"/>
                <a:gd name="T11" fmla="*/ 13 h 37"/>
                <a:gd name="T12" fmla="*/ 10 w 44"/>
                <a:gd name="T13" fmla="*/ 16 h 37"/>
                <a:gd name="T14" fmla="*/ 6 w 44"/>
                <a:gd name="T15" fmla="*/ 21 h 37"/>
                <a:gd name="T16" fmla="*/ 2 w 44"/>
                <a:gd name="T17" fmla="*/ 26 h 37"/>
                <a:gd name="T18" fmla="*/ 0 w 44"/>
                <a:gd name="T19" fmla="*/ 33 h 37"/>
                <a:gd name="T20" fmla="*/ 8 w 44"/>
                <a:gd name="T21" fmla="*/ 36 h 37"/>
                <a:gd name="T22" fmla="*/ 11 w 44"/>
                <a:gd name="T23" fmla="*/ 30 h 37"/>
                <a:gd name="T24" fmla="*/ 14 w 44"/>
                <a:gd name="T25" fmla="*/ 25 h 37"/>
                <a:gd name="T26" fmla="*/ 16 w 44"/>
                <a:gd name="T27" fmla="*/ 22 h 37"/>
                <a:gd name="T28" fmla="*/ 20 w 44"/>
                <a:gd name="T29" fmla="*/ 20 h 37"/>
                <a:gd name="T30" fmla="*/ 24 w 44"/>
                <a:gd name="T31" fmla="*/ 17 h 37"/>
                <a:gd name="T32" fmla="*/ 29 w 44"/>
                <a:gd name="T33" fmla="*/ 15 h 37"/>
                <a:gd name="T34" fmla="*/ 36 w 44"/>
                <a:gd name="T35" fmla="*/ 11 h 37"/>
                <a:gd name="T36" fmla="*/ 42 w 44"/>
                <a:gd name="T37" fmla="*/ 6 h 37"/>
                <a:gd name="T38" fmla="*/ 43 w 44"/>
                <a:gd name="T39" fmla="*/ 6 h 37"/>
                <a:gd name="T40" fmla="*/ 36 w 4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37"/>
                <a:gd name="T65" fmla="*/ 44 w 4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37">
                  <a:moveTo>
                    <a:pt x="36" y="0"/>
                  </a:moveTo>
                  <a:lnTo>
                    <a:pt x="36" y="0"/>
                  </a:lnTo>
                  <a:lnTo>
                    <a:pt x="30" y="4"/>
                  </a:lnTo>
                  <a:lnTo>
                    <a:pt x="24" y="8"/>
                  </a:lnTo>
                  <a:lnTo>
                    <a:pt x="20" y="10"/>
                  </a:lnTo>
                  <a:lnTo>
                    <a:pt x="15" y="13"/>
                  </a:lnTo>
                  <a:lnTo>
                    <a:pt x="10" y="16"/>
                  </a:lnTo>
                  <a:lnTo>
                    <a:pt x="6" y="21"/>
                  </a:lnTo>
                  <a:lnTo>
                    <a:pt x="2" y="26"/>
                  </a:lnTo>
                  <a:lnTo>
                    <a:pt x="0" y="33"/>
                  </a:lnTo>
                  <a:lnTo>
                    <a:pt x="8" y="36"/>
                  </a:lnTo>
                  <a:lnTo>
                    <a:pt x="11" y="30"/>
                  </a:lnTo>
                  <a:lnTo>
                    <a:pt x="14" y="25"/>
                  </a:lnTo>
                  <a:lnTo>
                    <a:pt x="16" y="22"/>
                  </a:lnTo>
                  <a:lnTo>
                    <a:pt x="20" y="20"/>
                  </a:lnTo>
                  <a:lnTo>
                    <a:pt x="24" y="17"/>
                  </a:lnTo>
                  <a:lnTo>
                    <a:pt x="29" y="15"/>
                  </a:lnTo>
                  <a:lnTo>
                    <a:pt x="36" y="11"/>
                  </a:lnTo>
                  <a:lnTo>
                    <a:pt x="42" y="6"/>
                  </a:lnTo>
                  <a:lnTo>
                    <a:pt x="43" y="6"/>
                  </a:lnTo>
                  <a:lnTo>
                    <a:pt x="36" y="0"/>
                  </a:lnTo>
                </a:path>
              </a:pathLst>
            </a:custGeom>
            <a:solidFill>
              <a:srgbClr val="000000"/>
            </a:solidFill>
            <a:ln w="9525" cap="rnd">
              <a:noFill/>
              <a:round/>
              <a:headEnd/>
              <a:tailEnd/>
            </a:ln>
          </p:spPr>
          <p:txBody>
            <a:bodyPr/>
            <a:lstStyle/>
            <a:p>
              <a:endParaRPr lang="tr-TR"/>
            </a:p>
          </p:txBody>
        </p:sp>
        <p:sp>
          <p:nvSpPr>
            <p:cNvPr id="130" name="Freeform 209"/>
            <p:cNvSpPr>
              <a:spLocks/>
            </p:cNvSpPr>
            <p:nvPr/>
          </p:nvSpPr>
          <p:spPr bwMode="auto">
            <a:xfrm>
              <a:off x="2809" y="3006"/>
              <a:ext cx="48" cy="58"/>
            </a:xfrm>
            <a:custGeom>
              <a:avLst/>
              <a:gdLst>
                <a:gd name="T0" fmla="*/ 0 w 48"/>
                <a:gd name="T1" fmla="*/ 8 h 58"/>
                <a:gd name="T2" fmla="*/ 0 w 48"/>
                <a:gd name="T3" fmla="*/ 8 h 58"/>
                <a:gd name="T4" fmla="*/ 10 w 48"/>
                <a:gd name="T5" fmla="*/ 11 h 58"/>
                <a:gd name="T6" fmla="*/ 20 w 48"/>
                <a:gd name="T7" fmla="*/ 15 h 58"/>
                <a:gd name="T8" fmla="*/ 27 w 48"/>
                <a:gd name="T9" fmla="*/ 21 h 58"/>
                <a:gd name="T10" fmla="*/ 33 w 48"/>
                <a:gd name="T11" fmla="*/ 28 h 58"/>
                <a:gd name="T12" fmla="*/ 36 w 48"/>
                <a:gd name="T13" fmla="*/ 34 h 58"/>
                <a:gd name="T14" fmla="*/ 37 w 48"/>
                <a:gd name="T15" fmla="*/ 41 h 58"/>
                <a:gd name="T16" fmla="*/ 36 w 48"/>
                <a:gd name="T17" fmla="*/ 46 h 58"/>
                <a:gd name="T18" fmla="*/ 32 w 48"/>
                <a:gd name="T19" fmla="*/ 51 h 58"/>
                <a:gd name="T20" fmla="*/ 39 w 48"/>
                <a:gd name="T21" fmla="*/ 57 h 58"/>
                <a:gd name="T22" fmla="*/ 44 w 48"/>
                <a:gd name="T23" fmla="*/ 50 h 58"/>
                <a:gd name="T24" fmla="*/ 47 w 48"/>
                <a:gd name="T25" fmla="*/ 41 h 58"/>
                <a:gd name="T26" fmla="*/ 46 w 48"/>
                <a:gd name="T27" fmla="*/ 32 h 58"/>
                <a:gd name="T28" fmla="*/ 41 w 48"/>
                <a:gd name="T29" fmla="*/ 23 h 58"/>
                <a:gd name="T30" fmla="*/ 34 w 48"/>
                <a:gd name="T31" fmla="*/ 15 h 58"/>
                <a:gd name="T32" fmla="*/ 26 w 48"/>
                <a:gd name="T33" fmla="*/ 8 h 58"/>
                <a:gd name="T34" fmla="*/ 15 w 48"/>
                <a:gd name="T35" fmla="*/ 3 h 58"/>
                <a:gd name="T36" fmla="*/ 1 w 48"/>
                <a:gd name="T37" fmla="*/ 0 h 58"/>
                <a:gd name="T38" fmla="*/ 1 w 48"/>
                <a:gd name="T39" fmla="*/ 0 h 58"/>
                <a:gd name="T40" fmla="*/ 0 w 48"/>
                <a:gd name="T41" fmla="*/ 8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58"/>
                <a:gd name="T65" fmla="*/ 48 w 48"/>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58">
                  <a:moveTo>
                    <a:pt x="0" y="8"/>
                  </a:moveTo>
                  <a:lnTo>
                    <a:pt x="0" y="8"/>
                  </a:lnTo>
                  <a:lnTo>
                    <a:pt x="10" y="11"/>
                  </a:lnTo>
                  <a:lnTo>
                    <a:pt x="20" y="15"/>
                  </a:lnTo>
                  <a:lnTo>
                    <a:pt x="27" y="21"/>
                  </a:lnTo>
                  <a:lnTo>
                    <a:pt x="33" y="28"/>
                  </a:lnTo>
                  <a:lnTo>
                    <a:pt x="36" y="34"/>
                  </a:lnTo>
                  <a:lnTo>
                    <a:pt x="37" y="41"/>
                  </a:lnTo>
                  <a:lnTo>
                    <a:pt x="36" y="46"/>
                  </a:lnTo>
                  <a:lnTo>
                    <a:pt x="32" y="51"/>
                  </a:lnTo>
                  <a:lnTo>
                    <a:pt x="39" y="57"/>
                  </a:lnTo>
                  <a:lnTo>
                    <a:pt x="44" y="50"/>
                  </a:lnTo>
                  <a:lnTo>
                    <a:pt x="47" y="41"/>
                  </a:lnTo>
                  <a:lnTo>
                    <a:pt x="46" y="32"/>
                  </a:lnTo>
                  <a:lnTo>
                    <a:pt x="41" y="23"/>
                  </a:lnTo>
                  <a:lnTo>
                    <a:pt x="34" y="15"/>
                  </a:lnTo>
                  <a:lnTo>
                    <a:pt x="26" y="8"/>
                  </a:lnTo>
                  <a:lnTo>
                    <a:pt x="15" y="3"/>
                  </a:lnTo>
                  <a:lnTo>
                    <a:pt x="1" y="0"/>
                  </a:lnTo>
                  <a:lnTo>
                    <a:pt x="0" y="8"/>
                  </a:lnTo>
                </a:path>
              </a:pathLst>
            </a:custGeom>
            <a:solidFill>
              <a:srgbClr val="000000"/>
            </a:solidFill>
            <a:ln w="9525" cap="rnd">
              <a:noFill/>
              <a:round/>
              <a:headEnd/>
              <a:tailEnd/>
            </a:ln>
          </p:spPr>
          <p:txBody>
            <a:bodyPr/>
            <a:lstStyle/>
            <a:p>
              <a:endParaRPr lang="tr-TR"/>
            </a:p>
          </p:txBody>
        </p:sp>
        <p:sp>
          <p:nvSpPr>
            <p:cNvPr id="131" name="Freeform 210"/>
            <p:cNvSpPr>
              <a:spLocks/>
            </p:cNvSpPr>
            <p:nvPr/>
          </p:nvSpPr>
          <p:spPr bwMode="auto">
            <a:xfrm>
              <a:off x="2762" y="2936"/>
              <a:ext cx="50" cy="79"/>
            </a:xfrm>
            <a:custGeom>
              <a:avLst/>
              <a:gdLst>
                <a:gd name="T0" fmla="*/ 33 w 50"/>
                <a:gd name="T1" fmla="*/ 0 h 79"/>
                <a:gd name="T2" fmla="*/ 19 w 50"/>
                <a:gd name="T3" fmla="*/ 6 h 79"/>
                <a:gd name="T4" fmla="*/ 8 w 50"/>
                <a:gd name="T5" fmla="*/ 16 h 79"/>
                <a:gd name="T6" fmla="*/ 2 w 50"/>
                <a:gd name="T7" fmla="*/ 27 h 79"/>
                <a:gd name="T8" fmla="*/ 0 w 50"/>
                <a:gd name="T9" fmla="*/ 39 h 79"/>
                <a:gd name="T10" fmla="*/ 2 w 50"/>
                <a:gd name="T11" fmla="*/ 52 h 79"/>
                <a:gd name="T12" fmla="*/ 11 w 50"/>
                <a:gd name="T13" fmla="*/ 63 h 79"/>
                <a:gd name="T14" fmla="*/ 26 w 50"/>
                <a:gd name="T15" fmla="*/ 72 h 79"/>
                <a:gd name="T16" fmla="*/ 47 w 50"/>
                <a:gd name="T17" fmla="*/ 78 h 79"/>
                <a:gd name="T18" fmla="*/ 49 w 50"/>
                <a:gd name="T19" fmla="*/ 69 h 79"/>
                <a:gd name="T20" fmla="*/ 29 w 50"/>
                <a:gd name="T21" fmla="*/ 63 h 79"/>
                <a:gd name="T22" fmla="*/ 18 w 50"/>
                <a:gd name="T23" fmla="*/ 57 h 79"/>
                <a:gd name="T24" fmla="*/ 11 w 50"/>
                <a:gd name="T25" fmla="*/ 48 h 79"/>
                <a:gd name="T26" fmla="*/ 9 w 50"/>
                <a:gd name="T27" fmla="*/ 39 h 79"/>
                <a:gd name="T28" fmla="*/ 10 w 50"/>
                <a:gd name="T29" fmla="*/ 30 h 79"/>
                <a:gd name="T30" fmla="*/ 15 w 50"/>
                <a:gd name="T31" fmla="*/ 21 h 79"/>
                <a:gd name="T32" fmla="*/ 24 w 50"/>
                <a:gd name="T33" fmla="*/ 13 h 79"/>
                <a:gd name="T34" fmla="*/ 36 w 50"/>
                <a:gd name="T35" fmla="*/ 7 h 79"/>
                <a:gd name="T36" fmla="*/ 33 w 50"/>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79"/>
                <a:gd name="T59" fmla="*/ 50 w 50"/>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79">
                  <a:moveTo>
                    <a:pt x="33" y="0"/>
                  </a:moveTo>
                  <a:lnTo>
                    <a:pt x="19" y="6"/>
                  </a:lnTo>
                  <a:lnTo>
                    <a:pt x="8" y="16"/>
                  </a:lnTo>
                  <a:lnTo>
                    <a:pt x="2" y="27"/>
                  </a:lnTo>
                  <a:lnTo>
                    <a:pt x="0" y="39"/>
                  </a:lnTo>
                  <a:lnTo>
                    <a:pt x="2" y="52"/>
                  </a:lnTo>
                  <a:lnTo>
                    <a:pt x="11" y="63"/>
                  </a:lnTo>
                  <a:lnTo>
                    <a:pt x="26" y="72"/>
                  </a:lnTo>
                  <a:lnTo>
                    <a:pt x="47" y="78"/>
                  </a:lnTo>
                  <a:lnTo>
                    <a:pt x="49" y="69"/>
                  </a:lnTo>
                  <a:lnTo>
                    <a:pt x="29" y="63"/>
                  </a:lnTo>
                  <a:lnTo>
                    <a:pt x="18" y="57"/>
                  </a:lnTo>
                  <a:lnTo>
                    <a:pt x="11" y="48"/>
                  </a:lnTo>
                  <a:lnTo>
                    <a:pt x="9" y="39"/>
                  </a:lnTo>
                  <a:lnTo>
                    <a:pt x="10" y="30"/>
                  </a:lnTo>
                  <a:lnTo>
                    <a:pt x="15" y="21"/>
                  </a:lnTo>
                  <a:lnTo>
                    <a:pt x="24" y="13"/>
                  </a:lnTo>
                  <a:lnTo>
                    <a:pt x="36" y="7"/>
                  </a:lnTo>
                  <a:lnTo>
                    <a:pt x="33" y="0"/>
                  </a:lnTo>
                </a:path>
              </a:pathLst>
            </a:custGeom>
            <a:solidFill>
              <a:srgbClr val="000000"/>
            </a:solidFill>
            <a:ln w="9525" cap="rnd">
              <a:noFill/>
              <a:round/>
              <a:headEnd/>
              <a:tailEnd/>
            </a:ln>
          </p:spPr>
          <p:txBody>
            <a:bodyPr/>
            <a:lstStyle/>
            <a:p>
              <a:endParaRPr lang="tr-TR"/>
            </a:p>
          </p:txBody>
        </p:sp>
        <p:sp>
          <p:nvSpPr>
            <p:cNvPr id="132" name="Freeform 211"/>
            <p:cNvSpPr>
              <a:spLocks/>
            </p:cNvSpPr>
            <p:nvPr/>
          </p:nvSpPr>
          <p:spPr bwMode="auto">
            <a:xfrm>
              <a:off x="2795" y="2936"/>
              <a:ext cx="17" cy="17"/>
            </a:xfrm>
            <a:custGeom>
              <a:avLst/>
              <a:gdLst>
                <a:gd name="T0" fmla="*/ 9 w 17"/>
                <a:gd name="T1" fmla="*/ 16 h 17"/>
                <a:gd name="T2" fmla="*/ 16 w 17"/>
                <a:gd name="T3" fmla="*/ 12 h 17"/>
                <a:gd name="T4" fmla="*/ 16 w 17"/>
                <a:gd name="T5" fmla="*/ 6 h 17"/>
                <a:gd name="T6" fmla="*/ 11 w 17"/>
                <a:gd name="T7" fmla="*/ 1 h 17"/>
                <a:gd name="T8" fmla="*/ 0 w 17"/>
                <a:gd name="T9" fmla="*/ 0 h 17"/>
                <a:gd name="T10" fmla="*/ 9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9" y="16"/>
                  </a:moveTo>
                  <a:lnTo>
                    <a:pt x="16" y="12"/>
                  </a:lnTo>
                  <a:lnTo>
                    <a:pt x="16" y="6"/>
                  </a:lnTo>
                  <a:lnTo>
                    <a:pt x="11" y="1"/>
                  </a:lnTo>
                  <a:lnTo>
                    <a:pt x="0" y="0"/>
                  </a:lnTo>
                  <a:lnTo>
                    <a:pt x="9" y="16"/>
                  </a:lnTo>
                </a:path>
              </a:pathLst>
            </a:custGeom>
            <a:solidFill>
              <a:srgbClr val="000000"/>
            </a:solidFill>
            <a:ln w="9525" cap="rnd">
              <a:noFill/>
              <a:round/>
              <a:headEnd/>
              <a:tailEnd/>
            </a:ln>
          </p:spPr>
          <p:txBody>
            <a:bodyPr/>
            <a:lstStyle/>
            <a:p>
              <a:endParaRPr lang="tr-TR"/>
            </a:p>
          </p:txBody>
        </p:sp>
        <p:sp>
          <p:nvSpPr>
            <p:cNvPr id="133" name="Oval 212"/>
            <p:cNvSpPr>
              <a:spLocks noChangeArrowheads="1"/>
            </p:cNvSpPr>
            <p:nvPr/>
          </p:nvSpPr>
          <p:spPr bwMode="auto">
            <a:xfrm>
              <a:off x="2308" y="2500"/>
              <a:ext cx="88" cy="88"/>
            </a:xfrm>
            <a:prstGeom prst="ellipse">
              <a:avLst/>
            </a:prstGeom>
            <a:solidFill>
              <a:schemeClr val="bg1"/>
            </a:solidFill>
            <a:ln w="12700">
              <a:solidFill>
                <a:schemeClr val="tx1"/>
              </a:solidFill>
              <a:round/>
              <a:headEnd/>
              <a:tailEnd/>
            </a:ln>
          </p:spPr>
          <p:txBody>
            <a:bodyPr wrap="none" anchor="ctr"/>
            <a:lstStyle/>
            <a:p>
              <a:endParaRPr lang="tr-TR"/>
            </a:p>
          </p:txBody>
        </p:sp>
      </p:grpSp>
    </p:spTree>
    <p:extLst>
      <p:ext uri="{BB962C8B-B14F-4D97-AF65-F5344CB8AC3E}">
        <p14:creationId xmlns:p14="http://schemas.microsoft.com/office/powerpoint/2010/main" val="12864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868362"/>
          </a:xfrm>
        </p:spPr>
        <p:style>
          <a:lnRef idx="0">
            <a:schemeClr val="accent1"/>
          </a:lnRef>
          <a:fillRef idx="3">
            <a:schemeClr val="accent1"/>
          </a:fillRef>
          <a:effectRef idx="3">
            <a:schemeClr val="accent1"/>
          </a:effectRef>
          <a:fontRef idx="minor">
            <a:schemeClr val="lt1"/>
          </a:fontRef>
        </p:style>
        <p:txBody>
          <a:bodyPr>
            <a:noAutofit/>
          </a:bodyPr>
          <a:lstStyle/>
          <a:p>
            <a:r>
              <a:rPr lang="tr-TR" sz="3200" dirty="0"/>
              <a:t>HANGİ OLAYLAR İŞ KAZASI KAPSAMINA GİRER</a:t>
            </a:r>
          </a:p>
        </p:txBody>
      </p:sp>
      <p:sp>
        <p:nvSpPr>
          <p:cNvPr id="84" name="Metin kutusu 18"/>
          <p:cNvSpPr txBox="1">
            <a:spLocks noGrp="1"/>
          </p:cNvSpPr>
          <p:nvPr>
            <p:ph idx="1"/>
          </p:nvPr>
        </p:nvSpPr>
        <p:spPr>
          <a:xfrm>
            <a:off x="457200" y="5143513"/>
            <a:ext cx="8229600" cy="14797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nSpc>
                <a:spcPct val="80000"/>
              </a:lnSpc>
              <a:buFont typeface="Wingdings" panose="05000000000000000000" pitchFamily="2" charset="2"/>
              <a:buChar char="ü"/>
            </a:pPr>
            <a:r>
              <a:rPr lang="tr-TR" sz="2800" dirty="0"/>
              <a:t>Sigortalıların, işverence sağlanan bir taşıtla işin yapıldığı yere gidiş gelişi sırasında, meydana gelen ve sigortalıyı hemen veya sonradan bedenen ya da ruhen özre uğratan olaydır.</a:t>
            </a:r>
          </a:p>
        </p:txBody>
      </p:sp>
      <p:grpSp>
        <p:nvGrpSpPr>
          <p:cNvPr id="5" name="Group 4"/>
          <p:cNvGrpSpPr>
            <a:grpSpLocks/>
          </p:cNvGrpSpPr>
          <p:nvPr/>
        </p:nvGrpSpPr>
        <p:grpSpPr bwMode="auto">
          <a:xfrm>
            <a:off x="1000100" y="1571612"/>
            <a:ext cx="7072362" cy="3125793"/>
            <a:chOff x="1356" y="1782"/>
            <a:chExt cx="3050" cy="1519"/>
          </a:xfrm>
        </p:grpSpPr>
        <p:sp>
          <p:nvSpPr>
            <p:cNvPr id="6" name="Freeform 5"/>
            <p:cNvSpPr>
              <a:spLocks/>
            </p:cNvSpPr>
            <p:nvPr/>
          </p:nvSpPr>
          <p:spPr bwMode="auto">
            <a:xfrm>
              <a:off x="1356" y="1782"/>
              <a:ext cx="3050" cy="1384"/>
            </a:xfrm>
            <a:custGeom>
              <a:avLst/>
              <a:gdLst/>
              <a:ahLst/>
              <a:cxnLst>
                <a:cxn ang="0">
                  <a:pos x="2168" y="546"/>
                </a:cxn>
                <a:cxn ang="0">
                  <a:pos x="2396" y="537"/>
                </a:cxn>
                <a:cxn ang="0">
                  <a:pos x="2535" y="602"/>
                </a:cxn>
                <a:cxn ang="0">
                  <a:pos x="2726" y="695"/>
                </a:cxn>
                <a:cxn ang="0">
                  <a:pos x="2878" y="776"/>
                </a:cxn>
                <a:cxn ang="0">
                  <a:pos x="2940" y="886"/>
                </a:cxn>
                <a:cxn ang="0">
                  <a:pos x="2985" y="1146"/>
                </a:cxn>
                <a:cxn ang="0">
                  <a:pos x="3029" y="1211"/>
                </a:cxn>
                <a:cxn ang="0">
                  <a:pos x="3040" y="1319"/>
                </a:cxn>
                <a:cxn ang="0">
                  <a:pos x="2953" y="1356"/>
                </a:cxn>
                <a:cxn ang="0">
                  <a:pos x="2771" y="1383"/>
                </a:cxn>
                <a:cxn ang="0">
                  <a:pos x="2749" y="1306"/>
                </a:cxn>
                <a:cxn ang="0">
                  <a:pos x="2733" y="1177"/>
                </a:cxn>
                <a:cxn ang="0">
                  <a:pos x="2667" y="1042"/>
                </a:cxn>
                <a:cxn ang="0">
                  <a:pos x="2512" y="947"/>
                </a:cxn>
                <a:cxn ang="0">
                  <a:pos x="2269" y="943"/>
                </a:cxn>
                <a:cxn ang="0">
                  <a:pos x="2100" y="1028"/>
                </a:cxn>
                <a:cxn ang="0">
                  <a:pos x="2018" y="1150"/>
                </a:cxn>
                <a:cxn ang="0">
                  <a:pos x="1989" y="1247"/>
                </a:cxn>
                <a:cxn ang="0">
                  <a:pos x="1925" y="1270"/>
                </a:cxn>
                <a:cxn ang="0">
                  <a:pos x="1638" y="1270"/>
                </a:cxn>
                <a:cxn ang="0">
                  <a:pos x="1281" y="1270"/>
                </a:cxn>
                <a:cxn ang="0">
                  <a:pos x="1022" y="1270"/>
                </a:cxn>
                <a:cxn ang="0">
                  <a:pos x="974" y="1225"/>
                </a:cxn>
                <a:cxn ang="0">
                  <a:pos x="937" y="1110"/>
                </a:cxn>
                <a:cxn ang="0">
                  <a:pos x="851" y="990"/>
                </a:cxn>
                <a:cxn ang="0">
                  <a:pos x="701" y="913"/>
                </a:cxn>
                <a:cxn ang="0">
                  <a:pos x="491" y="913"/>
                </a:cxn>
                <a:cxn ang="0">
                  <a:pos x="334" y="992"/>
                </a:cxn>
                <a:cxn ang="0">
                  <a:pos x="248" y="1121"/>
                </a:cxn>
                <a:cxn ang="0">
                  <a:pos x="221" y="1279"/>
                </a:cxn>
                <a:cxn ang="0">
                  <a:pos x="55" y="1331"/>
                </a:cxn>
                <a:cxn ang="0">
                  <a:pos x="46" y="1022"/>
                </a:cxn>
                <a:cxn ang="0">
                  <a:pos x="46" y="81"/>
                </a:cxn>
                <a:cxn ang="0">
                  <a:pos x="102" y="13"/>
                </a:cxn>
                <a:cxn ang="0">
                  <a:pos x="232" y="13"/>
                </a:cxn>
                <a:cxn ang="0">
                  <a:pos x="462" y="13"/>
                </a:cxn>
                <a:cxn ang="0">
                  <a:pos x="758" y="9"/>
                </a:cxn>
                <a:cxn ang="0">
                  <a:pos x="1083" y="7"/>
                </a:cxn>
                <a:cxn ang="0">
                  <a:pos x="1399" y="2"/>
                </a:cxn>
                <a:cxn ang="0">
                  <a:pos x="1670" y="0"/>
                </a:cxn>
                <a:cxn ang="0">
                  <a:pos x="1859" y="0"/>
                </a:cxn>
                <a:cxn ang="0">
                  <a:pos x="1961" y="7"/>
                </a:cxn>
                <a:cxn ang="0">
                  <a:pos x="2100" y="47"/>
                </a:cxn>
                <a:cxn ang="0">
                  <a:pos x="2175" y="133"/>
                </a:cxn>
                <a:cxn ang="0">
                  <a:pos x="2314" y="406"/>
                </a:cxn>
                <a:cxn ang="0">
                  <a:pos x="2337" y="528"/>
                </a:cxn>
                <a:cxn ang="0">
                  <a:pos x="1757" y="261"/>
                </a:cxn>
              </a:cxnLst>
              <a:rect l="0" t="0" r="r" b="b"/>
              <a:pathLst>
                <a:path w="3050" h="1384">
                  <a:moveTo>
                    <a:pt x="2121" y="546"/>
                  </a:moveTo>
                  <a:lnTo>
                    <a:pt x="2077" y="261"/>
                  </a:lnTo>
                  <a:lnTo>
                    <a:pt x="2123" y="261"/>
                  </a:lnTo>
                  <a:lnTo>
                    <a:pt x="2168" y="546"/>
                  </a:lnTo>
                  <a:lnTo>
                    <a:pt x="2337" y="528"/>
                  </a:lnTo>
                  <a:lnTo>
                    <a:pt x="2375" y="528"/>
                  </a:lnTo>
                  <a:lnTo>
                    <a:pt x="2380" y="530"/>
                  </a:lnTo>
                  <a:lnTo>
                    <a:pt x="2396" y="537"/>
                  </a:lnTo>
                  <a:lnTo>
                    <a:pt x="2421" y="550"/>
                  </a:lnTo>
                  <a:lnTo>
                    <a:pt x="2455" y="564"/>
                  </a:lnTo>
                  <a:lnTo>
                    <a:pt x="2494" y="582"/>
                  </a:lnTo>
                  <a:lnTo>
                    <a:pt x="2535" y="602"/>
                  </a:lnTo>
                  <a:lnTo>
                    <a:pt x="2583" y="625"/>
                  </a:lnTo>
                  <a:lnTo>
                    <a:pt x="2630" y="647"/>
                  </a:lnTo>
                  <a:lnTo>
                    <a:pt x="2678" y="672"/>
                  </a:lnTo>
                  <a:lnTo>
                    <a:pt x="2726" y="695"/>
                  </a:lnTo>
                  <a:lnTo>
                    <a:pt x="2771" y="717"/>
                  </a:lnTo>
                  <a:lnTo>
                    <a:pt x="2812" y="740"/>
                  </a:lnTo>
                  <a:lnTo>
                    <a:pt x="2849" y="758"/>
                  </a:lnTo>
                  <a:lnTo>
                    <a:pt x="2878" y="776"/>
                  </a:lnTo>
                  <a:lnTo>
                    <a:pt x="2901" y="789"/>
                  </a:lnTo>
                  <a:lnTo>
                    <a:pt x="2912" y="798"/>
                  </a:lnTo>
                  <a:lnTo>
                    <a:pt x="2926" y="832"/>
                  </a:lnTo>
                  <a:lnTo>
                    <a:pt x="2940" y="886"/>
                  </a:lnTo>
                  <a:lnTo>
                    <a:pt x="2953" y="952"/>
                  </a:lnTo>
                  <a:lnTo>
                    <a:pt x="2967" y="1022"/>
                  </a:lnTo>
                  <a:lnTo>
                    <a:pt x="2976" y="1089"/>
                  </a:lnTo>
                  <a:lnTo>
                    <a:pt x="2985" y="1146"/>
                  </a:lnTo>
                  <a:lnTo>
                    <a:pt x="2990" y="1184"/>
                  </a:lnTo>
                  <a:lnTo>
                    <a:pt x="2992" y="1200"/>
                  </a:lnTo>
                  <a:lnTo>
                    <a:pt x="3010" y="1202"/>
                  </a:lnTo>
                  <a:lnTo>
                    <a:pt x="3029" y="1211"/>
                  </a:lnTo>
                  <a:lnTo>
                    <a:pt x="3042" y="1236"/>
                  </a:lnTo>
                  <a:lnTo>
                    <a:pt x="3049" y="1277"/>
                  </a:lnTo>
                  <a:lnTo>
                    <a:pt x="3047" y="1299"/>
                  </a:lnTo>
                  <a:lnTo>
                    <a:pt x="3040" y="1319"/>
                  </a:lnTo>
                  <a:lnTo>
                    <a:pt x="3026" y="1333"/>
                  </a:lnTo>
                  <a:lnTo>
                    <a:pt x="3008" y="1344"/>
                  </a:lnTo>
                  <a:lnTo>
                    <a:pt x="2983" y="1351"/>
                  </a:lnTo>
                  <a:lnTo>
                    <a:pt x="2953" y="1356"/>
                  </a:lnTo>
                  <a:lnTo>
                    <a:pt x="2917" y="1358"/>
                  </a:lnTo>
                  <a:lnTo>
                    <a:pt x="2876" y="1358"/>
                  </a:lnTo>
                  <a:lnTo>
                    <a:pt x="2876" y="1383"/>
                  </a:lnTo>
                  <a:lnTo>
                    <a:pt x="2771" y="1383"/>
                  </a:lnTo>
                  <a:lnTo>
                    <a:pt x="2771" y="1353"/>
                  </a:lnTo>
                  <a:lnTo>
                    <a:pt x="2746" y="1353"/>
                  </a:lnTo>
                  <a:lnTo>
                    <a:pt x="2746" y="1333"/>
                  </a:lnTo>
                  <a:lnTo>
                    <a:pt x="2749" y="1306"/>
                  </a:lnTo>
                  <a:lnTo>
                    <a:pt x="2746" y="1277"/>
                  </a:lnTo>
                  <a:lnTo>
                    <a:pt x="2744" y="1245"/>
                  </a:lnTo>
                  <a:lnTo>
                    <a:pt x="2740" y="1211"/>
                  </a:lnTo>
                  <a:lnTo>
                    <a:pt x="2733" y="1177"/>
                  </a:lnTo>
                  <a:lnTo>
                    <a:pt x="2724" y="1144"/>
                  </a:lnTo>
                  <a:lnTo>
                    <a:pt x="2710" y="1107"/>
                  </a:lnTo>
                  <a:lnTo>
                    <a:pt x="2689" y="1074"/>
                  </a:lnTo>
                  <a:lnTo>
                    <a:pt x="2667" y="1042"/>
                  </a:lnTo>
                  <a:lnTo>
                    <a:pt x="2637" y="1013"/>
                  </a:lnTo>
                  <a:lnTo>
                    <a:pt x="2603" y="988"/>
                  </a:lnTo>
                  <a:lnTo>
                    <a:pt x="2562" y="965"/>
                  </a:lnTo>
                  <a:lnTo>
                    <a:pt x="2512" y="947"/>
                  </a:lnTo>
                  <a:lnTo>
                    <a:pt x="2455" y="936"/>
                  </a:lnTo>
                  <a:lnTo>
                    <a:pt x="2391" y="931"/>
                  </a:lnTo>
                  <a:lnTo>
                    <a:pt x="2325" y="934"/>
                  </a:lnTo>
                  <a:lnTo>
                    <a:pt x="2269" y="943"/>
                  </a:lnTo>
                  <a:lnTo>
                    <a:pt x="2216" y="956"/>
                  </a:lnTo>
                  <a:lnTo>
                    <a:pt x="2173" y="977"/>
                  </a:lnTo>
                  <a:lnTo>
                    <a:pt x="2134" y="1001"/>
                  </a:lnTo>
                  <a:lnTo>
                    <a:pt x="2100" y="1028"/>
                  </a:lnTo>
                  <a:lnTo>
                    <a:pt x="2073" y="1058"/>
                  </a:lnTo>
                  <a:lnTo>
                    <a:pt x="2050" y="1087"/>
                  </a:lnTo>
                  <a:lnTo>
                    <a:pt x="2032" y="1119"/>
                  </a:lnTo>
                  <a:lnTo>
                    <a:pt x="2018" y="1150"/>
                  </a:lnTo>
                  <a:lnTo>
                    <a:pt x="2007" y="1180"/>
                  </a:lnTo>
                  <a:lnTo>
                    <a:pt x="1998" y="1204"/>
                  </a:lnTo>
                  <a:lnTo>
                    <a:pt x="1993" y="1229"/>
                  </a:lnTo>
                  <a:lnTo>
                    <a:pt x="1989" y="1247"/>
                  </a:lnTo>
                  <a:lnTo>
                    <a:pt x="1986" y="1261"/>
                  </a:lnTo>
                  <a:lnTo>
                    <a:pt x="1986" y="1270"/>
                  </a:lnTo>
                  <a:lnTo>
                    <a:pt x="1964" y="1270"/>
                  </a:lnTo>
                  <a:lnTo>
                    <a:pt x="1925" y="1270"/>
                  </a:lnTo>
                  <a:lnTo>
                    <a:pt x="1868" y="1270"/>
                  </a:lnTo>
                  <a:lnTo>
                    <a:pt x="1802" y="1270"/>
                  </a:lnTo>
                  <a:lnTo>
                    <a:pt x="1725" y="1270"/>
                  </a:lnTo>
                  <a:lnTo>
                    <a:pt x="1638" y="1270"/>
                  </a:lnTo>
                  <a:lnTo>
                    <a:pt x="1550" y="1270"/>
                  </a:lnTo>
                  <a:lnTo>
                    <a:pt x="1459" y="1270"/>
                  </a:lnTo>
                  <a:lnTo>
                    <a:pt x="1367" y="1270"/>
                  </a:lnTo>
                  <a:lnTo>
                    <a:pt x="1281" y="1270"/>
                  </a:lnTo>
                  <a:lnTo>
                    <a:pt x="1201" y="1270"/>
                  </a:lnTo>
                  <a:lnTo>
                    <a:pt x="1129" y="1270"/>
                  </a:lnTo>
                  <a:lnTo>
                    <a:pt x="1067" y="1270"/>
                  </a:lnTo>
                  <a:lnTo>
                    <a:pt x="1022" y="1270"/>
                  </a:lnTo>
                  <a:lnTo>
                    <a:pt x="992" y="1270"/>
                  </a:lnTo>
                  <a:lnTo>
                    <a:pt x="981" y="1270"/>
                  </a:lnTo>
                  <a:lnTo>
                    <a:pt x="978" y="1250"/>
                  </a:lnTo>
                  <a:lnTo>
                    <a:pt x="974" y="1225"/>
                  </a:lnTo>
                  <a:lnTo>
                    <a:pt x="969" y="1198"/>
                  </a:lnTo>
                  <a:lnTo>
                    <a:pt x="960" y="1171"/>
                  </a:lnTo>
                  <a:lnTo>
                    <a:pt x="951" y="1139"/>
                  </a:lnTo>
                  <a:lnTo>
                    <a:pt x="937" y="1110"/>
                  </a:lnTo>
                  <a:lnTo>
                    <a:pt x="922" y="1078"/>
                  </a:lnTo>
                  <a:lnTo>
                    <a:pt x="901" y="1047"/>
                  </a:lnTo>
                  <a:lnTo>
                    <a:pt x="878" y="1017"/>
                  </a:lnTo>
                  <a:lnTo>
                    <a:pt x="851" y="990"/>
                  </a:lnTo>
                  <a:lnTo>
                    <a:pt x="819" y="965"/>
                  </a:lnTo>
                  <a:lnTo>
                    <a:pt x="785" y="943"/>
                  </a:lnTo>
                  <a:lnTo>
                    <a:pt x="744" y="927"/>
                  </a:lnTo>
                  <a:lnTo>
                    <a:pt x="701" y="913"/>
                  </a:lnTo>
                  <a:lnTo>
                    <a:pt x="651" y="904"/>
                  </a:lnTo>
                  <a:lnTo>
                    <a:pt x="596" y="902"/>
                  </a:lnTo>
                  <a:lnTo>
                    <a:pt x="542" y="907"/>
                  </a:lnTo>
                  <a:lnTo>
                    <a:pt x="491" y="913"/>
                  </a:lnTo>
                  <a:lnTo>
                    <a:pt x="446" y="927"/>
                  </a:lnTo>
                  <a:lnTo>
                    <a:pt x="405" y="945"/>
                  </a:lnTo>
                  <a:lnTo>
                    <a:pt x="369" y="968"/>
                  </a:lnTo>
                  <a:lnTo>
                    <a:pt x="334" y="992"/>
                  </a:lnTo>
                  <a:lnTo>
                    <a:pt x="307" y="1019"/>
                  </a:lnTo>
                  <a:lnTo>
                    <a:pt x="284" y="1051"/>
                  </a:lnTo>
                  <a:lnTo>
                    <a:pt x="264" y="1085"/>
                  </a:lnTo>
                  <a:lnTo>
                    <a:pt x="248" y="1121"/>
                  </a:lnTo>
                  <a:lnTo>
                    <a:pt x="237" y="1159"/>
                  </a:lnTo>
                  <a:lnTo>
                    <a:pt x="228" y="1198"/>
                  </a:lnTo>
                  <a:lnTo>
                    <a:pt x="223" y="1238"/>
                  </a:lnTo>
                  <a:lnTo>
                    <a:pt x="221" y="1279"/>
                  </a:lnTo>
                  <a:lnTo>
                    <a:pt x="223" y="1322"/>
                  </a:lnTo>
                  <a:lnTo>
                    <a:pt x="228" y="1362"/>
                  </a:lnTo>
                  <a:lnTo>
                    <a:pt x="55" y="1362"/>
                  </a:lnTo>
                  <a:lnTo>
                    <a:pt x="55" y="1331"/>
                  </a:lnTo>
                  <a:lnTo>
                    <a:pt x="0" y="1331"/>
                  </a:lnTo>
                  <a:lnTo>
                    <a:pt x="0" y="1180"/>
                  </a:lnTo>
                  <a:lnTo>
                    <a:pt x="46" y="1180"/>
                  </a:lnTo>
                  <a:lnTo>
                    <a:pt x="46" y="1022"/>
                  </a:lnTo>
                  <a:lnTo>
                    <a:pt x="46" y="670"/>
                  </a:lnTo>
                  <a:lnTo>
                    <a:pt x="46" y="309"/>
                  </a:lnTo>
                  <a:lnTo>
                    <a:pt x="46" y="119"/>
                  </a:lnTo>
                  <a:lnTo>
                    <a:pt x="46" y="81"/>
                  </a:lnTo>
                  <a:lnTo>
                    <a:pt x="48" y="45"/>
                  </a:lnTo>
                  <a:lnTo>
                    <a:pt x="61" y="22"/>
                  </a:lnTo>
                  <a:lnTo>
                    <a:pt x="91" y="13"/>
                  </a:lnTo>
                  <a:lnTo>
                    <a:pt x="102" y="13"/>
                  </a:lnTo>
                  <a:lnTo>
                    <a:pt x="123" y="13"/>
                  </a:lnTo>
                  <a:lnTo>
                    <a:pt x="152" y="13"/>
                  </a:lnTo>
                  <a:lnTo>
                    <a:pt x="189" y="13"/>
                  </a:lnTo>
                  <a:lnTo>
                    <a:pt x="232" y="13"/>
                  </a:lnTo>
                  <a:lnTo>
                    <a:pt x="280" y="13"/>
                  </a:lnTo>
                  <a:lnTo>
                    <a:pt x="337" y="13"/>
                  </a:lnTo>
                  <a:lnTo>
                    <a:pt x="396" y="13"/>
                  </a:lnTo>
                  <a:lnTo>
                    <a:pt x="462" y="13"/>
                  </a:lnTo>
                  <a:lnTo>
                    <a:pt x="530" y="11"/>
                  </a:lnTo>
                  <a:lnTo>
                    <a:pt x="603" y="11"/>
                  </a:lnTo>
                  <a:lnTo>
                    <a:pt x="680" y="11"/>
                  </a:lnTo>
                  <a:lnTo>
                    <a:pt x="758" y="9"/>
                  </a:lnTo>
                  <a:lnTo>
                    <a:pt x="837" y="9"/>
                  </a:lnTo>
                  <a:lnTo>
                    <a:pt x="919" y="9"/>
                  </a:lnTo>
                  <a:lnTo>
                    <a:pt x="1001" y="7"/>
                  </a:lnTo>
                  <a:lnTo>
                    <a:pt x="1083" y="7"/>
                  </a:lnTo>
                  <a:lnTo>
                    <a:pt x="1163" y="4"/>
                  </a:lnTo>
                  <a:lnTo>
                    <a:pt x="1245" y="4"/>
                  </a:lnTo>
                  <a:lnTo>
                    <a:pt x="1322" y="4"/>
                  </a:lnTo>
                  <a:lnTo>
                    <a:pt x="1399" y="2"/>
                  </a:lnTo>
                  <a:lnTo>
                    <a:pt x="1472" y="2"/>
                  </a:lnTo>
                  <a:lnTo>
                    <a:pt x="1543" y="2"/>
                  </a:lnTo>
                  <a:lnTo>
                    <a:pt x="1609" y="2"/>
                  </a:lnTo>
                  <a:lnTo>
                    <a:pt x="1670" y="0"/>
                  </a:lnTo>
                  <a:lnTo>
                    <a:pt x="1727" y="0"/>
                  </a:lnTo>
                  <a:lnTo>
                    <a:pt x="1777" y="0"/>
                  </a:lnTo>
                  <a:lnTo>
                    <a:pt x="1820" y="0"/>
                  </a:lnTo>
                  <a:lnTo>
                    <a:pt x="1859" y="0"/>
                  </a:lnTo>
                  <a:lnTo>
                    <a:pt x="1889" y="0"/>
                  </a:lnTo>
                  <a:lnTo>
                    <a:pt x="1911" y="2"/>
                  </a:lnTo>
                  <a:lnTo>
                    <a:pt x="1925" y="2"/>
                  </a:lnTo>
                  <a:lnTo>
                    <a:pt x="1961" y="7"/>
                  </a:lnTo>
                  <a:lnTo>
                    <a:pt x="2000" y="13"/>
                  </a:lnTo>
                  <a:lnTo>
                    <a:pt x="2036" y="22"/>
                  </a:lnTo>
                  <a:lnTo>
                    <a:pt x="2071" y="34"/>
                  </a:lnTo>
                  <a:lnTo>
                    <a:pt x="2100" y="47"/>
                  </a:lnTo>
                  <a:lnTo>
                    <a:pt x="2125" y="63"/>
                  </a:lnTo>
                  <a:lnTo>
                    <a:pt x="2146" y="81"/>
                  </a:lnTo>
                  <a:lnTo>
                    <a:pt x="2159" y="99"/>
                  </a:lnTo>
                  <a:lnTo>
                    <a:pt x="2175" y="133"/>
                  </a:lnTo>
                  <a:lnTo>
                    <a:pt x="2203" y="189"/>
                  </a:lnTo>
                  <a:lnTo>
                    <a:pt x="2237" y="259"/>
                  </a:lnTo>
                  <a:lnTo>
                    <a:pt x="2275" y="334"/>
                  </a:lnTo>
                  <a:lnTo>
                    <a:pt x="2314" y="406"/>
                  </a:lnTo>
                  <a:lnTo>
                    <a:pt x="2346" y="469"/>
                  </a:lnTo>
                  <a:lnTo>
                    <a:pt x="2366" y="512"/>
                  </a:lnTo>
                  <a:lnTo>
                    <a:pt x="2375" y="528"/>
                  </a:lnTo>
                  <a:lnTo>
                    <a:pt x="2337" y="528"/>
                  </a:lnTo>
                  <a:lnTo>
                    <a:pt x="2203" y="261"/>
                  </a:lnTo>
                  <a:lnTo>
                    <a:pt x="2123" y="261"/>
                  </a:lnTo>
                  <a:lnTo>
                    <a:pt x="2077" y="261"/>
                  </a:lnTo>
                  <a:lnTo>
                    <a:pt x="1757" y="261"/>
                  </a:lnTo>
                  <a:lnTo>
                    <a:pt x="1757" y="656"/>
                  </a:lnTo>
                  <a:lnTo>
                    <a:pt x="2121" y="656"/>
                  </a:lnTo>
                  <a:lnTo>
                    <a:pt x="2121" y="546"/>
                  </a:lnTo>
                </a:path>
              </a:pathLst>
            </a:custGeom>
            <a:solidFill>
              <a:srgbClr val="0033CC"/>
            </a:solidFill>
            <a:ln w="9525" cap="rnd">
              <a:noFill/>
              <a:round/>
              <a:headEnd/>
              <a:tailEnd/>
            </a:ln>
            <a:effectLst>
              <a:outerShdw dist="107763" dir="2700000" algn="ctr" rotWithShape="0">
                <a:schemeClr val="bg2"/>
              </a:outerShdw>
            </a:effectLst>
          </p:spPr>
          <p:txBody>
            <a:bodyPr/>
            <a:lstStyle/>
            <a:p>
              <a:pPr>
                <a:defRPr/>
              </a:pPr>
              <a:endParaRPr lang="tr-TR"/>
            </a:p>
          </p:txBody>
        </p:sp>
        <p:sp>
          <p:nvSpPr>
            <p:cNvPr id="7" name="Freeform 6"/>
            <p:cNvSpPr>
              <a:spLocks/>
            </p:cNvSpPr>
            <p:nvPr/>
          </p:nvSpPr>
          <p:spPr bwMode="auto">
            <a:xfrm>
              <a:off x="1508" y="1996"/>
              <a:ext cx="1524" cy="621"/>
            </a:xfrm>
            <a:custGeom>
              <a:avLst/>
              <a:gdLst>
                <a:gd name="T0" fmla="*/ 1523 w 1524"/>
                <a:gd name="T1" fmla="*/ 620 h 621"/>
                <a:gd name="T2" fmla="*/ 1523 w 1524"/>
                <a:gd name="T3" fmla="*/ 0 h 621"/>
                <a:gd name="T4" fmla="*/ 0 w 1524"/>
                <a:gd name="T5" fmla="*/ 0 h 621"/>
                <a:gd name="T6" fmla="*/ 0 w 1524"/>
                <a:gd name="T7" fmla="*/ 620 h 621"/>
                <a:gd name="T8" fmla="*/ 1523 w 1524"/>
                <a:gd name="T9" fmla="*/ 620 h 621"/>
                <a:gd name="T10" fmla="*/ 0 60000 65536"/>
                <a:gd name="T11" fmla="*/ 0 60000 65536"/>
                <a:gd name="T12" fmla="*/ 0 60000 65536"/>
                <a:gd name="T13" fmla="*/ 0 60000 65536"/>
                <a:gd name="T14" fmla="*/ 0 60000 65536"/>
                <a:gd name="T15" fmla="*/ 0 w 1524"/>
                <a:gd name="T16" fmla="*/ 0 h 621"/>
                <a:gd name="T17" fmla="*/ 1524 w 1524"/>
                <a:gd name="T18" fmla="*/ 621 h 621"/>
              </a:gdLst>
              <a:ahLst/>
              <a:cxnLst>
                <a:cxn ang="T10">
                  <a:pos x="T0" y="T1"/>
                </a:cxn>
                <a:cxn ang="T11">
                  <a:pos x="T2" y="T3"/>
                </a:cxn>
                <a:cxn ang="T12">
                  <a:pos x="T4" y="T5"/>
                </a:cxn>
                <a:cxn ang="T13">
                  <a:pos x="T6" y="T7"/>
                </a:cxn>
                <a:cxn ang="T14">
                  <a:pos x="T8" y="T9"/>
                </a:cxn>
              </a:cxnLst>
              <a:rect l="T15" t="T16" r="T17" b="T18"/>
              <a:pathLst>
                <a:path w="1524" h="621">
                  <a:moveTo>
                    <a:pt x="1523" y="620"/>
                  </a:moveTo>
                  <a:lnTo>
                    <a:pt x="1523" y="0"/>
                  </a:lnTo>
                  <a:lnTo>
                    <a:pt x="0" y="0"/>
                  </a:lnTo>
                  <a:lnTo>
                    <a:pt x="0" y="620"/>
                  </a:lnTo>
                  <a:lnTo>
                    <a:pt x="1523" y="620"/>
                  </a:lnTo>
                </a:path>
              </a:pathLst>
            </a:custGeom>
            <a:solidFill>
              <a:srgbClr val="FFFFFF"/>
            </a:solidFill>
            <a:ln w="9525" cap="rnd">
              <a:noFill/>
              <a:round/>
              <a:headEnd/>
              <a:tailEnd/>
            </a:ln>
          </p:spPr>
          <p:txBody>
            <a:bodyPr/>
            <a:lstStyle/>
            <a:p>
              <a:endParaRPr lang="tr-TR"/>
            </a:p>
          </p:txBody>
        </p:sp>
        <p:sp>
          <p:nvSpPr>
            <p:cNvPr id="8" name="Freeform 7"/>
            <p:cNvSpPr>
              <a:spLocks/>
            </p:cNvSpPr>
            <p:nvPr/>
          </p:nvSpPr>
          <p:spPr bwMode="auto">
            <a:xfrm>
              <a:off x="3326" y="2280"/>
              <a:ext cx="177" cy="304"/>
            </a:xfrm>
            <a:custGeom>
              <a:avLst/>
              <a:gdLst>
                <a:gd name="T0" fmla="*/ 117 w 177"/>
                <a:gd name="T1" fmla="*/ 303 h 304"/>
                <a:gd name="T2" fmla="*/ 146 w 177"/>
                <a:gd name="T3" fmla="*/ 296 h 304"/>
                <a:gd name="T4" fmla="*/ 164 w 177"/>
                <a:gd name="T5" fmla="*/ 285 h 304"/>
                <a:gd name="T6" fmla="*/ 171 w 177"/>
                <a:gd name="T7" fmla="*/ 267 h 304"/>
                <a:gd name="T8" fmla="*/ 176 w 177"/>
                <a:gd name="T9" fmla="*/ 246 h 304"/>
                <a:gd name="T10" fmla="*/ 176 w 177"/>
                <a:gd name="T11" fmla="*/ 59 h 304"/>
                <a:gd name="T12" fmla="*/ 171 w 177"/>
                <a:gd name="T13" fmla="*/ 36 h 304"/>
                <a:gd name="T14" fmla="*/ 160 w 177"/>
                <a:gd name="T15" fmla="*/ 18 h 304"/>
                <a:gd name="T16" fmla="*/ 142 w 177"/>
                <a:gd name="T17" fmla="*/ 7 h 304"/>
                <a:gd name="T18" fmla="*/ 117 w 177"/>
                <a:gd name="T19" fmla="*/ 0 h 304"/>
                <a:gd name="T20" fmla="*/ 60 w 177"/>
                <a:gd name="T21" fmla="*/ 0 h 304"/>
                <a:gd name="T22" fmla="*/ 37 w 177"/>
                <a:gd name="T23" fmla="*/ 5 h 304"/>
                <a:gd name="T24" fmla="*/ 19 w 177"/>
                <a:gd name="T25" fmla="*/ 18 h 304"/>
                <a:gd name="T26" fmla="*/ 7 w 177"/>
                <a:gd name="T27" fmla="*/ 36 h 304"/>
                <a:gd name="T28" fmla="*/ 0 w 177"/>
                <a:gd name="T29" fmla="*/ 59 h 304"/>
                <a:gd name="T30" fmla="*/ 0 w 177"/>
                <a:gd name="T31" fmla="*/ 246 h 304"/>
                <a:gd name="T32" fmla="*/ 7 w 177"/>
                <a:gd name="T33" fmla="*/ 271 h 304"/>
                <a:gd name="T34" fmla="*/ 21 w 177"/>
                <a:gd name="T35" fmla="*/ 287 h 304"/>
                <a:gd name="T36" fmla="*/ 39 w 177"/>
                <a:gd name="T37" fmla="*/ 298 h 304"/>
                <a:gd name="T38" fmla="*/ 60 w 177"/>
                <a:gd name="T39" fmla="*/ 303 h 304"/>
                <a:gd name="T40" fmla="*/ 117 w 177"/>
                <a:gd name="T41" fmla="*/ 303 h 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
                <a:gd name="T64" fmla="*/ 0 h 304"/>
                <a:gd name="T65" fmla="*/ 177 w 177"/>
                <a:gd name="T66" fmla="*/ 304 h 3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 h="304">
                  <a:moveTo>
                    <a:pt x="117" y="303"/>
                  </a:moveTo>
                  <a:lnTo>
                    <a:pt x="146" y="296"/>
                  </a:lnTo>
                  <a:lnTo>
                    <a:pt x="164" y="285"/>
                  </a:lnTo>
                  <a:lnTo>
                    <a:pt x="171" y="267"/>
                  </a:lnTo>
                  <a:lnTo>
                    <a:pt x="176" y="246"/>
                  </a:lnTo>
                  <a:lnTo>
                    <a:pt x="176" y="59"/>
                  </a:lnTo>
                  <a:lnTo>
                    <a:pt x="171" y="36"/>
                  </a:lnTo>
                  <a:lnTo>
                    <a:pt x="160" y="18"/>
                  </a:lnTo>
                  <a:lnTo>
                    <a:pt x="142" y="7"/>
                  </a:lnTo>
                  <a:lnTo>
                    <a:pt x="117" y="0"/>
                  </a:lnTo>
                  <a:lnTo>
                    <a:pt x="60" y="0"/>
                  </a:lnTo>
                  <a:lnTo>
                    <a:pt x="37" y="5"/>
                  </a:lnTo>
                  <a:lnTo>
                    <a:pt x="19" y="18"/>
                  </a:lnTo>
                  <a:lnTo>
                    <a:pt x="7" y="36"/>
                  </a:lnTo>
                  <a:lnTo>
                    <a:pt x="0" y="59"/>
                  </a:lnTo>
                  <a:lnTo>
                    <a:pt x="0" y="246"/>
                  </a:lnTo>
                  <a:lnTo>
                    <a:pt x="7" y="271"/>
                  </a:lnTo>
                  <a:lnTo>
                    <a:pt x="21" y="287"/>
                  </a:lnTo>
                  <a:lnTo>
                    <a:pt x="39" y="298"/>
                  </a:lnTo>
                  <a:lnTo>
                    <a:pt x="60" y="303"/>
                  </a:lnTo>
                  <a:lnTo>
                    <a:pt x="117" y="303"/>
                  </a:lnTo>
                </a:path>
              </a:pathLst>
            </a:custGeom>
            <a:solidFill>
              <a:srgbClr val="000000"/>
            </a:solidFill>
            <a:ln w="9525" cap="rnd">
              <a:noFill/>
              <a:round/>
              <a:headEnd/>
              <a:tailEnd/>
            </a:ln>
          </p:spPr>
          <p:txBody>
            <a:bodyPr/>
            <a:lstStyle/>
            <a:p>
              <a:endParaRPr lang="tr-TR"/>
            </a:p>
          </p:txBody>
        </p:sp>
        <p:sp>
          <p:nvSpPr>
            <p:cNvPr id="9" name="Freeform 8"/>
            <p:cNvSpPr>
              <a:spLocks/>
            </p:cNvSpPr>
            <p:nvPr/>
          </p:nvSpPr>
          <p:spPr bwMode="auto">
            <a:xfrm>
              <a:off x="1711" y="2849"/>
              <a:ext cx="483" cy="301"/>
            </a:xfrm>
            <a:custGeom>
              <a:avLst/>
              <a:gdLst>
                <a:gd name="T0" fmla="*/ 478 w 483"/>
                <a:gd name="T1" fmla="*/ 286 h 301"/>
                <a:gd name="T2" fmla="*/ 480 w 483"/>
                <a:gd name="T3" fmla="*/ 275 h 301"/>
                <a:gd name="T4" fmla="*/ 480 w 483"/>
                <a:gd name="T5" fmla="*/ 262 h 301"/>
                <a:gd name="T6" fmla="*/ 482 w 483"/>
                <a:gd name="T7" fmla="*/ 250 h 301"/>
                <a:gd name="T8" fmla="*/ 482 w 483"/>
                <a:gd name="T9" fmla="*/ 239 h 301"/>
                <a:gd name="T10" fmla="*/ 478 w 483"/>
                <a:gd name="T11" fmla="*/ 192 h 301"/>
                <a:gd name="T12" fmla="*/ 464 w 483"/>
                <a:gd name="T13" fmla="*/ 146 h 301"/>
                <a:gd name="T14" fmla="*/ 441 w 483"/>
                <a:gd name="T15" fmla="*/ 106 h 301"/>
                <a:gd name="T16" fmla="*/ 412 w 483"/>
                <a:gd name="T17" fmla="*/ 70 h 301"/>
                <a:gd name="T18" fmla="*/ 375 w 483"/>
                <a:gd name="T19" fmla="*/ 40 h 301"/>
                <a:gd name="T20" fmla="*/ 334 w 483"/>
                <a:gd name="T21" fmla="*/ 18 h 301"/>
                <a:gd name="T22" fmla="*/ 289 w 483"/>
                <a:gd name="T23" fmla="*/ 4 h 301"/>
                <a:gd name="T24" fmla="*/ 241 w 483"/>
                <a:gd name="T25" fmla="*/ 0 h 301"/>
                <a:gd name="T26" fmla="*/ 193 w 483"/>
                <a:gd name="T27" fmla="*/ 4 h 301"/>
                <a:gd name="T28" fmla="*/ 148 w 483"/>
                <a:gd name="T29" fmla="*/ 18 h 301"/>
                <a:gd name="T30" fmla="*/ 107 w 483"/>
                <a:gd name="T31" fmla="*/ 40 h 301"/>
                <a:gd name="T32" fmla="*/ 70 w 483"/>
                <a:gd name="T33" fmla="*/ 70 h 301"/>
                <a:gd name="T34" fmla="*/ 41 w 483"/>
                <a:gd name="T35" fmla="*/ 106 h 301"/>
                <a:gd name="T36" fmla="*/ 18 w 483"/>
                <a:gd name="T37" fmla="*/ 146 h 301"/>
                <a:gd name="T38" fmla="*/ 5 w 483"/>
                <a:gd name="T39" fmla="*/ 192 h 301"/>
                <a:gd name="T40" fmla="*/ 0 w 483"/>
                <a:gd name="T41" fmla="*/ 239 h 301"/>
                <a:gd name="T42" fmla="*/ 0 w 483"/>
                <a:gd name="T43" fmla="*/ 255 h 301"/>
                <a:gd name="T44" fmla="*/ 2 w 483"/>
                <a:gd name="T45" fmla="*/ 268 h 301"/>
                <a:gd name="T46" fmla="*/ 5 w 483"/>
                <a:gd name="T47" fmla="*/ 284 h 301"/>
                <a:gd name="T48" fmla="*/ 9 w 483"/>
                <a:gd name="T49" fmla="*/ 300 h 301"/>
                <a:gd name="T50" fmla="*/ 478 w 483"/>
                <a:gd name="T51" fmla="*/ 28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301"/>
                <a:gd name="T80" fmla="*/ 483 w 483"/>
                <a:gd name="T81" fmla="*/ 301 h 3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301">
                  <a:moveTo>
                    <a:pt x="478" y="286"/>
                  </a:moveTo>
                  <a:lnTo>
                    <a:pt x="480" y="275"/>
                  </a:lnTo>
                  <a:lnTo>
                    <a:pt x="480" y="262"/>
                  </a:lnTo>
                  <a:lnTo>
                    <a:pt x="482" y="250"/>
                  </a:lnTo>
                  <a:lnTo>
                    <a:pt x="482" y="239"/>
                  </a:lnTo>
                  <a:lnTo>
                    <a:pt x="478" y="192"/>
                  </a:lnTo>
                  <a:lnTo>
                    <a:pt x="464" y="146"/>
                  </a:lnTo>
                  <a:lnTo>
                    <a:pt x="441" y="106"/>
                  </a:lnTo>
                  <a:lnTo>
                    <a:pt x="412" y="70"/>
                  </a:lnTo>
                  <a:lnTo>
                    <a:pt x="375" y="40"/>
                  </a:lnTo>
                  <a:lnTo>
                    <a:pt x="334" y="18"/>
                  </a:lnTo>
                  <a:lnTo>
                    <a:pt x="289" y="4"/>
                  </a:lnTo>
                  <a:lnTo>
                    <a:pt x="241" y="0"/>
                  </a:lnTo>
                  <a:lnTo>
                    <a:pt x="193" y="4"/>
                  </a:lnTo>
                  <a:lnTo>
                    <a:pt x="148" y="18"/>
                  </a:lnTo>
                  <a:lnTo>
                    <a:pt x="107" y="40"/>
                  </a:lnTo>
                  <a:lnTo>
                    <a:pt x="70" y="70"/>
                  </a:lnTo>
                  <a:lnTo>
                    <a:pt x="41" y="106"/>
                  </a:lnTo>
                  <a:lnTo>
                    <a:pt x="18" y="146"/>
                  </a:lnTo>
                  <a:lnTo>
                    <a:pt x="5" y="192"/>
                  </a:lnTo>
                  <a:lnTo>
                    <a:pt x="0" y="239"/>
                  </a:lnTo>
                  <a:lnTo>
                    <a:pt x="0" y="255"/>
                  </a:lnTo>
                  <a:lnTo>
                    <a:pt x="2" y="268"/>
                  </a:lnTo>
                  <a:lnTo>
                    <a:pt x="5" y="284"/>
                  </a:lnTo>
                  <a:lnTo>
                    <a:pt x="9" y="300"/>
                  </a:lnTo>
                  <a:lnTo>
                    <a:pt x="478" y="286"/>
                  </a:lnTo>
                </a:path>
              </a:pathLst>
            </a:custGeom>
            <a:solidFill>
              <a:srgbClr val="FFFFFF"/>
            </a:solidFill>
            <a:ln w="9525" cap="rnd">
              <a:noFill/>
              <a:round/>
              <a:headEnd/>
              <a:tailEnd/>
            </a:ln>
          </p:spPr>
          <p:txBody>
            <a:bodyPr/>
            <a:lstStyle/>
            <a:p>
              <a:endParaRPr lang="tr-TR"/>
            </a:p>
          </p:txBody>
        </p:sp>
        <p:sp>
          <p:nvSpPr>
            <p:cNvPr id="10" name="Freeform 9"/>
            <p:cNvSpPr>
              <a:spLocks/>
            </p:cNvSpPr>
            <p:nvPr/>
          </p:nvSpPr>
          <p:spPr bwMode="auto">
            <a:xfrm>
              <a:off x="3495" y="2849"/>
              <a:ext cx="483" cy="301"/>
            </a:xfrm>
            <a:custGeom>
              <a:avLst/>
              <a:gdLst>
                <a:gd name="T0" fmla="*/ 478 w 483"/>
                <a:gd name="T1" fmla="*/ 286 h 301"/>
                <a:gd name="T2" fmla="*/ 480 w 483"/>
                <a:gd name="T3" fmla="*/ 275 h 301"/>
                <a:gd name="T4" fmla="*/ 480 w 483"/>
                <a:gd name="T5" fmla="*/ 262 h 301"/>
                <a:gd name="T6" fmla="*/ 482 w 483"/>
                <a:gd name="T7" fmla="*/ 250 h 301"/>
                <a:gd name="T8" fmla="*/ 482 w 483"/>
                <a:gd name="T9" fmla="*/ 239 h 301"/>
                <a:gd name="T10" fmla="*/ 478 w 483"/>
                <a:gd name="T11" fmla="*/ 192 h 301"/>
                <a:gd name="T12" fmla="*/ 464 w 483"/>
                <a:gd name="T13" fmla="*/ 146 h 301"/>
                <a:gd name="T14" fmla="*/ 441 w 483"/>
                <a:gd name="T15" fmla="*/ 106 h 301"/>
                <a:gd name="T16" fmla="*/ 412 w 483"/>
                <a:gd name="T17" fmla="*/ 70 h 301"/>
                <a:gd name="T18" fmla="*/ 375 w 483"/>
                <a:gd name="T19" fmla="*/ 40 h 301"/>
                <a:gd name="T20" fmla="*/ 334 w 483"/>
                <a:gd name="T21" fmla="*/ 18 h 301"/>
                <a:gd name="T22" fmla="*/ 289 w 483"/>
                <a:gd name="T23" fmla="*/ 4 h 301"/>
                <a:gd name="T24" fmla="*/ 241 w 483"/>
                <a:gd name="T25" fmla="*/ 0 h 301"/>
                <a:gd name="T26" fmla="*/ 193 w 483"/>
                <a:gd name="T27" fmla="*/ 4 h 301"/>
                <a:gd name="T28" fmla="*/ 148 w 483"/>
                <a:gd name="T29" fmla="*/ 18 h 301"/>
                <a:gd name="T30" fmla="*/ 107 w 483"/>
                <a:gd name="T31" fmla="*/ 40 h 301"/>
                <a:gd name="T32" fmla="*/ 70 w 483"/>
                <a:gd name="T33" fmla="*/ 70 h 301"/>
                <a:gd name="T34" fmla="*/ 41 w 483"/>
                <a:gd name="T35" fmla="*/ 106 h 301"/>
                <a:gd name="T36" fmla="*/ 18 w 483"/>
                <a:gd name="T37" fmla="*/ 146 h 301"/>
                <a:gd name="T38" fmla="*/ 4 w 483"/>
                <a:gd name="T39" fmla="*/ 192 h 301"/>
                <a:gd name="T40" fmla="*/ 0 w 483"/>
                <a:gd name="T41" fmla="*/ 239 h 301"/>
                <a:gd name="T42" fmla="*/ 0 w 483"/>
                <a:gd name="T43" fmla="*/ 255 h 301"/>
                <a:gd name="T44" fmla="*/ 2 w 483"/>
                <a:gd name="T45" fmla="*/ 268 h 301"/>
                <a:gd name="T46" fmla="*/ 4 w 483"/>
                <a:gd name="T47" fmla="*/ 284 h 301"/>
                <a:gd name="T48" fmla="*/ 9 w 483"/>
                <a:gd name="T49" fmla="*/ 300 h 301"/>
                <a:gd name="T50" fmla="*/ 478 w 483"/>
                <a:gd name="T51" fmla="*/ 28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301"/>
                <a:gd name="T80" fmla="*/ 483 w 483"/>
                <a:gd name="T81" fmla="*/ 301 h 3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301">
                  <a:moveTo>
                    <a:pt x="478" y="286"/>
                  </a:moveTo>
                  <a:lnTo>
                    <a:pt x="480" y="275"/>
                  </a:lnTo>
                  <a:lnTo>
                    <a:pt x="480" y="262"/>
                  </a:lnTo>
                  <a:lnTo>
                    <a:pt x="482" y="250"/>
                  </a:lnTo>
                  <a:lnTo>
                    <a:pt x="482" y="239"/>
                  </a:lnTo>
                  <a:lnTo>
                    <a:pt x="478" y="192"/>
                  </a:lnTo>
                  <a:lnTo>
                    <a:pt x="464" y="146"/>
                  </a:lnTo>
                  <a:lnTo>
                    <a:pt x="441" y="106"/>
                  </a:lnTo>
                  <a:lnTo>
                    <a:pt x="412" y="70"/>
                  </a:lnTo>
                  <a:lnTo>
                    <a:pt x="375" y="40"/>
                  </a:lnTo>
                  <a:lnTo>
                    <a:pt x="334" y="18"/>
                  </a:lnTo>
                  <a:lnTo>
                    <a:pt x="289" y="4"/>
                  </a:lnTo>
                  <a:lnTo>
                    <a:pt x="241" y="0"/>
                  </a:lnTo>
                  <a:lnTo>
                    <a:pt x="193" y="4"/>
                  </a:lnTo>
                  <a:lnTo>
                    <a:pt x="148" y="18"/>
                  </a:lnTo>
                  <a:lnTo>
                    <a:pt x="107" y="40"/>
                  </a:lnTo>
                  <a:lnTo>
                    <a:pt x="70" y="70"/>
                  </a:lnTo>
                  <a:lnTo>
                    <a:pt x="41" y="106"/>
                  </a:lnTo>
                  <a:lnTo>
                    <a:pt x="18" y="146"/>
                  </a:lnTo>
                  <a:lnTo>
                    <a:pt x="4" y="192"/>
                  </a:lnTo>
                  <a:lnTo>
                    <a:pt x="0" y="239"/>
                  </a:lnTo>
                  <a:lnTo>
                    <a:pt x="0" y="255"/>
                  </a:lnTo>
                  <a:lnTo>
                    <a:pt x="2" y="268"/>
                  </a:lnTo>
                  <a:lnTo>
                    <a:pt x="4" y="284"/>
                  </a:lnTo>
                  <a:lnTo>
                    <a:pt x="9" y="300"/>
                  </a:lnTo>
                  <a:lnTo>
                    <a:pt x="478" y="286"/>
                  </a:lnTo>
                </a:path>
              </a:pathLst>
            </a:custGeom>
            <a:solidFill>
              <a:srgbClr val="FFFFFF"/>
            </a:solidFill>
            <a:ln w="9525" cap="rnd">
              <a:noFill/>
              <a:round/>
              <a:headEnd/>
              <a:tailEnd/>
            </a:ln>
          </p:spPr>
          <p:txBody>
            <a:bodyPr/>
            <a:lstStyle/>
            <a:p>
              <a:endParaRPr lang="tr-TR"/>
            </a:p>
          </p:txBody>
        </p:sp>
        <p:sp>
          <p:nvSpPr>
            <p:cNvPr id="11" name="Freeform 10"/>
            <p:cNvSpPr>
              <a:spLocks/>
            </p:cNvSpPr>
            <p:nvPr/>
          </p:nvSpPr>
          <p:spPr bwMode="auto">
            <a:xfrm>
              <a:off x="3131" y="2170"/>
              <a:ext cx="206" cy="269"/>
            </a:xfrm>
            <a:custGeom>
              <a:avLst/>
              <a:gdLst>
                <a:gd name="T0" fmla="*/ 139 w 206"/>
                <a:gd name="T1" fmla="*/ 185 h 269"/>
                <a:gd name="T2" fmla="*/ 134 w 206"/>
                <a:gd name="T3" fmla="*/ 169 h 269"/>
                <a:gd name="T4" fmla="*/ 127 w 206"/>
                <a:gd name="T5" fmla="*/ 162 h 269"/>
                <a:gd name="T6" fmla="*/ 143 w 206"/>
                <a:gd name="T7" fmla="*/ 162 h 269"/>
                <a:gd name="T8" fmla="*/ 159 w 206"/>
                <a:gd name="T9" fmla="*/ 167 h 269"/>
                <a:gd name="T10" fmla="*/ 173 w 206"/>
                <a:gd name="T11" fmla="*/ 162 h 269"/>
                <a:gd name="T12" fmla="*/ 177 w 206"/>
                <a:gd name="T13" fmla="*/ 149 h 269"/>
                <a:gd name="T14" fmla="*/ 175 w 206"/>
                <a:gd name="T15" fmla="*/ 137 h 269"/>
                <a:gd name="T16" fmla="*/ 177 w 206"/>
                <a:gd name="T17" fmla="*/ 135 h 269"/>
                <a:gd name="T18" fmla="*/ 177 w 206"/>
                <a:gd name="T19" fmla="*/ 131 h 269"/>
                <a:gd name="T20" fmla="*/ 177 w 206"/>
                <a:gd name="T21" fmla="*/ 126 h 269"/>
                <a:gd name="T22" fmla="*/ 177 w 206"/>
                <a:gd name="T23" fmla="*/ 122 h 269"/>
                <a:gd name="T24" fmla="*/ 184 w 206"/>
                <a:gd name="T25" fmla="*/ 117 h 269"/>
                <a:gd name="T26" fmla="*/ 189 w 206"/>
                <a:gd name="T27" fmla="*/ 110 h 269"/>
                <a:gd name="T28" fmla="*/ 184 w 206"/>
                <a:gd name="T29" fmla="*/ 106 h 269"/>
                <a:gd name="T30" fmla="*/ 175 w 206"/>
                <a:gd name="T31" fmla="*/ 101 h 269"/>
                <a:gd name="T32" fmla="*/ 170 w 206"/>
                <a:gd name="T33" fmla="*/ 95 h 269"/>
                <a:gd name="T34" fmla="*/ 173 w 206"/>
                <a:gd name="T35" fmla="*/ 88 h 269"/>
                <a:gd name="T36" fmla="*/ 173 w 206"/>
                <a:gd name="T37" fmla="*/ 83 h 269"/>
                <a:gd name="T38" fmla="*/ 168 w 206"/>
                <a:gd name="T39" fmla="*/ 72 h 269"/>
                <a:gd name="T40" fmla="*/ 159 w 206"/>
                <a:gd name="T41" fmla="*/ 63 h 269"/>
                <a:gd name="T42" fmla="*/ 205 w 206"/>
                <a:gd name="T43" fmla="*/ 40 h 269"/>
                <a:gd name="T44" fmla="*/ 191 w 206"/>
                <a:gd name="T45" fmla="*/ 38 h 269"/>
                <a:gd name="T46" fmla="*/ 164 w 206"/>
                <a:gd name="T47" fmla="*/ 34 h 269"/>
                <a:gd name="T48" fmla="*/ 161 w 206"/>
                <a:gd name="T49" fmla="*/ 29 h 269"/>
                <a:gd name="T50" fmla="*/ 152 w 206"/>
                <a:gd name="T51" fmla="*/ 9 h 269"/>
                <a:gd name="T52" fmla="*/ 134 w 206"/>
                <a:gd name="T53" fmla="*/ 0 h 269"/>
                <a:gd name="T54" fmla="*/ 116 w 206"/>
                <a:gd name="T55" fmla="*/ 16 h 269"/>
                <a:gd name="T56" fmla="*/ 104 w 206"/>
                <a:gd name="T57" fmla="*/ 25 h 269"/>
                <a:gd name="T58" fmla="*/ 86 w 206"/>
                <a:gd name="T59" fmla="*/ 34 h 269"/>
                <a:gd name="T60" fmla="*/ 66 w 206"/>
                <a:gd name="T61" fmla="*/ 40 h 269"/>
                <a:gd name="T62" fmla="*/ 48 w 206"/>
                <a:gd name="T63" fmla="*/ 45 h 269"/>
                <a:gd name="T64" fmla="*/ 34 w 206"/>
                <a:gd name="T65" fmla="*/ 56 h 269"/>
                <a:gd name="T66" fmla="*/ 41 w 206"/>
                <a:gd name="T67" fmla="*/ 70 h 269"/>
                <a:gd name="T68" fmla="*/ 50 w 206"/>
                <a:gd name="T69" fmla="*/ 72 h 269"/>
                <a:gd name="T70" fmla="*/ 54 w 206"/>
                <a:gd name="T71" fmla="*/ 74 h 269"/>
                <a:gd name="T72" fmla="*/ 50 w 206"/>
                <a:gd name="T73" fmla="*/ 76 h 269"/>
                <a:gd name="T74" fmla="*/ 48 w 206"/>
                <a:gd name="T75" fmla="*/ 88 h 269"/>
                <a:gd name="T76" fmla="*/ 54 w 206"/>
                <a:gd name="T77" fmla="*/ 88 h 269"/>
                <a:gd name="T78" fmla="*/ 57 w 206"/>
                <a:gd name="T79" fmla="*/ 92 h 269"/>
                <a:gd name="T80" fmla="*/ 61 w 206"/>
                <a:gd name="T81" fmla="*/ 97 h 269"/>
                <a:gd name="T82" fmla="*/ 64 w 206"/>
                <a:gd name="T83" fmla="*/ 97 h 269"/>
                <a:gd name="T84" fmla="*/ 57 w 206"/>
                <a:gd name="T85" fmla="*/ 104 h 269"/>
                <a:gd name="T86" fmla="*/ 61 w 206"/>
                <a:gd name="T87" fmla="*/ 119 h 269"/>
                <a:gd name="T88" fmla="*/ 75 w 206"/>
                <a:gd name="T89" fmla="*/ 131 h 269"/>
                <a:gd name="T90" fmla="*/ 79 w 206"/>
                <a:gd name="T91" fmla="*/ 131 h 269"/>
                <a:gd name="T92" fmla="*/ 77 w 206"/>
                <a:gd name="T93" fmla="*/ 137 h 269"/>
                <a:gd name="T94" fmla="*/ 68 w 206"/>
                <a:gd name="T95" fmla="*/ 146 h 269"/>
                <a:gd name="T96" fmla="*/ 52 w 206"/>
                <a:gd name="T97" fmla="*/ 137 h 269"/>
                <a:gd name="T98" fmla="*/ 34 w 206"/>
                <a:gd name="T99" fmla="*/ 135 h 269"/>
                <a:gd name="T100" fmla="*/ 2 w 206"/>
                <a:gd name="T101" fmla="*/ 187 h 269"/>
                <a:gd name="T102" fmla="*/ 2 w 206"/>
                <a:gd name="T103" fmla="*/ 268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6"/>
                <a:gd name="T157" fmla="*/ 0 h 269"/>
                <a:gd name="T158" fmla="*/ 206 w 206"/>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6" h="269">
                  <a:moveTo>
                    <a:pt x="191" y="268"/>
                  </a:moveTo>
                  <a:lnTo>
                    <a:pt x="139" y="185"/>
                  </a:lnTo>
                  <a:lnTo>
                    <a:pt x="139" y="176"/>
                  </a:lnTo>
                  <a:lnTo>
                    <a:pt x="134" y="169"/>
                  </a:lnTo>
                  <a:lnTo>
                    <a:pt x="127" y="164"/>
                  </a:lnTo>
                  <a:lnTo>
                    <a:pt x="127" y="162"/>
                  </a:lnTo>
                  <a:lnTo>
                    <a:pt x="134" y="162"/>
                  </a:lnTo>
                  <a:lnTo>
                    <a:pt x="143" y="162"/>
                  </a:lnTo>
                  <a:lnTo>
                    <a:pt x="152" y="164"/>
                  </a:lnTo>
                  <a:lnTo>
                    <a:pt x="159" y="167"/>
                  </a:lnTo>
                  <a:lnTo>
                    <a:pt x="166" y="167"/>
                  </a:lnTo>
                  <a:lnTo>
                    <a:pt x="173" y="162"/>
                  </a:lnTo>
                  <a:lnTo>
                    <a:pt x="177" y="155"/>
                  </a:lnTo>
                  <a:lnTo>
                    <a:pt x="177" y="149"/>
                  </a:lnTo>
                  <a:lnTo>
                    <a:pt x="175" y="142"/>
                  </a:lnTo>
                  <a:lnTo>
                    <a:pt x="175" y="137"/>
                  </a:lnTo>
                  <a:lnTo>
                    <a:pt x="177" y="135"/>
                  </a:lnTo>
                  <a:lnTo>
                    <a:pt x="177" y="133"/>
                  </a:lnTo>
                  <a:lnTo>
                    <a:pt x="177" y="131"/>
                  </a:lnTo>
                  <a:lnTo>
                    <a:pt x="177" y="128"/>
                  </a:lnTo>
                  <a:lnTo>
                    <a:pt x="177" y="126"/>
                  </a:lnTo>
                  <a:lnTo>
                    <a:pt x="177" y="124"/>
                  </a:lnTo>
                  <a:lnTo>
                    <a:pt x="177" y="122"/>
                  </a:lnTo>
                  <a:lnTo>
                    <a:pt x="182" y="117"/>
                  </a:lnTo>
                  <a:lnTo>
                    <a:pt x="184" y="117"/>
                  </a:lnTo>
                  <a:lnTo>
                    <a:pt x="189" y="115"/>
                  </a:lnTo>
                  <a:lnTo>
                    <a:pt x="189" y="110"/>
                  </a:lnTo>
                  <a:lnTo>
                    <a:pt x="189" y="108"/>
                  </a:lnTo>
                  <a:lnTo>
                    <a:pt x="184" y="106"/>
                  </a:lnTo>
                  <a:lnTo>
                    <a:pt x="182" y="104"/>
                  </a:lnTo>
                  <a:lnTo>
                    <a:pt x="175" y="101"/>
                  </a:lnTo>
                  <a:lnTo>
                    <a:pt x="170" y="97"/>
                  </a:lnTo>
                  <a:lnTo>
                    <a:pt x="170" y="95"/>
                  </a:lnTo>
                  <a:lnTo>
                    <a:pt x="173" y="92"/>
                  </a:lnTo>
                  <a:lnTo>
                    <a:pt x="173" y="88"/>
                  </a:lnTo>
                  <a:lnTo>
                    <a:pt x="173" y="86"/>
                  </a:lnTo>
                  <a:lnTo>
                    <a:pt x="173" y="83"/>
                  </a:lnTo>
                  <a:lnTo>
                    <a:pt x="170" y="79"/>
                  </a:lnTo>
                  <a:lnTo>
                    <a:pt x="168" y="72"/>
                  </a:lnTo>
                  <a:lnTo>
                    <a:pt x="164" y="65"/>
                  </a:lnTo>
                  <a:lnTo>
                    <a:pt x="159" y="63"/>
                  </a:lnTo>
                  <a:lnTo>
                    <a:pt x="205" y="45"/>
                  </a:lnTo>
                  <a:lnTo>
                    <a:pt x="205" y="40"/>
                  </a:lnTo>
                  <a:lnTo>
                    <a:pt x="200" y="40"/>
                  </a:lnTo>
                  <a:lnTo>
                    <a:pt x="191" y="38"/>
                  </a:lnTo>
                  <a:lnTo>
                    <a:pt x="177" y="36"/>
                  </a:lnTo>
                  <a:lnTo>
                    <a:pt x="164" y="34"/>
                  </a:lnTo>
                  <a:lnTo>
                    <a:pt x="164" y="31"/>
                  </a:lnTo>
                  <a:lnTo>
                    <a:pt x="161" y="29"/>
                  </a:lnTo>
                  <a:lnTo>
                    <a:pt x="159" y="22"/>
                  </a:lnTo>
                  <a:lnTo>
                    <a:pt x="152" y="9"/>
                  </a:lnTo>
                  <a:lnTo>
                    <a:pt x="143" y="0"/>
                  </a:lnTo>
                  <a:lnTo>
                    <a:pt x="134" y="0"/>
                  </a:lnTo>
                  <a:lnTo>
                    <a:pt x="123" y="7"/>
                  </a:lnTo>
                  <a:lnTo>
                    <a:pt x="116" y="16"/>
                  </a:lnTo>
                  <a:lnTo>
                    <a:pt x="111" y="20"/>
                  </a:lnTo>
                  <a:lnTo>
                    <a:pt x="104" y="25"/>
                  </a:lnTo>
                  <a:lnTo>
                    <a:pt x="95" y="29"/>
                  </a:lnTo>
                  <a:lnTo>
                    <a:pt x="86" y="34"/>
                  </a:lnTo>
                  <a:lnTo>
                    <a:pt x="75" y="38"/>
                  </a:lnTo>
                  <a:lnTo>
                    <a:pt x="66" y="40"/>
                  </a:lnTo>
                  <a:lnTo>
                    <a:pt x="57" y="43"/>
                  </a:lnTo>
                  <a:lnTo>
                    <a:pt x="48" y="45"/>
                  </a:lnTo>
                  <a:lnTo>
                    <a:pt x="36" y="49"/>
                  </a:lnTo>
                  <a:lnTo>
                    <a:pt x="34" y="56"/>
                  </a:lnTo>
                  <a:lnTo>
                    <a:pt x="36" y="65"/>
                  </a:lnTo>
                  <a:lnTo>
                    <a:pt x="41" y="70"/>
                  </a:lnTo>
                  <a:lnTo>
                    <a:pt x="45" y="70"/>
                  </a:lnTo>
                  <a:lnTo>
                    <a:pt x="50" y="72"/>
                  </a:lnTo>
                  <a:lnTo>
                    <a:pt x="52" y="74"/>
                  </a:lnTo>
                  <a:lnTo>
                    <a:pt x="54" y="74"/>
                  </a:lnTo>
                  <a:lnTo>
                    <a:pt x="50" y="74"/>
                  </a:lnTo>
                  <a:lnTo>
                    <a:pt x="50" y="76"/>
                  </a:lnTo>
                  <a:lnTo>
                    <a:pt x="50" y="81"/>
                  </a:lnTo>
                  <a:lnTo>
                    <a:pt x="48" y="88"/>
                  </a:lnTo>
                  <a:lnTo>
                    <a:pt x="52" y="88"/>
                  </a:lnTo>
                  <a:lnTo>
                    <a:pt x="54" y="88"/>
                  </a:lnTo>
                  <a:lnTo>
                    <a:pt x="57" y="90"/>
                  </a:lnTo>
                  <a:lnTo>
                    <a:pt x="57" y="92"/>
                  </a:lnTo>
                  <a:lnTo>
                    <a:pt x="57" y="95"/>
                  </a:lnTo>
                  <a:lnTo>
                    <a:pt x="61" y="97"/>
                  </a:lnTo>
                  <a:lnTo>
                    <a:pt x="64" y="97"/>
                  </a:lnTo>
                  <a:lnTo>
                    <a:pt x="59" y="99"/>
                  </a:lnTo>
                  <a:lnTo>
                    <a:pt x="57" y="104"/>
                  </a:lnTo>
                  <a:lnTo>
                    <a:pt x="57" y="110"/>
                  </a:lnTo>
                  <a:lnTo>
                    <a:pt x="61" y="119"/>
                  </a:lnTo>
                  <a:lnTo>
                    <a:pt x="68" y="126"/>
                  </a:lnTo>
                  <a:lnTo>
                    <a:pt x="75" y="131"/>
                  </a:lnTo>
                  <a:lnTo>
                    <a:pt x="77" y="131"/>
                  </a:lnTo>
                  <a:lnTo>
                    <a:pt x="79" y="131"/>
                  </a:lnTo>
                  <a:lnTo>
                    <a:pt x="79" y="135"/>
                  </a:lnTo>
                  <a:lnTo>
                    <a:pt x="77" y="137"/>
                  </a:lnTo>
                  <a:lnTo>
                    <a:pt x="73" y="142"/>
                  </a:lnTo>
                  <a:lnTo>
                    <a:pt x="68" y="146"/>
                  </a:lnTo>
                  <a:lnTo>
                    <a:pt x="61" y="142"/>
                  </a:lnTo>
                  <a:lnTo>
                    <a:pt x="52" y="137"/>
                  </a:lnTo>
                  <a:lnTo>
                    <a:pt x="45" y="135"/>
                  </a:lnTo>
                  <a:lnTo>
                    <a:pt x="34" y="135"/>
                  </a:lnTo>
                  <a:lnTo>
                    <a:pt x="9" y="151"/>
                  </a:lnTo>
                  <a:lnTo>
                    <a:pt x="2" y="187"/>
                  </a:lnTo>
                  <a:lnTo>
                    <a:pt x="0" y="230"/>
                  </a:lnTo>
                  <a:lnTo>
                    <a:pt x="2" y="268"/>
                  </a:lnTo>
                  <a:lnTo>
                    <a:pt x="191" y="268"/>
                  </a:lnTo>
                </a:path>
              </a:pathLst>
            </a:custGeom>
            <a:solidFill>
              <a:srgbClr val="000000"/>
            </a:solidFill>
            <a:ln w="9525" cap="rnd">
              <a:noFill/>
              <a:round/>
              <a:headEnd/>
              <a:tailEnd/>
            </a:ln>
          </p:spPr>
          <p:txBody>
            <a:bodyPr/>
            <a:lstStyle/>
            <a:p>
              <a:endParaRPr lang="tr-TR"/>
            </a:p>
          </p:txBody>
        </p:sp>
        <p:sp>
          <p:nvSpPr>
            <p:cNvPr id="12" name="Freeform 11"/>
            <p:cNvSpPr>
              <a:spLocks/>
            </p:cNvSpPr>
            <p:nvPr/>
          </p:nvSpPr>
          <p:spPr bwMode="auto">
            <a:xfrm>
              <a:off x="1615" y="2722"/>
              <a:ext cx="2461" cy="428"/>
            </a:xfrm>
            <a:custGeom>
              <a:avLst/>
              <a:gdLst/>
              <a:ahLst/>
              <a:cxnLst>
                <a:cxn ang="0">
                  <a:pos x="101" y="411"/>
                </a:cxn>
                <a:cxn ang="0">
                  <a:pos x="96" y="382"/>
                </a:cxn>
                <a:cxn ang="0">
                  <a:pos x="101" y="319"/>
                </a:cxn>
                <a:cxn ang="0">
                  <a:pos x="137" y="233"/>
                </a:cxn>
                <a:cxn ang="0">
                  <a:pos x="203" y="167"/>
                </a:cxn>
                <a:cxn ang="0">
                  <a:pos x="289" y="131"/>
                </a:cxn>
                <a:cxn ang="0">
                  <a:pos x="385" y="131"/>
                </a:cxn>
                <a:cxn ang="0">
                  <a:pos x="471" y="167"/>
                </a:cxn>
                <a:cxn ang="0">
                  <a:pos x="537" y="233"/>
                </a:cxn>
                <a:cxn ang="0">
                  <a:pos x="574" y="319"/>
                </a:cxn>
                <a:cxn ang="0">
                  <a:pos x="578" y="377"/>
                </a:cxn>
                <a:cxn ang="0">
                  <a:pos x="576" y="402"/>
                </a:cxn>
                <a:cxn ang="0">
                  <a:pos x="1889" y="427"/>
                </a:cxn>
                <a:cxn ang="0">
                  <a:pos x="1882" y="395"/>
                </a:cxn>
                <a:cxn ang="0">
                  <a:pos x="1880" y="366"/>
                </a:cxn>
                <a:cxn ang="0">
                  <a:pos x="1898" y="273"/>
                </a:cxn>
                <a:cxn ang="0">
                  <a:pos x="1950" y="197"/>
                </a:cxn>
                <a:cxn ang="0">
                  <a:pos x="2028" y="145"/>
                </a:cxn>
                <a:cxn ang="0">
                  <a:pos x="2121" y="127"/>
                </a:cxn>
                <a:cxn ang="0">
                  <a:pos x="2214" y="145"/>
                </a:cxn>
                <a:cxn ang="0">
                  <a:pos x="2292" y="197"/>
                </a:cxn>
                <a:cxn ang="0">
                  <a:pos x="2344" y="273"/>
                </a:cxn>
                <a:cxn ang="0">
                  <a:pos x="2362" y="366"/>
                </a:cxn>
                <a:cxn ang="0">
                  <a:pos x="2360" y="389"/>
                </a:cxn>
                <a:cxn ang="0">
                  <a:pos x="2358" y="413"/>
                </a:cxn>
                <a:cxn ang="0">
                  <a:pos x="2460" y="370"/>
                </a:cxn>
                <a:cxn ang="0">
                  <a:pos x="2446" y="249"/>
                </a:cxn>
                <a:cxn ang="0">
                  <a:pos x="2378" y="122"/>
                </a:cxn>
                <a:cxn ang="0">
                  <a:pos x="2235" y="34"/>
                </a:cxn>
                <a:cxn ang="0">
                  <a:pos x="2016" y="32"/>
                </a:cxn>
                <a:cxn ang="0">
                  <a:pos x="1868" y="113"/>
                </a:cxn>
                <a:cxn ang="0">
                  <a:pos x="1793" y="231"/>
                </a:cxn>
                <a:cxn ang="0">
                  <a:pos x="1768" y="332"/>
                </a:cxn>
                <a:cxn ang="0">
                  <a:pos x="1741" y="361"/>
                </a:cxn>
                <a:cxn ang="0">
                  <a:pos x="1636" y="361"/>
                </a:cxn>
                <a:cxn ang="0">
                  <a:pos x="1479" y="361"/>
                </a:cxn>
                <a:cxn ang="0">
                  <a:pos x="1293" y="361"/>
                </a:cxn>
                <a:cxn ang="0">
                  <a:pos x="1097" y="361"/>
                </a:cxn>
                <a:cxn ang="0">
                  <a:pos x="920" y="361"/>
                </a:cxn>
                <a:cxn ang="0">
                  <a:pos x="779" y="361"/>
                </a:cxn>
                <a:cxn ang="0">
                  <a:pos x="697" y="361"/>
                </a:cxn>
                <a:cxn ang="0">
                  <a:pos x="683" y="316"/>
                </a:cxn>
                <a:cxn ang="0">
                  <a:pos x="651" y="204"/>
                </a:cxn>
                <a:cxn ang="0">
                  <a:pos x="576" y="91"/>
                </a:cxn>
                <a:cxn ang="0">
                  <a:pos x="435" y="14"/>
                </a:cxn>
                <a:cxn ang="0">
                  <a:pos x="308" y="0"/>
                </a:cxn>
                <a:cxn ang="0">
                  <a:pos x="246" y="10"/>
                </a:cxn>
                <a:cxn ang="0">
                  <a:pos x="185" y="28"/>
                </a:cxn>
                <a:cxn ang="0">
                  <a:pos x="128" y="61"/>
                </a:cxn>
                <a:cxn ang="0">
                  <a:pos x="75" y="109"/>
                </a:cxn>
                <a:cxn ang="0">
                  <a:pos x="35" y="174"/>
                </a:cxn>
                <a:cxn ang="0">
                  <a:pos x="9" y="258"/>
                </a:cxn>
                <a:cxn ang="0">
                  <a:pos x="0" y="361"/>
                </a:cxn>
                <a:cxn ang="0">
                  <a:pos x="105" y="427"/>
                </a:cxn>
              </a:cxnLst>
              <a:rect l="0" t="0" r="r" b="b"/>
              <a:pathLst>
                <a:path w="2461" h="428">
                  <a:moveTo>
                    <a:pt x="105" y="427"/>
                  </a:moveTo>
                  <a:lnTo>
                    <a:pt x="101" y="411"/>
                  </a:lnTo>
                  <a:lnTo>
                    <a:pt x="98" y="395"/>
                  </a:lnTo>
                  <a:lnTo>
                    <a:pt x="96" y="382"/>
                  </a:lnTo>
                  <a:lnTo>
                    <a:pt x="96" y="366"/>
                  </a:lnTo>
                  <a:lnTo>
                    <a:pt x="101" y="319"/>
                  </a:lnTo>
                  <a:lnTo>
                    <a:pt x="114" y="273"/>
                  </a:lnTo>
                  <a:lnTo>
                    <a:pt x="137" y="233"/>
                  </a:lnTo>
                  <a:lnTo>
                    <a:pt x="166" y="197"/>
                  </a:lnTo>
                  <a:lnTo>
                    <a:pt x="203" y="167"/>
                  </a:lnTo>
                  <a:lnTo>
                    <a:pt x="244" y="145"/>
                  </a:lnTo>
                  <a:lnTo>
                    <a:pt x="289" y="131"/>
                  </a:lnTo>
                  <a:lnTo>
                    <a:pt x="337" y="127"/>
                  </a:lnTo>
                  <a:lnTo>
                    <a:pt x="385" y="131"/>
                  </a:lnTo>
                  <a:lnTo>
                    <a:pt x="430" y="145"/>
                  </a:lnTo>
                  <a:lnTo>
                    <a:pt x="471" y="167"/>
                  </a:lnTo>
                  <a:lnTo>
                    <a:pt x="508" y="197"/>
                  </a:lnTo>
                  <a:lnTo>
                    <a:pt x="537" y="233"/>
                  </a:lnTo>
                  <a:lnTo>
                    <a:pt x="560" y="273"/>
                  </a:lnTo>
                  <a:lnTo>
                    <a:pt x="574" y="319"/>
                  </a:lnTo>
                  <a:lnTo>
                    <a:pt x="578" y="366"/>
                  </a:lnTo>
                  <a:lnTo>
                    <a:pt x="578" y="377"/>
                  </a:lnTo>
                  <a:lnTo>
                    <a:pt x="576" y="389"/>
                  </a:lnTo>
                  <a:lnTo>
                    <a:pt x="576" y="402"/>
                  </a:lnTo>
                  <a:lnTo>
                    <a:pt x="574" y="413"/>
                  </a:lnTo>
                  <a:lnTo>
                    <a:pt x="1889" y="427"/>
                  </a:lnTo>
                  <a:lnTo>
                    <a:pt x="1884" y="411"/>
                  </a:lnTo>
                  <a:lnTo>
                    <a:pt x="1882" y="395"/>
                  </a:lnTo>
                  <a:lnTo>
                    <a:pt x="1880" y="382"/>
                  </a:lnTo>
                  <a:lnTo>
                    <a:pt x="1880" y="366"/>
                  </a:lnTo>
                  <a:lnTo>
                    <a:pt x="1884" y="319"/>
                  </a:lnTo>
                  <a:lnTo>
                    <a:pt x="1898" y="273"/>
                  </a:lnTo>
                  <a:lnTo>
                    <a:pt x="1921" y="233"/>
                  </a:lnTo>
                  <a:lnTo>
                    <a:pt x="1950" y="197"/>
                  </a:lnTo>
                  <a:lnTo>
                    <a:pt x="1987" y="167"/>
                  </a:lnTo>
                  <a:lnTo>
                    <a:pt x="2028" y="145"/>
                  </a:lnTo>
                  <a:lnTo>
                    <a:pt x="2073" y="131"/>
                  </a:lnTo>
                  <a:lnTo>
                    <a:pt x="2121" y="127"/>
                  </a:lnTo>
                  <a:lnTo>
                    <a:pt x="2169" y="131"/>
                  </a:lnTo>
                  <a:lnTo>
                    <a:pt x="2214" y="145"/>
                  </a:lnTo>
                  <a:lnTo>
                    <a:pt x="2255" y="167"/>
                  </a:lnTo>
                  <a:lnTo>
                    <a:pt x="2292" y="197"/>
                  </a:lnTo>
                  <a:lnTo>
                    <a:pt x="2321" y="233"/>
                  </a:lnTo>
                  <a:lnTo>
                    <a:pt x="2344" y="273"/>
                  </a:lnTo>
                  <a:lnTo>
                    <a:pt x="2358" y="319"/>
                  </a:lnTo>
                  <a:lnTo>
                    <a:pt x="2362" y="366"/>
                  </a:lnTo>
                  <a:lnTo>
                    <a:pt x="2362" y="377"/>
                  </a:lnTo>
                  <a:lnTo>
                    <a:pt x="2360" y="389"/>
                  </a:lnTo>
                  <a:lnTo>
                    <a:pt x="2360" y="402"/>
                  </a:lnTo>
                  <a:lnTo>
                    <a:pt x="2358" y="413"/>
                  </a:lnTo>
                  <a:lnTo>
                    <a:pt x="2456" y="413"/>
                  </a:lnTo>
                  <a:lnTo>
                    <a:pt x="2460" y="370"/>
                  </a:lnTo>
                  <a:lnTo>
                    <a:pt x="2458" y="314"/>
                  </a:lnTo>
                  <a:lnTo>
                    <a:pt x="2446" y="249"/>
                  </a:lnTo>
                  <a:lnTo>
                    <a:pt x="2421" y="183"/>
                  </a:lnTo>
                  <a:lnTo>
                    <a:pt x="2378" y="122"/>
                  </a:lnTo>
                  <a:lnTo>
                    <a:pt x="2317" y="70"/>
                  </a:lnTo>
                  <a:lnTo>
                    <a:pt x="2235" y="34"/>
                  </a:lnTo>
                  <a:lnTo>
                    <a:pt x="2126" y="21"/>
                  </a:lnTo>
                  <a:lnTo>
                    <a:pt x="2016" y="32"/>
                  </a:lnTo>
                  <a:lnTo>
                    <a:pt x="1930" y="66"/>
                  </a:lnTo>
                  <a:lnTo>
                    <a:pt x="1868" y="113"/>
                  </a:lnTo>
                  <a:lnTo>
                    <a:pt x="1823" y="170"/>
                  </a:lnTo>
                  <a:lnTo>
                    <a:pt x="1793" y="231"/>
                  </a:lnTo>
                  <a:lnTo>
                    <a:pt x="1775" y="287"/>
                  </a:lnTo>
                  <a:lnTo>
                    <a:pt x="1768" y="332"/>
                  </a:lnTo>
                  <a:lnTo>
                    <a:pt x="1768" y="361"/>
                  </a:lnTo>
                  <a:lnTo>
                    <a:pt x="1741" y="361"/>
                  </a:lnTo>
                  <a:lnTo>
                    <a:pt x="1698" y="361"/>
                  </a:lnTo>
                  <a:lnTo>
                    <a:pt x="1636" y="361"/>
                  </a:lnTo>
                  <a:lnTo>
                    <a:pt x="1564" y="361"/>
                  </a:lnTo>
                  <a:lnTo>
                    <a:pt x="1479" y="361"/>
                  </a:lnTo>
                  <a:lnTo>
                    <a:pt x="1388" y="361"/>
                  </a:lnTo>
                  <a:lnTo>
                    <a:pt x="1293" y="361"/>
                  </a:lnTo>
                  <a:lnTo>
                    <a:pt x="1195" y="361"/>
                  </a:lnTo>
                  <a:lnTo>
                    <a:pt x="1097" y="361"/>
                  </a:lnTo>
                  <a:lnTo>
                    <a:pt x="1006" y="361"/>
                  </a:lnTo>
                  <a:lnTo>
                    <a:pt x="920" y="361"/>
                  </a:lnTo>
                  <a:lnTo>
                    <a:pt x="842" y="361"/>
                  </a:lnTo>
                  <a:lnTo>
                    <a:pt x="779" y="361"/>
                  </a:lnTo>
                  <a:lnTo>
                    <a:pt x="729" y="361"/>
                  </a:lnTo>
                  <a:lnTo>
                    <a:pt x="697" y="361"/>
                  </a:lnTo>
                  <a:lnTo>
                    <a:pt x="685" y="361"/>
                  </a:lnTo>
                  <a:lnTo>
                    <a:pt x="683" y="316"/>
                  </a:lnTo>
                  <a:lnTo>
                    <a:pt x="672" y="262"/>
                  </a:lnTo>
                  <a:lnTo>
                    <a:pt x="651" y="204"/>
                  </a:lnTo>
                  <a:lnTo>
                    <a:pt x="622" y="145"/>
                  </a:lnTo>
                  <a:lnTo>
                    <a:pt x="576" y="91"/>
                  </a:lnTo>
                  <a:lnTo>
                    <a:pt x="515" y="46"/>
                  </a:lnTo>
                  <a:lnTo>
                    <a:pt x="435" y="14"/>
                  </a:lnTo>
                  <a:lnTo>
                    <a:pt x="337" y="0"/>
                  </a:lnTo>
                  <a:lnTo>
                    <a:pt x="308" y="0"/>
                  </a:lnTo>
                  <a:lnTo>
                    <a:pt x="278" y="3"/>
                  </a:lnTo>
                  <a:lnTo>
                    <a:pt x="246" y="10"/>
                  </a:lnTo>
                  <a:lnTo>
                    <a:pt x="217" y="16"/>
                  </a:lnTo>
                  <a:lnTo>
                    <a:pt x="185" y="28"/>
                  </a:lnTo>
                  <a:lnTo>
                    <a:pt x="155" y="43"/>
                  </a:lnTo>
                  <a:lnTo>
                    <a:pt x="128" y="61"/>
                  </a:lnTo>
                  <a:lnTo>
                    <a:pt x="101" y="82"/>
                  </a:lnTo>
                  <a:lnTo>
                    <a:pt x="75" y="109"/>
                  </a:lnTo>
                  <a:lnTo>
                    <a:pt x="53" y="138"/>
                  </a:lnTo>
                  <a:lnTo>
                    <a:pt x="35" y="174"/>
                  </a:lnTo>
                  <a:lnTo>
                    <a:pt x="21" y="213"/>
                  </a:lnTo>
                  <a:lnTo>
                    <a:pt x="9" y="258"/>
                  </a:lnTo>
                  <a:lnTo>
                    <a:pt x="3" y="307"/>
                  </a:lnTo>
                  <a:lnTo>
                    <a:pt x="0" y="361"/>
                  </a:lnTo>
                  <a:lnTo>
                    <a:pt x="5" y="422"/>
                  </a:lnTo>
                  <a:lnTo>
                    <a:pt x="105" y="427"/>
                  </a:lnTo>
                </a:path>
              </a:pathLst>
            </a:custGeom>
            <a:solidFill>
              <a:srgbClr val="000000"/>
            </a:solidFill>
            <a:ln w="9525" cap="rnd">
              <a:noFill/>
              <a:round/>
              <a:headEnd/>
              <a:tailEnd/>
            </a:ln>
            <a:effectLst>
              <a:outerShdw dist="107763" dir="2700000" algn="ctr" rotWithShape="0">
                <a:schemeClr val="bg2"/>
              </a:outerShdw>
            </a:effectLst>
          </p:spPr>
          <p:txBody>
            <a:bodyPr/>
            <a:lstStyle/>
            <a:p>
              <a:pPr>
                <a:defRPr/>
              </a:pPr>
              <a:endParaRPr lang="tr-TR"/>
            </a:p>
          </p:txBody>
        </p:sp>
        <p:sp>
          <p:nvSpPr>
            <p:cNvPr id="13" name="Freeform 12"/>
            <p:cNvSpPr>
              <a:spLocks/>
            </p:cNvSpPr>
            <p:nvPr/>
          </p:nvSpPr>
          <p:spPr bwMode="auto">
            <a:xfrm>
              <a:off x="1738" y="2874"/>
              <a:ext cx="429" cy="427"/>
            </a:xfrm>
            <a:custGeom>
              <a:avLst/>
              <a:gdLst/>
              <a:ahLst/>
              <a:cxnLst>
                <a:cxn ang="0">
                  <a:pos x="214" y="426"/>
                </a:cxn>
                <a:cxn ang="0">
                  <a:pos x="257" y="421"/>
                </a:cxn>
                <a:cxn ang="0">
                  <a:pos x="298" y="410"/>
                </a:cxn>
                <a:cxn ang="0">
                  <a:pos x="335" y="390"/>
                </a:cxn>
                <a:cxn ang="0">
                  <a:pos x="367" y="363"/>
                </a:cxn>
                <a:cxn ang="0">
                  <a:pos x="392" y="334"/>
                </a:cxn>
                <a:cxn ang="0">
                  <a:pos x="412" y="297"/>
                </a:cxn>
                <a:cxn ang="0">
                  <a:pos x="423" y="257"/>
                </a:cxn>
                <a:cxn ang="0">
                  <a:pos x="428" y="214"/>
                </a:cxn>
                <a:cxn ang="0">
                  <a:pos x="423" y="171"/>
                </a:cxn>
                <a:cxn ang="0">
                  <a:pos x="412" y="130"/>
                </a:cxn>
                <a:cxn ang="0">
                  <a:pos x="392" y="94"/>
                </a:cxn>
                <a:cxn ang="0">
                  <a:pos x="367" y="63"/>
                </a:cxn>
                <a:cxn ang="0">
                  <a:pos x="335" y="36"/>
                </a:cxn>
                <a:cxn ang="0">
                  <a:pos x="298" y="18"/>
                </a:cxn>
                <a:cxn ang="0">
                  <a:pos x="257" y="4"/>
                </a:cxn>
                <a:cxn ang="0">
                  <a:pos x="214" y="0"/>
                </a:cxn>
                <a:cxn ang="0">
                  <a:pos x="171" y="4"/>
                </a:cxn>
                <a:cxn ang="0">
                  <a:pos x="130" y="18"/>
                </a:cxn>
                <a:cxn ang="0">
                  <a:pos x="94" y="36"/>
                </a:cxn>
                <a:cxn ang="0">
                  <a:pos x="64" y="63"/>
                </a:cxn>
                <a:cxn ang="0">
                  <a:pos x="37" y="94"/>
                </a:cxn>
                <a:cxn ang="0">
                  <a:pos x="16" y="130"/>
                </a:cxn>
                <a:cxn ang="0">
                  <a:pos x="5" y="171"/>
                </a:cxn>
                <a:cxn ang="0">
                  <a:pos x="0" y="214"/>
                </a:cxn>
                <a:cxn ang="0">
                  <a:pos x="5" y="257"/>
                </a:cxn>
                <a:cxn ang="0">
                  <a:pos x="16" y="297"/>
                </a:cxn>
                <a:cxn ang="0">
                  <a:pos x="37" y="334"/>
                </a:cxn>
                <a:cxn ang="0">
                  <a:pos x="64" y="363"/>
                </a:cxn>
                <a:cxn ang="0">
                  <a:pos x="94" y="390"/>
                </a:cxn>
                <a:cxn ang="0">
                  <a:pos x="130" y="410"/>
                </a:cxn>
                <a:cxn ang="0">
                  <a:pos x="171" y="421"/>
                </a:cxn>
                <a:cxn ang="0">
                  <a:pos x="214" y="426"/>
                </a:cxn>
              </a:cxnLst>
              <a:rect l="0" t="0" r="r" b="b"/>
              <a:pathLst>
                <a:path w="429" h="427">
                  <a:moveTo>
                    <a:pt x="214" y="426"/>
                  </a:moveTo>
                  <a:lnTo>
                    <a:pt x="257" y="421"/>
                  </a:lnTo>
                  <a:lnTo>
                    <a:pt x="298" y="410"/>
                  </a:lnTo>
                  <a:lnTo>
                    <a:pt x="335" y="390"/>
                  </a:lnTo>
                  <a:lnTo>
                    <a:pt x="367" y="363"/>
                  </a:lnTo>
                  <a:lnTo>
                    <a:pt x="392" y="334"/>
                  </a:lnTo>
                  <a:lnTo>
                    <a:pt x="412" y="297"/>
                  </a:lnTo>
                  <a:lnTo>
                    <a:pt x="423" y="257"/>
                  </a:lnTo>
                  <a:lnTo>
                    <a:pt x="428" y="214"/>
                  </a:lnTo>
                  <a:lnTo>
                    <a:pt x="423" y="171"/>
                  </a:lnTo>
                  <a:lnTo>
                    <a:pt x="412" y="130"/>
                  </a:lnTo>
                  <a:lnTo>
                    <a:pt x="392" y="94"/>
                  </a:lnTo>
                  <a:lnTo>
                    <a:pt x="367" y="63"/>
                  </a:lnTo>
                  <a:lnTo>
                    <a:pt x="335" y="36"/>
                  </a:lnTo>
                  <a:lnTo>
                    <a:pt x="298" y="18"/>
                  </a:lnTo>
                  <a:lnTo>
                    <a:pt x="257" y="4"/>
                  </a:lnTo>
                  <a:lnTo>
                    <a:pt x="214" y="0"/>
                  </a:lnTo>
                  <a:lnTo>
                    <a:pt x="171" y="4"/>
                  </a:lnTo>
                  <a:lnTo>
                    <a:pt x="130" y="18"/>
                  </a:lnTo>
                  <a:lnTo>
                    <a:pt x="94" y="36"/>
                  </a:lnTo>
                  <a:lnTo>
                    <a:pt x="64" y="63"/>
                  </a:lnTo>
                  <a:lnTo>
                    <a:pt x="37" y="94"/>
                  </a:lnTo>
                  <a:lnTo>
                    <a:pt x="16" y="130"/>
                  </a:lnTo>
                  <a:lnTo>
                    <a:pt x="5" y="171"/>
                  </a:lnTo>
                  <a:lnTo>
                    <a:pt x="0" y="214"/>
                  </a:lnTo>
                  <a:lnTo>
                    <a:pt x="5" y="257"/>
                  </a:lnTo>
                  <a:lnTo>
                    <a:pt x="16" y="297"/>
                  </a:lnTo>
                  <a:lnTo>
                    <a:pt x="37" y="334"/>
                  </a:lnTo>
                  <a:lnTo>
                    <a:pt x="64" y="363"/>
                  </a:lnTo>
                  <a:lnTo>
                    <a:pt x="94" y="390"/>
                  </a:lnTo>
                  <a:lnTo>
                    <a:pt x="130" y="410"/>
                  </a:lnTo>
                  <a:lnTo>
                    <a:pt x="171" y="421"/>
                  </a:lnTo>
                  <a:lnTo>
                    <a:pt x="214" y="426"/>
                  </a:lnTo>
                </a:path>
              </a:pathLst>
            </a:custGeom>
            <a:solidFill>
              <a:srgbClr val="000000"/>
            </a:solidFill>
            <a:ln w="9525" cap="rnd">
              <a:noFill/>
              <a:round/>
              <a:headEnd/>
              <a:tailEnd/>
            </a:ln>
            <a:effectLst>
              <a:outerShdw dist="107763" dir="2700000" algn="ctr" rotWithShape="0">
                <a:schemeClr val="bg2"/>
              </a:outerShdw>
            </a:effectLst>
          </p:spPr>
          <p:txBody>
            <a:bodyPr/>
            <a:lstStyle/>
            <a:p>
              <a:pPr>
                <a:defRPr/>
              </a:pPr>
              <a:endParaRPr lang="tr-TR"/>
            </a:p>
          </p:txBody>
        </p:sp>
        <p:sp>
          <p:nvSpPr>
            <p:cNvPr id="14" name="Freeform 13"/>
            <p:cNvSpPr>
              <a:spLocks/>
            </p:cNvSpPr>
            <p:nvPr/>
          </p:nvSpPr>
          <p:spPr bwMode="auto">
            <a:xfrm>
              <a:off x="3522" y="2874"/>
              <a:ext cx="429" cy="427"/>
            </a:xfrm>
            <a:custGeom>
              <a:avLst/>
              <a:gdLst/>
              <a:ahLst/>
              <a:cxnLst>
                <a:cxn ang="0">
                  <a:pos x="214" y="426"/>
                </a:cxn>
                <a:cxn ang="0">
                  <a:pos x="257" y="421"/>
                </a:cxn>
                <a:cxn ang="0">
                  <a:pos x="298" y="410"/>
                </a:cxn>
                <a:cxn ang="0">
                  <a:pos x="335" y="390"/>
                </a:cxn>
                <a:cxn ang="0">
                  <a:pos x="366" y="363"/>
                </a:cxn>
                <a:cxn ang="0">
                  <a:pos x="392" y="334"/>
                </a:cxn>
                <a:cxn ang="0">
                  <a:pos x="412" y="297"/>
                </a:cxn>
                <a:cxn ang="0">
                  <a:pos x="423" y="257"/>
                </a:cxn>
                <a:cxn ang="0">
                  <a:pos x="428" y="214"/>
                </a:cxn>
                <a:cxn ang="0">
                  <a:pos x="423" y="171"/>
                </a:cxn>
                <a:cxn ang="0">
                  <a:pos x="412" y="130"/>
                </a:cxn>
                <a:cxn ang="0">
                  <a:pos x="392" y="94"/>
                </a:cxn>
                <a:cxn ang="0">
                  <a:pos x="366" y="63"/>
                </a:cxn>
                <a:cxn ang="0">
                  <a:pos x="335" y="36"/>
                </a:cxn>
                <a:cxn ang="0">
                  <a:pos x="298" y="18"/>
                </a:cxn>
                <a:cxn ang="0">
                  <a:pos x="257" y="4"/>
                </a:cxn>
                <a:cxn ang="0">
                  <a:pos x="214" y="0"/>
                </a:cxn>
                <a:cxn ang="0">
                  <a:pos x="171" y="4"/>
                </a:cxn>
                <a:cxn ang="0">
                  <a:pos x="130" y="18"/>
                </a:cxn>
                <a:cxn ang="0">
                  <a:pos x="93" y="36"/>
                </a:cxn>
                <a:cxn ang="0">
                  <a:pos x="64" y="63"/>
                </a:cxn>
                <a:cxn ang="0">
                  <a:pos x="37" y="94"/>
                </a:cxn>
                <a:cxn ang="0">
                  <a:pos x="16" y="130"/>
                </a:cxn>
                <a:cxn ang="0">
                  <a:pos x="5" y="171"/>
                </a:cxn>
                <a:cxn ang="0">
                  <a:pos x="0" y="214"/>
                </a:cxn>
                <a:cxn ang="0">
                  <a:pos x="5" y="257"/>
                </a:cxn>
                <a:cxn ang="0">
                  <a:pos x="16" y="297"/>
                </a:cxn>
                <a:cxn ang="0">
                  <a:pos x="37" y="334"/>
                </a:cxn>
                <a:cxn ang="0">
                  <a:pos x="64" y="363"/>
                </a:cxn>
                <a:cxn ang="0">
                  <a:pos x="93" y="390"/>
                </a:cxn>
                <a:cxn ang="0">
                  <a:pos x="130" y="410"/>
                </a:cxn>
                <a:cxn ang="0">
                  <a:pos x="171" y="421"/>
                </a:cxn>
                <a:cxn ang="0">
                  <a:pos x="214" y="426"/>
                </a:cxn>
              </a:cxnLst>
              <a:rect l="0" t="0" r="r" b="b"/>
              <a:pathLst>
                <a:path w="429" h="427">
                  <a:moveTo>
                    <a:pt x="214" y="426"/>
                  </a:moveTo>
                  <a:lnTo>
                    <a:pt x="257" y="421"/>
                  </a:lnTo>
                  <a:lnTo>
                    <a:pt x="298" y="410"/>
                  </a:lnTo>
                  <a:lnTo>
                    <a:pt x="335" y="390"/>
                  </a:lnTo>
                  <a:lnTo>
                    <a:pt x="366" y="363"/>
                  </a:lnTo>
                  <a:lnTo>
                    <a:pt x="392" y="334"/>
                  </a:lnTo>
                  <a:lnTo>
                    <a:pt x="412" y="297"/>
                  </a:lnTo>
                  <a:lnTo>
                    <a:pt x="423" y="257"/>
                  </a:lnTo>
                  <a:lnTo>
                    <a:pt x="428" y="214"/>
                  </a:lnTo>
                  <a:lnTo>
                    <a:pt x="423" y="171"/>
                  </a:lnTo>
                  <a:lnTo>
                    <a:pt x="412" y="130"/>
                  </a:lnTo>
                  <a:lnTo>
                    <a:pt x="392" y="94"/>
                  </a:lnTo>
                  <a:lnTo>
                    <a:pt x="366" y="63"/>
                  </a:lnTo>
                  <a:lnTo>
                    <a:pt x="335" y="36"/>
                  </a:lnTo>
                  <a:lnTo>
                    <a:pt x="298" y="18"/>
                  </a:lnTo>
                  <a:lnTo>
                    <a:pt x="257" y="4"/>
                  </a:lnTo>
                  <a:lnTo>
                    <a:pt x="214" y="0"/>
                  </a:lnTo>
                  <a:lnTo>
                    <a:pt x="171" y="4"/>
                  </a:lnTo>
                  <a:lnTo>
                    <a:pt x="130" y="18"/>
                  </a:lnTo>
                  <a:lnTo>
                    <a:pt x="93" y="36"/>
                  </a:lnTo>
                  <a:lnTo>
                    <a:pt x="64" y="63"/>
                  </a:lnTo>
                  <a:lnTo>
                    <a:pt x="37" y="94"/>
                  </a:lnTo>
                  <a:lnTo>
                    <a:pt x="16" y="130"/>
                  </a:lnTo>
                  <a:lnTo>
                    <a:pt x="5" y="171"/>
                  </a:lnTo>
                  <a:lnTo>
                    <a:pt x="0" y="214"/>
                  </a:lnTo>
                  <a:lnTo>
                    <a:pt x="5" y="257"/>
                  </a:lnTo>
                  <a:lnTo>
                    <a:pt x="16" y="297"/>
                  </a:lnTo>
                  <a:lnTo>
                    <a:pt x="37" y="334"/>
                  </a:lnTo>
                  <a:lnTo>
                    <a:pt x="64" y="363"/>
                  </a:lnTo>
                  <a:lnTo>
                    <a:pt x="93" y="390"/>
                  </a:lnTo>
                  <a:lnTo>
                    <a:pt x="130" y="410"/>
                  </a:lnTo>
                  <a:lnTo>
                    <a:pt x="171" y="421"/>
                  </a:lnTo>
                  <a:lnTo>
                    <a:pt x="214" y="426"/>
                  </a:lnTo>
                </a:path>
              </a:pathLst>
            </a:custGeom>
            <a:solidFill>
              <a:srgbClr val="000000"/>
            </a:solidFill>
            <a:ln w="9525" cap="rnd">
              <a:noFill/>
              <a:round/>
              <a:headEnd/>
              <a:tailEnd/>
            </a:ln>
            <a:effectLst>
              <a:outerShdw dist="107763" dir="2700000" algn="ctr" rotWithShape="0">
                <a:schemeClr val="bg2"/>
              </a:outerShdw>
            </a:effectLst>
          </p:spPr>
          <p:txBody>
            <a:bodyPr/>
            <a:lstStyle/>
            <a:p>
              <a:pPr>
                <a:defRPr/>
              </a:pPr>
              <a:endParaRPr lang="tr-TR"/>
            </a:p>
          </p:txBody>
        </p:sp>
        <p:sp>
          <p:nvSpPr>
            <p:cNvPr id="15" name="Freeform 14"/>
            <p:cNvSpPr>
              <a:spLocks/>
            </p:cNvSpPr>
            <p:nvPr/>
          </p:nvSpPr>
          <p:spPr bwMode="auto">
            <a:xfrm>
              <a:off x="1818" y="2955"/>
              <a:ext cx="267" cy="265"/>
            </a:xfrm>
            <a:custGeom>
              <a:avLst/>
              <a:gdLst>
                <a:gd name="T0" fmla="*/ 134 w 267"/>
                <a:gd name="T1" fmla="*/ 264 h 265"/>
                <a:gd name="T2" fmla="*/ 161 w 267"/>
                <a:gd name="T3" fmla="*/ 262 h 265"/>
                <a:gd name="T4" fmla="*/ 186 w 267"/>
                <a:gd name="T5" fmla="*/ 253 h 265"/>
                <a:gd name="T6" fmla="*/ 207 w 267"/>
                <a:gd name="T7" fmla="*/ 241 h 265"/>
                <a:gd name="T8" fmla="*/ 227 w 267"/>
                <a:gd name="T9" fmla="*/ 225 h 265"/>
                <a:gd name="T10" fmla="*/ 243 w 267"/>
                <a:gd name="T11" fmla="*/ 205 h 265"/>
                <a:gd name="T12" fmla="*/ 255 w 267"/>
                <a:gd name="T13" fmla="*/ 185 h 265"/>
                <a:gd name="T14" fmla="*/ 264 w 267"/>
                <a:gd name="T15" fmla="*/ 160 h 265"/>
                <a:gd name="T16" fmla="*/ 266 w 267"/>
                <a:gd name="T17" fmla="*/ 133 h 265"/>
                <a:gd name="T18" fmla="*/ 264 w 267"/>
                <a:gd name="T19" fmla="*/ 106 h 265"/>
                <a:gd name="T20" fmla="*/ 255 w 267"/>
                <a:gd name="T21" fmla="*/ 81 h 265"/>
                <a:gd name="T22" fmla="*/ 243 w 267"/>
                <a:gd name="T23" fmla="*/ 58 h 265"/>
                <a:gd name="T24" fmla="*/ 227 w 267"/>
                <a:gd name="T25" fmla="*/ 38 h 265"/>
                <a:gd name="T26" fmla="*/ 207 w 267"/>
                <a:gd name="T27" fmla="*/ 22 h 265"/>
                <a:gd name="T28" fmla="*/ 186 w 267"/>
                <a:gd name="T29" fmla="*/ 11 h 265"/>
                <a:gd name="T30" fmla="*/ 161 w 267"/>
                <a:gd name="T31" fmla="*/ 2 h 265"/>
                <a:gd name="T32" fmla="*/ 134 w 267"/>
                <a:gd name="T33" fmla="*/ 0 h 265"/>
                <a:gd name="T34" fmla="*/ 107 w 267"/>
                <a:gd name="T35" fmla="*/ 2 h 265"/>
                <a:gd name="T36" fmla="*/ 82 w 267"/>
                <a:gd name="T37" fmla="*/ 11 h 265"/>
                <a:gd name="T38" fmla="*/ 59 w 267"/>
                <a:gd name="T39" fmla="*/ 22 h 265"/>
                <a:gd name="T40" fmla="*/ 39 w 267"/>
                <a:gd name="T41" fmla="*/ 38 h 265"/>
                <a:gd name="T42" fmla="*/ 23 w 267"/>
                <a:gd name="T43" fmla="*/ 58 h 265"/>
                <a:gd name="T44" fmla="*/ 11 w 267"/>
                <a:gd name="T45" fmla="*/ 81 h 265"/>
                <a:gd name="T46" fmla="*/ 2 w 267"/>
                <a:gd name="T47" fmla="*/ 106 h 265"/>
                <a:gd name="T48" fmla="*/ 0 w 267"/>
                <a:gd name="T49" fmla="*/ 133 h 265"/>
                <a:gd name="T50" fmla="*/ 2 w 267"/>
                <a:gd name="T51" fmla="*/ 160 h 265"/>
                <a:gd name="T52" fmla="*/ 11 w 267"/>
                <a:gd name="T53" fmla="*/ 185 h 265"/>
                <a:gd name="T54" fmla="*/ 23 w 267"/>
                <a:gd name="T55" fmla="*/ 205 h 265"/>
                <a:gd name="T56" fmla="*/ 39 w 267"/>
                <a:gd name="T57" fmla="*/ 225 h 265"/>
                <a:gd name="T58" fmla="*/ 59 w 267"/>
                <a:gd name="T59" fmla="*/ 241 h 265"/>
                <a:gd name="T60" fmla="*/ 82 w 267"/>
                <a:gd name="T61" fmla="*/ 253 h 265"/>
                <a:gd name="T62" fmla="*/ 107 w 267"/>
                <a:gd name="T63" fmla="*/ 262 h 265"/>
                <a:gd name="T64" fmla="*/ 134 w 267"/>
                <a:gd name="T65" fmla="*/ 264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7"/>
                <a:gd name="T100" fmla="*/ 0 h 265"/>
                <a:gd name="T101" fmla="*/ 267 w 267"/>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7" h="265">
                  <a:moveTo>
                    <a:pt x="134" y="264"/>
                  </a:moveTo>
                  <a:lnTo>
                    <a:pt x="161" y="262"/>
                  </a:lnTo>
                  <a:lnTo>
                    <a:pt x="186" y="253"/>
                  </a:lnTo>
                  <a:lnTo>
                    <a:pt x="207" y="241"/>
                  </a:lnTo>
                  <a:lnTo>
                    <a:pt x="227" y="225"/>
                  </a:lnTo>
                  <a:lnTo>
                    <a:pt x="243" y="205"/>
                  </a:lnTo>
                  <a:lnTo>
                    <a:pt x="255" y="185"/>
                  </a:lnTo>
                  <a:lnTo>
                    <a:pt x="264" y="160"/>
                  </a:lnTo>
                  <a:lnTo>
                    <a:pt x="266" y="133"/>
                  </a:lnTo>
                  <a:lnTo>
                    <a:pt x="264" y="106"/>
                  </a:lnTo>
                  <a:lnTo>
                    <a:pt x="255" y="81"/>
                  </a:lnTo>
                  <a:lnTo>
                    <a:pt x="243" y="58"/>
                  </a:lnTo>
                  <a:lnTo>
                    <a:pt x="227" y="38"/>
                  </a:lnTo>
                  <a:lnTo>
                    <a:pt x="207" y="22"/>
                  </a:lnTo>
                  <a:lnTo>
                    <a:pt x="186" y="11"/>
                  </a:lnTo>
                  <a:lnTo>
                    <a:pt x="161" y="2"/>
                  </a:lnTo>
                  <a:lnTo>
                    <a:pt x="134" y="0"/>
                  </a:lnTo>
                  <a:lnTo>
                    <a:pt x="107" y="2"/>
                  </a:lnTo>
                  <a:lnTo>
                    <a:pt x="82" y="11"/>
                  </a:lnTo>
                  <a:lnTo>
                    <a:pt x="59" y="22"/>
                  </a:lnTo>
                  <a:lnTo>
                    <a:pt x="39" y="38"/>
                  </a:lnTo>
                  <a:lnTo>
                    <a:pt x="23" y="58"/>
                  </a:lnTo>
                  <a:lnTo>
                    <a:pt x="11" y="81"/>
                  </a:lnTo>
                  <a:lnTo>
                    <a:pt x="2" y="106"/>
                  </a:lnTo>
                  <a:lnTo>
                    <a:pt x="0" y="133"/>
                  </a:lnTo>
                  <a:lnTo>
                    <a:pt x="2" y="160"/>
                  </a:lnTo>
                  <a:lnTo>
                    <a:pt x="11" y="185"/>
                  </a:lnTo>
                  <a:lnTo>
                    <a:pt x="23" y="205"/>
                  </a:lnTo>
                  <a:lnTo>
                    <a:pt x="39" y="225"/>
                  </a:lnTo>
                  <a:lnTo>
                    <a:pt x="59" y="241"/>
                  </a:lnTo>
                  <a:lnTo>
                    <a:pt x="82" y="253"/>
                  </a:lnTo>
                  <a:lnTo>
                    <a:pt x="107" y="262"/>
                  </a:lnTo>
                  <a:lnTo>
                    <a:pt x="134" y="264"/>
                  </a:lnTo>
                </a:path>
              </a:pathLst>
            </a:custGeom>
            <a:solidFill>
              <a:srgbClr val="FFFFFF"/>
            </a:solidFill>
            <a:ln w="9525" cap="rnd">
              <a:noFill/>
              <a:round/>
              <a:headEnd/>
              <a:tailEnd/>
            </a:ln>
          </p:spPr>
          <p:txBody>
            <a:bodyPr/>
            <a:lstStyle/>
            <a:p>
              <a:endParaRPr lang="tr-TR"/>
            </a:p>
          </p:txBody>
        </p:sp>
        <p:sp>
          <p:nvSpPr>
            <p:cNvPr id="16" name="Freeform 15"/>
            <p:cNvSpPr>
              <a:spLocks/>
            </p:cNvSpPr>
            <p:nvPr/>
          </p:nvSpPr>
          <p:spPr bwMode="auto">
            <a:xfrm>
              <a:off x="3602" y="2955"/>
              <a:ext cx="269" cy="265"/>
            </a:xfrm>
            <a:custGeom>
              <a:avLst/>
              <a:gdLst>
                <a:gd name="T0" fmla="*/ 134 w 269"/>
                <a:gd name="T1" fmla="*/ 264 h 265"/>
                <a:gd name="T2" fmla="*/ 161 w 269"/>
                <a:gd name="T3" fmla="*/ 262 h 265"/>
                <a:gd name="T4" fmla="*/ 186 w 269"/>
                <a:gd name="T5" fmla="*/ 253 h 265"/>
                <a:gd name="T6" fmla="*/ 209 w 269"/>
                <a:gd name="T7" fmla="*/ 241 h 265"/>
                <a:gd name="T8" fmla="*/ 230 w 269"/>
                <a:gd name="T9" fmla="*/ 225 h 265"/>
                <a:gd name="T10" fmla="*/ 246 w 269"/>
                <a:gd name="T11" fmla="*/ 205 h 265"/>
                <a:gd name="T12" fmla="*/ 257 w 269"/>
                <a:gd name="T13" fmla="*/ 185 h 265"/>
                <a:gd name="T14" fmla="*/ 266 w 269"/>
                <a:gd name="T15" fmla="*/ 160 h 265"/>
                <a:gd name="T16" fmla="*/ 268 w 269"/>
                <a:gd name="T17" fmla="*/ 133 h 265"/>
                <a:gd name="T18" fmla="*/ 266 w 269"/>
                <a:gd name="T19" fmla="*/ 106 h 265"/>
                <a:gd name="T20" fmla="*/ 257 w 269"/>
                <a:gd name="T21" fmla="*/ 81 h 265"/>
                <a:gd name="T22" fmla="*/ 246 w 269"/>
                <a:gd name="T23" fmla="*/ 58 h 265"/>
                <a:gd name="T24" fmla="*/ 230 w 269"/>
                <a:gd name="T25" fmla="*/ 38 h 265"/>
                <a:gd name="T26" fmla="*/ 209 w 269"/>
                <a:gd name="T27" fmla="*/ 22 h 265"/>
                <a:gd name="T28" fmla="*/ 186 w 269"/>
                <a:gd name="T29" fmla="*/ 11 h 265"/>
                <a:gd name="T30" fmla="*/ 161 w 269"/>
                <a:gd name="T31" fmla="*/ 2 h 265"/>
                <a:gd name="T32" fmla="*/ 134 w 269"/>
                <a:gd name="T33" fmla="*/ 0 h 265"/>
                <a:gd name="T34" fmla="*/ 107 w 269"/>
                <a:gd name="T35" fmla="*/ 2 h 265"/>
                <a:gd name="T36" fmla="*/ 82 w 269"/>
                <a:gd name="T37" fmla="*/ 11 h 265"/>
                <a:gd name="T38" fmla="*/ 59 w 269"/>
                <a:gd name="T39" fmla="*/ 22 h 265"/>
                <a:gd name="T40" fmla="*/ 41 w 269"/>
                <a:gd name="T41" fmla="*/ 38 h 265"/>
                <a:gd name="T42" fmla="*/ 23 w 269"/>
                <a:gd name="T43" fmla="*/ 58 h 265"/>
                <a:gd name="T44" fmla="*/ 11 w 269"/>
                <a:gd name="T45" fmla="*/ 81 h 265"/>
                <a:gd name="T46" fmla="*/ 2 w 269"/>
                <a:gd name="T47" fmla="*/ 106 h 265"/>
                <a:gd name="T48" fmla="*/ 0 w 269"/>
                <a:gd name="T49" fmla="*/ 133 h 265"/>
                <a:gd name="T50" fmla="*/ 2 w 269"/>
                <a:gd name="T51" fmla="*/ 160 h 265"/>
                <a:gd name="T52" fmla="*/ 11 w 269"/>
                <a:gd name="T53" fmla="*/ 185 h 265"/>
                <a:gd name="T54" fmla="*/ 23 w 269"/>
                <a:gd name="T55" fmla="*/ 205 h 265"/>
                <a:gd name="T56" fmla="*/ 41 w 269"/>
                <a:gd name="T57" fmla="*/ 225 h 265"/>
                <a:gd name="T58" fmla="*/ 59 w 269"/>
                <a:gd name="T59" fmla="*/ 241 h 265"/>
                <a:gd name="T60" fmla="*/ 82 w 269"/>
                <a:gd name="T61" fmla="*/ 253 h 265"/>
                <a:gd name="T62" fmla="*/ 107 w 269"/>
                <a:gd name="T63" fmla="*/ 262 h 265"/>
                <a:gd name="T64" fmla="*/ 134 w 269"/>
                <a:gd name="T65" fmla="*/ 264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9"/>
                <a:gd name="T100" fmla="*/ 0 h 265"/>
                <a:gd name="T101" fmla="*/ 269 w 269"/>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9" h="265">
                  <a:moveTo>
                    <a:pt x="134" y="264"/>
                  </a:moveTo>
                  <a:lnTo>
                    <a:pt x="161" y="262"/>
                  </a:lnTo>
                  <a:lnTo>
                    <a:pt x="186" y="253"/>
                  </a:lnTo>
                  <a:lnTo>
                    <a:pt x="209" y="241"/>
                  </a:lnTo>
                  <a:lnTo>
                    <a:pt x="230" y="225"/>
                  </a:lnTo>
                  <a:lnTo>
                    <a:pt x="246" y="205"/>
                  </a:lnTo>
                  <a:lnTo>
                    <a:pt x="257" y="185"/>
                  </a:lnTo>
                  <a:lnTo>
                    <a:pt x="266" y="160"/>
                  </a:lnTo>
                  <a:lnTo>
                    <a:pt x="268" y="133"/>
                  </a:lnTo>
                  <a:lnTo>
                    <a:pt x="266" y="106"/>
                  </a:lnTo>
                  <a:lnTo>
                    <a:pt x="257" y="81"/>
                  </a:lnTo>
                  <a:lnTo>
                    <a:pt x="246" y="58"/>
                  </a:lnTo>
                  <a:lnTo>
                    <a:pt x="230" y="38"/>
                  </a:lnTo>
                  <a:lnTo>
                    <a:pt x="209" y="22"/>
                  </a:lnTo>
                  <a:lnTo>
                    <a:pt x="186" y="11"/>
                  </a:lnTo>
                  <a:lnTo>
                    <a:pt x="161" y="2"/>
                  </a:lnTo>
                  <a:lnTo>
                    <a:pt x="134" y="0"/>
                  </a:lnTo>
                  <a:lnTo>
                    <a:pt x="107" y="2"/>
                  </a:lnTo>
                  <a:lnTo>
                    <a:pt x="82" y="11"/>
                  </a:lnTo>
                  <a:lnTo>
                    <a:pt x="59" y="22"/>
                  </a:lnTo>
                  <a:lnTo>
                    <a:pt x="41" y="38"/>
                  </a:lnTo>
                  <a:lnTo>
                    <a:pt x="23" y="58"/>
                  </a:lnTo>
                  <a:lnTo>
                    <a:pt x="11" y="81"/>
                  </a:lnTo>
                  <a:lnTo>
                    <a:pt x="2" y="106"/>
                  </a:lnTo>
                  <a:lnTo>
                    <a:pt x="0" y="133"/>
                  </a:lnTo>
                  <a:lnTo>
                    <a:pt x="2" y="160"/>
                  </a:lnTo>
                  <a:lnTo>
                    <a:pt x="11" y="185"/>
                  </a:lnTo>
                  <a:lnTo>
                    <a:pt x="23" y="205"/>
                  </a:lnTo>
                  <a:lnTo>
                    <a:pt x="41" y="225"/>
                  </a:lnTo>
                  <a:lnTo>
                    <a:pt x="59" y="241"/>
                  </a:lnTo>
                  <a:lnTo>
                    <a:pt x="82" y="253"/>
                  </a:lnTo>
                  <a:lnTo>
                    <a:pt x="107" y="262"/>
                  </a:lnTo>
                  <a:lnTo>
                    <a:pt x="134" y="264"/>
                  </a:lnTo>
                </a:path>
              </a:pathLst>
            </a:custGeom>
            <a:solidFill>
              <a:srgbClr val="FFFFFF"/>
            </a:solidFill>
            <a:ln w="9525" cap="rnd">
              <a:noFill/>
              <a:round/>
              <a:headEnd/>
              <a:tailEnd/>
            </a:ln>
          </p:spPr>
          <p:txBody>
            <a:bodyPr/>
            <a:lstStyle/>
            <a:p>
              <a:endParaRPr lang="tr-TR"/>
            </a:p>
          </p:txBody>
        </p:sp>
        <p:sp>
          <p:nvSpPr>
            <p:cNvPr id="17" name="Freeform 16"/>
            <p:cNvSpPr>
              <a:spLocks/>
            </p:cNvSpPr>
            <p:nvPr/>
          </p:nvSpPr>
          <p:spPr bwMode="auto">
            <a:xfrm>
              <a:off x="1577" y="2684"/>
              <a:ext cx="2529" cy="461"/>
            </a:xfrm>
            <a:custGeom>
              <a:avLst/>
              <a:gdLst>
                <a:gd name="T0" fmla="*/ 41 w 2529"/>
                <a:gd name="T1" fmla="*/ 345 h 461"/>
                <a:gd name="T2" fmla="*/ 73 w 2529"/>
                <a:gd name="T3" fmla="*/ 212 h 461"/>
                <a:gd name="T4" fmla="*/ 139 w 2529"/>
                <a:gd name="T5" fmla="*/ 120 h 461"/>
                <a:gd name="T6" fmla="*/ 223 w 2529"/>
                <a:gd name="T7" fmla="*/ 66 h 461"/>
                <a:gd name="T8" fmla="*/ 316 w 2529"/>
                <a:gd name="T9" fmla="*/ 41 h 461"/>
                <a:gd name="T10" fmla="*/ 473 w 2529"/>
                <a:gd name="T11" fmla="*/ 52 h 461"/>
                <a:gd name="T12" fmla="*/ 660 w 2529"/>
                <a:gd name="T13" fmla="*/ 183 h 461"/>
                <a:gd name="T14" fmla="*/ 721 w 2529"/>
                <a:gd name="T15" fmla="*/ 354 h 461"/>
                <a:gd name="T16" fmla="*/ 767 w 2529"/>
                <a:gd name="T17" fmla="*/ 399 h 461"/>
                <a:gd name="T18" fmla="*/ 958 w 2529"/>
                <a:gd name="T19" fmla="*/ 399 h 461"/>
                <a:gd name="T20" fmla="*/ 1233 w 2529"/>
                <a:gd name="T21" fmla="*/ 399 h 461"/>
                <a:gd name="T22" fmla="*/ 1517 w 2529"/>
                <a:gd name="T23" fmla="*/ 399 h 461"/>
                <a:gd name="T24" fmla="*/ 1736 w 2529"/>
                <a:gd name="T25" fmla="*/ 399 h 461"/>
                <a:gd name="T26" fmla="*/ 1806 w 2529"/>
                <a:gd name="T27" fmla="*/ 370 h 461"/>
                <a:gd name="T28" fmla="*/ 1861 w 2529"/>
                <a:gd name="T29" fmla="*/ 208 h 461"/>
                <a:gd name="T30" fmla="*/ 2054 w 2529"/>
                <a:gd name="T31" fmla="*/ 70 h 461"/>
                <a:gd name="T32" fmla="*/ 2355 w 2529"/>
                <a:gd name="T33" fmla="*/ 108 h 461"/>
                <a:gd name="T34" fmla="*/ 2484 w 2529"/>
                <a:gd name="T35" fmla="*/ 287 h 461"/>
                <a:gd name="T36" fmla="*/ 2494 w 2529"/>
                <a:gd name="T37" fmla="*/ 451 h 461"/>
                <a:gd name="T38" fmla="*/ 2528 w 2529"/>
                <a:gd name="T39" fmla="*/ 404 h 461"/>
                <a:gd name="T40" fmla="*/ 2519 w 2529"/>
                <a:gd name="T41" fmla="*/ 309 h 461"/>
                <a:gd name="T42" fmla="*/ 2489 w 2529"/>
                <a:gd name="T43" fmla="*/ 205 h 461"/>
                <a:gd name="T44" fmla="*/ 2416 w 2529"/>
                <a:gd name="T45" fmla="*/ 111 h 461"/>
                <a:gd name="T46" fmla="*/ 2291 w 2529"/>
                <a:gd name="T47" fmla="*/ 45 h 461"/>
                <a:gd name="T48" fmla="*/ 2104 w 2529"/>
                <a:gd name="T49" fmla="*/ 32 h 461"/>
                <a:gd name="T50" fmla="*/ 1952 w 2529"/>
                <a:gd name="T51" fmla="*/ 75 h 461"/>
                <a:gd name="T52" fmla="*/ 1852 w 2529"/>
                <a:gd name="T53" fmla="*/ 156 h 461"/>
                <a:gd name="T54" fmla="*/ 1797 w 2529"/>
                <a:gd name="T55" fmla="*/ 248 h 461"/>
                <a:gd name="T56" fmla="*/ 1772 w 2529"/>
                <a:gd name="T57" fmla="*/ 327 h 461"/>
                <a:gd name="T58" fmla="*/ 1765 w 2529"/>
                <a:gd name="T59" fmla="*/ 368 h 461"/>
                <a:gd name="T60" fmla="*/ 1647 w 2529"/>
                <a:gd name="T61" fmla="*/ 368 h 461"/>
                <a:gd name="T62" fmla="*/ 1417 w 2529"/>
                <a:gd name="T63" fmla="*/ 368 h 461"/>
                <a:gd name="T64" fmla="*/ 1146 w 2529"/>
                <a:gd name="T65" fmla="*/ 368 h 461"/>
                <a:gd name="T66" fmla="*/ 908 w 2529"/>
                <a:gd name="T67" fmla="*/ 368 h 461"/>
                <a:gd name="T68" fmla="*/ 771 w 2529"/>
                <a:gd name="T69" fmla="*/ 368 h 461"/>
                <a:gd name="T70" fmla="*/ 753 w 2529"/>
                <a:gd name="T71" fmla="*/ 323 h 461"/>
                <a:gd name="T72" fmla="*/ 730 w 2529"/>
                <a:gd name="T73" fmla="*/ 237 h 461"/>
                <a:gd name="T74" fmla="*/ 680 w 2529"/>
                <a:gd name="T75" fmla="*/ 145 h 461"/>
                <a:gd name="T76" fmla="*/ 598 w 2529"/>
                <a:gd name="T77" fmla="*/ 63 h 461"/>
                <a:gd name="T78" fmla="*/ 480 w 2529"/>
                <a:gd name="T79" fmla="*/ 11 h 461"/>
                <a:gd name="T80" fmla="*/ 321 w 2529"/>
                <a:gd name="T81" fmla="*/ 5 h 461"/>
                <a:gd name="T82" fmla="*/ 184 w 2529"/>
                <a:gd name="T83" fmla="*/ 43 h 461"/>
                <a:gd name="T84" fmla="*/ 86 w 2529"/>
                <a:gd name="T85" fmla="*/ 117 h 461"/>
                <a:gd name="T86" fmla="*/ 27 w 2529"/>
                <a:gd name="T87" fmla="*/ 219 h 461"/>
                <a:gd name="T88" fmla="*/ 2 w 2529"/>
                <a:gd name="T89" fmla="*/ 336 h 461"/>
                <a:gd name="T90" fmla="*/ 7 w 2529"/>
                <a:gd name="T91" fmla="*/ 460 h 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9"/>
                <a:gd name="T139" fmla="*/ 0 h 461"/>
                <a:gd name="T140" fmla="*/ 2529 w 2529"/>
                <a:gd name="T141" fmla="*/ 461 h 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9" h="461">
                  <a:moveTo>
                    <a:pt x="43" y="460"/>
                  </a:moveTo>
                  <a:lnTo>
                    <a:pt x="38" y="399"/>
                  </a:lnTo>
                  <a:lnTo>
                    <a:pt x="41" y="345"/>
                  </a:lnTo>
                  <a:lnTo>
                    <a:pt x="47" y="296"/>
                  </a:lnTo>
                  <a:lnTo>
                    <a:pt x="59" y="251"/>
                  </a:lnTo>
                  <a:lnTo>
                    <a:pt x="73" y="212"/>
                  </a:lnTo>
                  <a:lnTo>
                    <a:pt x="91" y="176"/>
                  </a:lnTo>
                  <a:lnTo>
                    <a:pt x="113" y="147"/>
                  </a:lnTo>
                  <a:lnTo>
                    <a:pt x="139" y="120"/>
                  </a:lnTo>
                  <a:lnTo>
                    <a:pt x="166" y="99"/>
                  </a:lnTo>
                  <a:lnTo>
                    <a:pt x="193" y="81"/>
                  </a:lnTo>
                  <a:lnTo>
                    <a:pt x="223" y="66"/>
                  </a:lnTo>
                  <a:lnTo>
                    <a:pt x="255" y="54"/>
                  </a:lnTo>
                  <a:lnTo>
                    <a:pt x="284" y="48"/>
                  </a:lnTo>
                  <a:lnTo>
                    <a:pt x="316" y="41"/>
                  </a:lnTo>
                  <a:lnTo>
                    <a:pt x="346" y="38"/>
                  </a:lnTo>
                  <a:lnTo>
                    <a:pt x="375" y="38"/>
                  </a:lnTo>
                  <a:lnTo>
                    <a:pt x="473" y="52"/>
                  </a:lnTo>
                  <a:lnTo>
                    <a:pt x="553" y="84"/>
                  </a:lnTo>
                  <a:lnTo>
                    <a:pt x="614" y="129"/>
                  </a:lnTo>
                  <a:lnTo>
                    <a:pt x="660" y="183"/>
                  </a:lnTo>
                  <a:lnTo>
                    <a:pt x="689" y="242"/>
                  </a:lnTo>
                  <a:lnTo>
                    <a:pt x="710" y="300"/>
                  </a:lnTo>
                  <a:lnTo>
                    <a:pt x="721" y="354"/>
                  </a:lnTo>
                  <a:lnTo>
                    <a:pt x="723" y="399"/>
                  </a:lnTo>
                  <a:lnTo>
                    <a:pt x="735" y="399"/>
                  </a:lnTo>
                  <a:lnTo>
                    <a:pt x="767" y="399"/>
                  </a:lnTo>
                  <a:lnTo>
                    <a:pt x="817" y="399"/>
                  </a:lnTo>
                  <a:lnTo>
                    <a:pt x="880" y="399"/>
                  </a:lnTo>
                  <a:lnTo>
                    <a:pt x="958" y="399"/>
                  </a:lnTo>
                  <a:lnTo>
                    <a:pt x="1044" y="399"/>
                  </a:lnTo>
                  <a:lnTo>
                    <a:pt x="1135" y="399"/>
                  </a:lnTo>
                  <a:lnTo>
                    <a:pt x="1233" y="399"/>
                  </a:lnTo>
                  <a:lnTo>
                    <a:pt x="1331" y="399"/>
                  </a:lnTo>
                  <a:lnTo>
                    <a:pt x="1426" y="399"/>
                  </a:lnTo>
                  <a:lnTo>
                    <a:pt x="1517" y="399"/>
                  </a:lnTo>
                  <a:lnTo>
                    <a:pt x="1602" y="399"/>
                  </a:lnTo>
                  <a:lnTo>
                    <a:pt x="1674" y="399"/>
                  </a:lnTo>
                  <a:lnTo>
                    <a:pt x="1736" y="399"/>
                  </a:lnTo>
                  <a:lnTo>
                    <a:pt x="1779" y="399"/>
                  </a:lnTo>
                  <a:lnTo>
                    <a:pt x="1806" y="399"/>
                  </a:lnTo>
                  <a:lnTo>
                    <a:pt x="1806" y="370"/>
                  </a:lnTo>
                  <a:lnTo>
                    <a:pt x="1813" y="325"/>
                  </a:lnTo>
                  <a:lnTo>
                    <a:pt x="1831" y="269"/>
                  </a:lnTo>
                  <a:lnTo>
                    <a:pt x="1861" y="208"/>
                  </a:lnTo>
                  <a:lnTo>
                    <a:pt x="1906" y="151"/>
                  </a:lnTo>
                  <a:lnTo>
                    <a:pt x="1968" y="104"/>
                  </a:lnTo>
                  <a:lnTo>
                    <a:pt x="2054" y="70"/>
                  </a:lnTo>
                  <a:lnTo>
                    <a:pt x="2164" y="59"/>
                  </a:lnTo>
                  <a:lnTo>
                    <a:pt x="2273" y="72"/>
                  </a:lnTo>
                  <a:lnTo>
                    <a:pt x="2355" y="108"/>
                  </a:lnTo>
                  <a:lnTo>
                    <a:pt x="2416" y="160"/>
                  </a:lnTo>
                  <a:lnTo>
                    <a:pt x="2459" y="221"/>
                  </a:lnTo>
                  <a:lnTo>
                    <a:pt x="2484" y="287"/>
                  </a:lnTo>
                  <a:lnTo>
                    <a:pt x="2496" y="352"/>
                  </a:lnTo>
                  <a:lnTo>
                    <a:pt x="2498" y="408"/>
                  </a:lnTo>
                  <a:lnTo>
                    <a:pt x="2494" y="451"/>
                  </a:lnTo>
                  <a:lnTo>
                    <a:pt x="2525" y="451"/>
                  </a:lnTo>
                  <a:lnTo>
                    <a:pt x="2525" y="431"/>
                  </a:lnTo>
                  <a:lnTo>
                    <a:pt x="2528" y="404"/>
                  </a:lnTo>
                  <a:lnTo>
                    <a:pt x="2525" y="375"/>
                  </a:lnTo>
                  <a:lnTo>
                    <a:pt x="2523" y="343"/>
                  </a:lnTo>
                  <a:lnTo>
                    <a:pt x="2519" y="309"/>
                  </a:lnTo>
                  <a:lnTo>
                    <a:pt x="2512" y="275"/>
                  </a:lnTo>
                  <a:lnTo>
                    <a:pt x="2503" y="242"/>
                  </a:lnTo>
                  <a:lnTo>
                    <a:pt x="2489" y="205"/>
                  </a:lnTo>
                  <a:lnTo>
                    <a:pt x="2468" y="172"/>
                  </a:lnTo>
                  <a:lnTo>
                    <a:pt x="2446" y="140"/>
                  </a:lnTo>
                  <a:lnTo>
                    <a:pt x="2416" y="111"/>
                  </a:lnTo>
                  <a:lnTo>
                    <a:pt x="2382" y="86"/>
                  </a:lnTo>
                  <a:lnTo>
                    <a:pt x="2341" y="63"/>
                  </a:lnTo>
                  <a:lnTo>
                    <a:pt x="2291" y="45"/>
                  </a:lnTo>
                  <a:lnTo>
                    <a:pt x="2234" y="34"/>
                  </a:lnTo>
                  <a:lnTo>
                    <a:pt x="2170" y="29"/>
                  </a:lnTo>
                  <a:lnTo>
                    <a:pt x="2104" y="32"/>
                  </a:lnTo>
                  <a:lnTo>
                    <a:pt x="2048" y="41"/>
                  </a:lnTo>
                  <a:lnTo>
                    <a:pt x="1995" y="54"/>
                  </a:lnTo>
                  <a:lnTo>
                    <a:pt x="1952" y="75"/>
                  </a:lnTo>
                  <a:lnTo>
                    <a:pt x="1913" y="99"/>
                  </a:lnTo>
                  <a:lnTo>
                    <a:pt x="1879" y="126"/>
                  </a:lnTo>
                  <a:lnTo>
                    <a:pt x="1852" y="156"/>
                  </a:lnTo>
                  <a:lnTo>
                    <a:pt x="1829" y="185"/>
                  </a:lnTo>
                  <a:lnTo>
                    <a:pt x="1811" y="217"/>
                  </a:lnTo>
                  <a:lnTo>
                    <a:pt x="1797" y="248"/>
                  </a:lnTo>
                  <a:lnTo>
                    <a:pt x="1786" y="278"/>
                  </a:lnTo>
                  <a:lnTo>
                    <a:pt x="1777" y="302"/>
                  </a:lnTo>
                  <a:lnTo>
                    <a:pt x="1772" y="327"/>
                  </a:lnTo>
                  <a:lnTo>
                    <a:pt x="1768" y="345"/>
                  </a:lnTo>
                  <a:lnTo>
                    <a:pt x="1765" y="359"/>
                  </a:lnTo>
                  <a:lnTo>
                    <a:pt x="1765" y="368"/>
                  </a:lnTo>
                  <a:lnTo>
                    <a:pt x="1743" y="368"/>
                  </a:lnTo>
                  <a:lnTo>
                    <a:pt x="1704" y="368"/>
                  </a:lnTo>
                  <a:lnTo>
                    <a:pt x="1647" y="368"/>
                  </a:lnTo>
                  <a:lnTo>
                    <a:pt x="1581" y="368"/>
                  </a:lnTo>
                  <a:lnTo>
                    <a:pt x="1504" y="368"/>
                  </a:lnTo>
                  <a:lnTo>
                    <a:pt x="1417" y="368"/>
                  </a:lnTo>
                  <a:lnTo>
                    <a:pt x="1329" y="368"/>
                  </a:lnTo>
                  <a:lnTo>
                    <a:pt x="1238" y="368"/>
                  </a:lnTo>
                  <a:lnTo>
                    <a:pt x="1146" y="368"/>
                  </a:lnTo>
                  <a:lnTo>
                    <a:pt x="1060" y="368"/>
                  </a:lnTo>
                  <a:lnTo>
                    <a:pt x="980" y="368"/>
                  </a:lnTo>
                  <a:lnTo>
                    <a:pt x="908" y="368"/>
                  </a:lnTo>
                  <a:lnTo>
                    <a:pt x="846" y="368"/>
                  </a:lnTo>
                  <a:lnTo>
                    <a:pt x="801" y="368"/>
                  </a:lnTo>
                  <a:lnTo>
                    <a:pt x="771" y="368"/>
                  </a:lnTo>
                  <a:lnTo>
                    <a:pt x="760" y="368"/>
                  </a:lnTo>
                  <a:lnTo>
                    <a:pt x="757" y="348"/>
                  </a:lnTo>
                  <a:lnTo>
                    <a:pt x="753" y="323"/>
                  </a:lnTo>
                  <a:lnTo>
                    <a:pt x="748" y="296"/>
                  </a:lnTo>
                  <a:lnTo>
                    <a:pt x="739" y="269"/>
                  </a:lnTo>
                  <a:lnTo>
                    <a:pt x="730" y="237"/>
                  </a:lnTo>
                  <a:lnTo>
                    <a:pt x="716" y="208"/>
                  </a:lnTo>
                  <a:lnTo>
                    <a:pt x="701" y="176"/>
                  </a:lnTo>
                  <a:lnTo>
                    <a:pt x="680" y="145"/>
                  </a:lnTo>
                  <a:lnTo>
                    <a:pt x="657" y="115"/>
                  </a:lnTo>
                  <a:lnTo>
                    <a:pt x="630" y="88"/>
                  </a:lnTo>
                  <a:lnTo>
                    <a:pt x="598" y="63"/>
                  </a:lnTo>
                  <a:lnTo>
                    <a:pt x="564" y="41"/>
                  </a:lnTo>
                  <a:lnTo>
                    <a:pt x="523" y="25"/>
                  </a:lnTo>
                  <a:lnTo>
                    <a:pt x="480" y="11"/>
                  </a:lnTo>
                  <a:lnTo>
                    <a:pt x="430" y="2"/>
                  </a:lnTo>
                  <a:lnTo>
                    <a:pt x="375" y="0"/>
                  </a:lnTo>
                  <a:lnTo>
                    <a:pt x="321" y="5"/>
                  </a:lnTo>
                  <a:lnTo>
                    <a:pt x="270" y="11"/>
                  </a:lnTo>
                  <a:lnTo>
                    <a:pt x="225" y="25"/>
                  </a:lnTo>
                  <a:lnTo>
                    <a:pt x="184" y="43"/>
                  </a:lnTo>
                  <a:lnTo>
                    <a:pt x="148" y="66"/>
                  </a:lnTo>
                  <a:lnTo>
                    <a:pt x="113" y="90"/>
                  </a:lnTo>
                  <a:lnTo>
                    <a:pt x="86" y="117"/>
                  </a:lnTo>
                  <a:lnTo>
                    <a:pt x="63" y="149"/>
                  </a:lnTo>
                  <a:lnTo>
                    <a:pt x="43" y="183"/>
                  </a:lnTo>
                  <a:lnTo>
                    <a:pt x="27" y="219"/>
                  </a:lnTo>
                  <a:lnTo>
                    <a:pt x="16" y="257"/>
                  </a:lnTo>
                  <a:lnTo>
                    <a:pt x="7" y="296"/>
                  </a:lnTo>
                  <a:lnTo>
                    <a:pt x="2" y="336"/>
                  </a:lnTo>
                  <a:lnTo>
                    <a:pt x="0" y="377"/>
                  </a:lnTo>
                  <a:lnTo>
                    <a:pt x="2" y="420"/>
                  </a:lnTo>
                  <a:lnTo>
                    <a:pt x="7" y="460"/>
                  </a:lnTo>
                  <a:lnTo>
                    <a:pt x="43" y="460"/>
                  </a:lnTo>
                </a:path>
              </a:pathLst>
            </a:custGeom>
            <a:solidFill>
              <a:srgbClr val="FFFFFF"/>
            </a:solidFill>
            <a:ln w="9525" cap="rnd">
              <a:noFill/>
              <a:round/>
              <a:headEnd/>
              <a:tailEnd/>
            </a:ln>
          </p:spPr>
          <p:txBody>
            <a:bodyPr/>
            <a:lstStyle/>
            <a:p>
              <a:endParaRPr lang="tr-TR"/>
            </a:p>
          </p:txBody>
        </p:sp>
        <p:sp>
          <p:nvSpPr>
            <p:cNvPr id="18" name="Freeform 17"/>
            <p:cNvSpPr>
              <a:spLocks/>
            </p:cNvSpPr>
            <p:nvPr/>
          </p:nvSpPr>
          <p:spPr bwMode="auto">
            <a:xfrm>
              <a:off x="1383" y="2982"/>
              <a:ext cx="115" cy="111"/>
            </a:xfrm>
            <a:custGeom>
              <a:avLst/>
              <a:gdLst>
                <a:gd name="T0" fmla="*/ 114 w 115"/>
                <a:gd name="T1" fmla="*/ 110 h 111"/>
                <a:gd name="T2" fmla="*/ 114 w 115"/>
                <a:gd name="T3" fmla="*/ 0 h 111"/>
                <a:gd name="T4" fmla="*/ 0 w 115"/>
                <a:gd name="T5" fmla="*/ 0 h 111"/>
                <a:gd name="T6" fmla="*/ 0 w 115"/>
                <a:gd name="T7" fmla="*/ 110 h 111"/>
                <a:gd name="T8" fmla="*/ 114 w 115"/>
                <a:gd name="T9" fmla="*/ 110 h 111"/>
                <a:gd name="T10" fmla="*/ 0 60000 65536"/>
                <a:gd name="T11" fmla="*/ 0 60000 65536"/>
                <a:gd name="T12" fmla="*/ 0 60000 65536"/>
                <a:gd name="T13" fmla="*/ 0 60000 65536"/>
                <a:gd name="T14" fmla="*/ 0 60000 65536"/>
                <a:gd name="T15" fmla="*/ 0 w 115"/>
                <a:gd name="T16" fmla="*/ 0 h 111"/>
                <a:gd name="T17" fmla="*/ 115 w 115"/>
                <a:gd name="T18" fmla="*/ 111 h 111"/>
              </a:gdLst>
              <a:ahLst/>
              <a:cxnLst>
                <a:cxn ang="T10">
                  <a:pos x="T0" y="T1"/>
                </a:cxn>
                <a:cxn ang="T11">
                  <a:pos x="T2" y="T3"/>
                </a:cxn>
                <a:cxn ang="T12">
                  <a:pos x="T4" y="T5"/>
                </a:cxn>
                <a:cxn ang="T13">
                  <a:pos x="T6" y="T7"/>
                </a:cxn>
                <a:cxn ang="T14">
                  <a:pos x="T8" y="T9"/>
                </a:cxn>
              </a:cxnLst>
              <a:rect l="T15" t="T16" r="T17" b="T18"/>
              <a:pathLst>
                <a:path w="115" h="111">
                  <a:moveTo>
                    <a:pt x="114" y="110"/>
                  </a:moveTo>
                  <a:lnTo>
                    <a:pt x="114" y="0"/>
                  </a:lnTo>
                  <a:lnTo>
                    <a:pt x="0" y="0"/>
                  </a:lnTo>
                  <a:lnTo>
                    <a:pt x="0" y="110"/>
                  </a:lnTo>
                  <a:lnTo>
                    <a:pt x="114" y="110"/>
                  </a:lnTo>
                </a:path>
              </a:pathLst>
            </a:custGeom>
            <a:solidFill>
              <a:srgbClr val="FFFFFF"/>
            </a:solidFill>
            <a:ln w="9525" cap="rnd">
              <a:noFill/>
              <a:round/>
              <a:headEnd/>
              <a:tailEnd/>
            </a:ln>
          </p:spPr>
          <p:txBody>
            <a:bodyPr/>
            <a:lstStyle/>
            <a:p>
              <a:endParaRPr lang="tr-TR"/>
            </a:p>
          </p:txBody>
        </p:sp>
        <p:sp>
          <p:nvSpPr>
            <p:cNvPr id="19" name="Freeform 18"/>
            <p:cNvSpPr>
              <a:spLocks/>
            </p:cNvSpPr>
            <p:nvPr/>
          </p:nvSpPr>
          <p:spPr bwMode="auto">
            <a:xfrm>
              <a:off x="1436" y="2765"/>
              <a:ext cx="58" cy="155"/>
            </a:xfrm>
            <a:custGeom>
              <a:avLst/>
              <a:gdLst>
                <a:gd name="T0" fmla="*/ 0 w 58"/>
                <a:gd name="T1" fmla="*/ 122 h 155"/>
                <a:gd name="T2" fmla="*/ 2 w 58"/>
                <a:gd name="T3" fmla="*/ 136 h 155"/>
                <a:gd name="T4" fmla="*/ 9 w 58"/>
                <a:gd name="T5" fmla="*/ 145 h 155"/>
                <a:gd name="T6" fmla="*/ 18 w 58"/>
                <a:gd name="T7" fmla="*/ 151 h 155"/>
                <a:gd name="T8" fmla="*/ 27 w 58"/>
                <a:gd name="T9" fmla="*/ 154 h 155"/>
                <a:gd name="T10" fmla="*/ 38 w 58"/>
                <a:gd name="T11" fmla="*/ 151 h 155"/>
                <a:gd name="T12" fmla="*/ 47 w 58"/>
                <a:gd name="T13" fmla="*/ 145 h 155"/>
                <a:gd name="T14" fmla="*/ 54 w 58"/>
                <a:gd name="T15" fmla="*/ 136 h 155"/>
                <a:gd name="T16" fmla="*/ 57 w 58"/>
                <a:gd name="T17" fmla="*/ 122 h 155"/>
                <a:gd name="T18" fmla="*/ 57 w 58"/>
                <a:gd name="T19" fmla="*/ 32 h 155"/>
                <a:gd name="T20" fmla="*/ 54 w 58"/>
                <a:gd name="T21" fmla="*/ 18 h 155"/>
                <a:gd name="T22" fmla="*/ 47 w 58"/>
                <a:gd name="T23" fmla="*/ 9 h 155"/>
                <a:gd name="T24" fmla="*/ 38 w 58"/>
                <a:gd name="T25" fmla="*/ 3 h 155"/>
                <a:gd name="T26" fmla="*/ 27 w 58"/>
                <a:gd name="T27" fmla="*/ 0 h 155"/>
                <a:gd name="T28" fmla="*/ 18 w 58"/>
                <a:gd name="T29" fmla="*/ 3 h 155"/>
                <a:gd name="T30" fmla="*/ 9 w 58"/>
                <a:gd name="T31" fmla="*/ 9 h 155"/>
                <a:gd name="T32" fmla="*/ 2 w 58"/>
                <a:gd name="T33" fmla="*/ 18 h 155"/>
                <a:gd name="T34" fmla="*/ 0 w 58"/>
                <a:gd name="T35" fmla="*/ 32 h 155"/>
                <a:gd name="T36" fmla="*/ 0 w 58"/>
                <a:gd name="T37" fmla="*/ 122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55"/>
                <a:gd name="T59" fmla="*/ 58 w 58"/>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55">
                  <a:moveTo>
                    <a:pt x="0" y="122"/>
                  </a:moveTo>
                  <a:lnTo>
                    <a:pt x="2" y="136"/>
                  </a:lnTo>
                  <a:lnTo>
                    <a:pt x="9" y="145"/>
                  </a:lnTo>
                  <a:lnTo>
                    <a:pt x="18" y="151"/>
                  </a:lnTo>
                  <a:lnTo>
                    <a:pt x="27" y="154"/>
                  </a:lnTo>
                  <a:lnTo>
                    <a:pt x="38" y="151"/>
                  </a:lnTo>
                  <a:lnTo>
                    <a:pt x="47" y="145"/>
                  </a:lnTo>
                  <a:lnTo>
                    <a:pt x="54" y="136"/>
                  </a:lnTo>
                  <a:lnTo>
                    <a:pt x="57" y="122"/>
                  </a:lnTo>
                  <a:lnTo>
                    <a:pt x="57" y="32"/>
                  </a:lnTo>
                  <a:lnTo>
                    <a:pt x="54" y="18"/>
                  </a:lnTo>
                  <a:lnTo>
                    <a:pt x="47" y="9"/>
                  </a:lnTo>
                  <a:lnTo>
                    <a:pt x="38" y="3"/>
                  </a:lnTo>
                  <a:lnTo>
                    <a:pt x="27" y="0"/>
                  </a:lnTo>
                  <a:lnTo>
                    <a:pt x="18" y="3"/>
                  </a:lnTo>
                  <a:lnTo>
                    <a:pt x="9" y="9"/>
                  </a:lnTo>
                  <a:lnTo>
                    <a:pt x="2" y="18"/>
                  </a:lnTo>
                  <a:lnTo>
                    <a:pt x="0" y="32"/>
                  </a:lnTo>
                  <a:lnTo>
                    <a:pt x="0" y="122"/>
                  </a:lnTo>
                </a:path>
              </a:pathLst>
            </a:custGeom>
            <a:solidFill>
              <a:srgbClr val="FFFFFF"/>
            </a:solidFill>
            <a:ln w="9525" cap="rnd">
              <a:noFill/>
              <a:round/>
              <a:headEnd/>
              <a:tailEnd/>
            </a:ln>
          </p:spPr>
          <p:txBody>
            <a:bodyPr/>
            <a:lstStyle/>
            <a:p>
              <a:endParaRPr lang="tr-TR"/>
            </a:p>
          </p:txBody>
        </p:sp>
        <p:sp>
          <p:nvSpPr>
            <p:cNvPr id="20" name="Freeform 19"/>
            <p:cNvSpPr>
              <a:spLocks/>
            </p:cNvSpPr>
            <p:nvPr/>
          </p:nvSpPr>
          <p:spPr bwMode="auto">
            <a:xfrm>
              <a:off x="3113" y="2481"/>
              <a:ext cx="135" cy="53"/>
            </a:xfrm>
            <a:custGeom>
              <a:avLst/>
              <a:gdLst>
                <a:gd name="T0" fmla="*/ 20 w 135"/>
                <a:gd name="T1" fmla="*/ 0 h 53"/>
                <a:gd name="T2" fmla="*/ 9 w 135"/>
                <a:gd name="T3" fmla="*/ 9 h 53"/>
                <a:gd name="T4" fmla="*/ 0 w 135"/>
                <a:gd name="T5" fmla="*/ 25 h 53"/>
                <a:gd name="T6" fmla="*/ 2 w 135"/>
                <a:gd name="T7" fmla="*/ 43 h 53"/>
                <a:gd name="T8" fmla="*/ 20 w 135"/>
                <a:gd name="T9" fmla="*/ 52 h 53"/>
                <a:gd name="T10" fmla="*/ 34 w 135"/>
                <a:gd name="T11" fmla="*/ 52 h 53"/>
                <a:gd name="T12" fmla="*/ 47 w 135"/>
                <a:gd name="T13" fmla="*/ 52 h 53"/>
                <a:gd name="T14" fmla="*/ 63 w 135"/>
                <a:gd name="T15" fmla="*/ 52 h 53"/>
                <a:gd name="T16" fmla="*/ 77 w 135"/>
                <a:gd name="T17" fmla="*/ 52 h 53"/>
                <a:gd name="T18" fmla="*/ 88 w 135"/>
                <a:gd name="T19" fmla="*/ 52 h 53"/>
                <a:gd name="T20" fmla="*/ 100 w 135"/>
                <a:gd name="T21" fmla="*/ 52 h 53"/>
                <a:gd name="T22" fmla="*/ 111 w 135"/>
                <a:gd name="T23" fmla="*/ 52 h 53"/>
                <a:gd name="T24" fmla="*/ 118 w 135"/>
                <a:gd name="T25" fmla="*/ 52 h 53"/>
                <a:gd name="T26" fmla="*/ 129 w 135"/>
                <a:gd name="T27" fmla="*/ 45 h 53"/>
                <a:gd name="T28" fmla="*/ 134 w 135"/>
                <a:gd name="T29" fmla="*/ 27 h 53"/>
                <a:gd name="T30" fmla="*/ 129 w 135"/>
                <a:gd name="T31" fmla="*/ 9 h 53"/>
                <a:gd name="T32" fmla="*/ 113 w 135"/>
                <a:gd name="T33" fmla="*/ 2 h 53"/>
                <a:gd name="T34" fmla="*/ 102 w 135"/>
                <a:gd name="T35" fmla="*/ 2 h 53"/>
                <a:gd name="T36" fmla="*/ 88 w 135"/>
                <a:gd name="T37" fmla="*/ 2 h 53"/>
                <a:gd name="T38" fmla="*/ 75 w 135"/>
                <a:gd name="T39" fmla="*/ 2 h 53"/>
                <a:gd name="T40" fmla="*/ 63 w 135"/>
                <a:gd name="T41" fmla="*/ 0 h 53"/>
                <a:gd name="T42" fmla="*/ 50 w 135"/>
                <a:gd name="T43" fmla="*/ 0 h 53"/>
                <a:gd name="T44" fmla="*/ 38 w 135"/>
                <a:gd name="T45" fmla="*/ 0 h 53"/>
                <a:gd name="T46" fmla="*/ 29 w 135"/>
                <a:gd name="T47" fmla="*/ 0 h 53"/>
                <a:gd name="T48" fmla="*/ 20 w 135"/>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53"/>
                <a:gd name="T77" fmla="*/ 135 w 135"/>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53">
                  <a:moveTo>
                    <a:pt x="20" y="0"/>
                  </a:moveTo>
                  <a:lnTo>
                    <a:pt x="9" y="9"/>
                  </a:lnTo>
                  <a:lnTo>
                    <a:pt x="0" y="25"/>
                  </a:lnTo>
                  <a:lnTo>
                    <a:pt x="2" y="43"/>
                  </a:lnTo>
                  <a:lnTo>
                    <a:pt x="20" y="52"/>
                  </a:lnTo>
                  <a:lnTo>
                    <a:pt x="34" y="52"/>
                  </a:lnTo>
                  <a:lnTo>
                    <a:pt x="47" y="52"/>
                  </a:lnTo>
                  <a:lnTo>
                    <a:pt x="63" y="52"/>
                  </a:lnTo>
                  <a:lnTo>
                    <a:pt x="77" y="52"/>
                  </a:lnTo>
                  <a:lnTo>
                    <a:pt x="88" y="52"/>
                  </a:lnTo>
                  <a:lnTo>
                    <a:pt x="100" y="52"/>
                  </a:lnTo>
                  <a:lnTo>
                    <a:pt x="111" y="52"/>
                  </a:lnTo>
                  <a:lnTo>
                    <a:pt x="118" y="52"/>
                  </a:lnTo>
                  <a:lnTo>
                    <a:pt x="129" y="45"/>
                  </a:lnTo>
                  <a:lnTo>
                    <a:pt x="134" y="27"/>
                  </a:lnTo>
                  <a:lnTo>
                    <a:pt x="129" y="9"/>
                  </a:lnTo>
                  <a:lnTo>
                    <a:pt x="113" y="2"/>
                  </a:lnTo>
                  <a:lnTo>
                    <a:pt x="102" y="2"/>
                  </a:lnTo>
                  <a:lnTo>
                    <a:pt x="88" y="2"/>
                  </a:lnTo>
                  <a:lnTo>
                    <a:pt x="75" y="2"/>
                  </a:lnTo>
                  <a:lnTo>
                    <a:pt x="63" y="0"/>
                  </a:lnTo>
                  <a:lnTo>
                    <a:pt x="50" y="0"/>
                  </a:lnTo>
                  <a:lnTo>
                    <a:pt x="38" y="0"/>
                  </a:lnTo>
                  <a:lnTo>
                    <a:pt x="29" y="0"/>
                  </a:lnTo>
                  <a:lnTo>
                    <a:pt x="20" y="0"/>
                  </a:lnTo>
                </a:path>
              </a:pathLst>
            </a:custGeom>
            <a:solidFill>
              <a:srgbClr val="FFFFFF"/>
            </a:solidFill>
            <a:ln w="9525" cap="rnd">
              <a:noFill/>
              <a:round/>
              <a:headEnd/>
              <a:tailEnd/>
            </a:ln>
          </p:spPr>
          <p:txBody>
            <a:bodyPr/>
            <a:lstStyle/>
            <a:p>
              <a:endParaRPr lang="tr-TR"/>
            </a:p>
          </p:txBody>
        </p:sp>
        <p:sp>
          <p:nvSpPr>
            <p:cNvPr id="21" name="Freeform 20"/>
            <p:cNvSpPr>
              <a:spLocks/>
            </p:cNvSpPr>
            <p:nvPr/>
          </p:nvSpPr>
          <p:spPr bwMode="auto">
            <a:xfrm>
              <a:off x="4196" y="2616"/>
              <a:ext cx="119" cy="371"/>
            </a:xfrm>
            <a:custGeom>
              <a:avLst/>
              <a:gdLst>
                <a:gd name="T0" fmla="*/ 50 w 119"/>
                <a:gd name="T1" fmla="*/ 0 h 371"/>
                <a:gd name="T2" fmla="*/ 57 w 119"/>
                <a:gd name="T3" fmla="*/ 19 h 371"/>
                <a:gd name="T4" fmla="*/ 66 w 119"/>
                <a:gd name="T5" fmla="*/ 57 h 371"/>
                <a:gd name="T6" fmla="*/ 75 w 119"/>
                <a:gd name="T7" fmla="*/ 109 h 371"/>
                <a:gd name="T8" fmla="*/ 88 w 119"/>
                <a:gd name="T9" fmla="*/ 167 h 371"/>
                <a:gd name="T10" fmla="*/ 98 w 119"/>
                <a:gd name="T11" fmla="*/ 228 h 371"/>
                <a:gd name="T12" fmla="*/ 109 w 119"/>
                <a:gd name="T13" fmla="*/ 287 h 371"/>
                <a:gd name="T14" fmla="*/ 116 w 119"/>
                <a:gd name="T15" fmla="*/ 334 h 371"/>
                <a:gd name="T16" fmla="*/ 118 w 119"/>
                <a:gd name="T17" fmla="*/ 368 h 371"/>
                <a:gd name="T18" fmla="*/ 47 w 119"/>
                <a:gd name="T19" fmla="*/ 370 h 371"/>
                <a:gd name="T20" fmla="*/ 43 w 119"/>
                <a:gd name="T21" fmla="*/ 330 h 371"/>
                <a:gd name="T22" fmla="*/ 32 w 119"/>
                <a:gd name="T23" fmla="*/ 278 h 371"/>
                <a:gd name="T24" fmla="*/ 18 w 119"/>
                <a:gd name="T25" fmla="*/ 222 h 371"/>
                <a:gd name="T26" fmla="*/ 6 w 119"/>
                <a:gd name="T27" fmla="*/ 163 h 371"/>
                <a:gd name="T28" fmla="*/ 0 w 119"/>
                <a:gd name="T29" fmla="*/ 106 h 371"/>
                <a:gd name="T30" fmla="*/ 2 w 119"/>
                <a:gd name="T31" fmla="*/ 57 h 371"/>
                <a:gd name="T32" fmla="*/ 18 w 119"/>
                <a:gd name="T33" fmla="*/ 21 h 371"/>
                <a:gd name="T34" fmla="*/ 50 w 119"/>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371"/>
                <a:gd name="T56" fmla="*/ 119 w 119"/>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371">
                  <a:moveTo>
                    <a:pt x="50" y="0"/>
                  </a:moveTo>
                  <a:lnTo>
                    <a:pt x="57" y="19"/>
                  </a:lnTo>
                  <a:lnTo>
                    <a:pt x="66" y="57"/>
                  </a:lnTo>
                  <a:lnTo>
                    <a:pt x="75" y="109"/>
                  </a:lnTo>
                  <a:lnTo>
                    <a:pt x="88" y="167"/>
                  </a:lnTo>
                  <a:lnTo>
                    <a:pt x="98" y="228"/>
                  </a:lnTo>
                  <a:lnTo>
                    <a:pt x="109" y="287"/>
                  </a:lnTo>
                  <a:lnTo>
                    <a:pt x="116" y="334"/>
                  </a:lnTo>
                  <a:lnTo>
                    <a:pt x="118" y="368"/>
                  </a:lnTo>
                  <a:lnTo>
                    <a:pt x="47" y="370"/>
                  </a:lnTo>
                  <a:lnTo>
                    <a:pt x="43" y="330"/>
                  </a:lnTo>
                  <a:lnTo>
                    <a:pt x="32" y="278"/>
                  </a:lnTo>
                  <a:lnTo>
                    <a:pt x="18" y="222"/>
                  </a:lnTo>
                  <a:lnTo>
                    <a:pt x="6" y="163"/>
                  </a:lnTo>
                  <a:lnTo>
                    <a:pt x="0" y="106"/>
                  </a:lnTo>
                  <a:lnTo>
                    <a:pt x="2" y="57"/>
                  </a:lnTo>
                  <a:lnTo>
                    <a:pt x="18" y="21"/>
                  </a:lnTo>
                  <a:lnTo>
                    <a:pt x="50" y="0"/>
                  </a:lnTo>
                </a:path>
              </a:pathLst>
            </a:custGeom>
            <a:solidFill>
              <a:srgbClr val="FFFFFF"/>
            </a:solidFill>
            <a:ln w="9525" cap="rnd">
              <a:noFill/>
              <a:round/>
              <a:headEnd/>
              <a:tailEnd/>
            </a:ln>
          </p:spPr>
          <p:txBody>
            <a:bodyPr/>
            <a:lstStyle/>
            <a:p>
              <a:endParaRPr lang="tr-TR"/>
            </a:p>
          </p:txBody>
        </p:sp>
        <p:sp>
          <p:nvSpPr>
            <p:cNvPr id="22" name="Freeform 21"/>
            <p:cNvSpPr>
              <a:spLocks/>
            </p:cNvSpPr>
            <p:nvPr/>
          </p:nvSpPr>
          <p:spPr bwMode="auto">
            <a:xfrm>
              <a:off x="4146" y="2953"/>
              <a:ext cx="67" cy="195"/>
            </a:xfrm>
            <a:custGeom>
              <a:avLst/>
              <a:gdLst>
                <a:gd name="T0" fmla="*/ 59 w 67"/>
                <a:gd name="T1" fmla="*/ 194 h 195"/>
                <a:gd name="T2" fmla="*/ 0 w 67"/>
                <a:gd name="T3" fmla="*/ 194 h 195"/>
                <a:gd name="T4" fmla="*/ 0 w 67"/>
                <a:gd name="T5" fmla="*/ 22 h 195"/>
                <a:gd name="T6" fmla="*/ 11 w 67"/>
                <a:gd name="T7" fmla="*/ 6 h 195"/>
                <a:gd name="T8" fmla="*/ 34 w 67"/>
                <a:gd name="T9" fmla="*/ 0 h 195"/>
                <a:gd name="T10" fmla="*/ 54 w 67"/>
                <a:gd name="T11" fmla="*/ 4 h 195"/>
                <a:gd name="T12" fmla="*/ 66 w 67"/>
                <a:gd name="T13" fmla="*/ 24 h 195"/>
                <a:gd name="T14" fmla="*/ 66 w 67"/>
                <a:gd name="T15" fmla="*/ 65 h 195"/>
                <a:gd name="T16" fmla="*/ 63 w 67"/>
                <a:gd name="T17" fmla="*/ 121 h 195"/>
                <a:gd name="T18" fmla="*/ 59 w 67"/>
                <a:gd name="T19" fmla="*/ 173 h 195"/>
                <a:gd name="T20" fmla="*/ 59 w 67"/>
                <a:gd name="T21" fmla="*/ 19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95"/>
                <a:gd name="T35" fmla="*/ 67 w 67"/>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95">
                  <a:moveTo>
                    <a:pt x="59" y="194"/>
                  </a:moveTo>
                  <a:lnTo>
                    <a:pt x="0" y="194"/>
                  </a:lnTo>
                  <a:lnTo>
                    <a:pt x="0" y="22"/>
                  </a:lnTo>
                  <a:lnTo>
                    <a:pt x="11" y="6"/>
                  </a:lnTo>
                  <a:lnTo>
                    <a:pt x="34" y="0"/>
                  </a:lnTo>
                  <a:lnTo>
                    <a:pt x="54" y="4"/>
                  </a:lnTo>
                  <a:lnTo>
                    <a:pt x="66" y="24"/>
                  </a:lnTo>
                  <a:lnTo>
                    <a:pt x="66" y="65"/>
                  </a:lnTo>
                  <a:lnTo>
                    <a:pt x="63" y="121"/>
                  </a:lnTo>
                  <a:lnTo>
                    <a:pt x="59" y="173"/>
                  </a:lnTo>
                  <a:lnTo>
                    <a:pt x="59" y="194"/>
                  </a:lnTo>
                </a:path>
              </a:pathLst>
            </a:custGeom>
            <a:solidFill>
              <a:srgbClr val="FFFFFF"/>
            </a:solidFill>
            <a:ln w="9525" cap="rnd">
              <a:noFill/>
              <a:round/>
              <a:headEnd/>
              <a:tailEnd/>
            </a:ln>
          </p:spPr>
          <p:txBody>
            <a:bodyPr/>
            <a:lstStyle/>
            <a:p>
              <a:endParaRPr lang="tr-TR"/>
            </a:p>
          </p:txBody>
        </p:sp>
        <p:sp>
          <p:nvSpPr>
            <p:cNvPr id="23" name="Freeform 22"/>
            <p:cNvSpPr>
              <a:spLocks/>
            </p:cNvSpPr>
            <p:nvPr/>
          </p:nvSpPr>
          <p:spPr bwMode="auto">
            <a:xfrm>
              <a:off x="4234" y="3002"/>
              <a:ext cx="136" cy="114"/>
            </a:xfrm>
            <a:custGeom>
              <a:avLst/>
              <a:gdLst>
                <a:gd name="T0" fmla="*/ 0 w 136"/>
                <a:gd name="T1" fmla="*/ 2 h 114"/>
                <a:gd name="T2" fmla="*/ 0 w 136"/>
                <a:gd name="T3" fmla="*/ 111 h 114"/>
                <a:gd name="T4" fmla="*/ 16 w 136"/>
                <a:gd name="T5" fmla="*/ 111 h 114"/>
                <a:gd name="T6" fmla="*/ 37 w 136"/>
                <a:gd name="T7" fmla="*/ 113 h 114"/>
                <a:gd name="T8" fmla="*/ 60 w 136"/>
                <a:gd name="T9" fmla="*/ 111 h 114"/>
                <a:gd name="T10" fmla="*/ 82 w 136"/>
                <a:gd name="T11" fmla="*/ 109 h 114"/>
                <a:gd name="T12" fmla="*/ 103 w 136"/>
                <a:gd name="T13" fmla="*/ 102 h 114"/>
                <a:gd name="T14" fmla="*/ 119 w 136"/>
                <a:gd name="T15" fmla="*/ 90 h 114"/>
                <a:gd name="T16" fmla="*/ 130 w 136"/>
                <a:gd name="T17" fmla="*/ 72 h 114"/>
                <a:gd name="T18" fmla="*/ 135 w 136"/>
                <a:gd name="T19" fmla="*/ 50 h 114"/>
                <a:gd name="T20" fmla="*/ 130 w 136"/>
                <a:gd name="T21" fmla="*/ 27 h 114"/>
                <a:gd name="T22" fmla="*/ 121 w 136"/>
                <a:gd name="T23" fmla="*/ 14 h 114"/>
                <a:gd name="T24" fmla="*/ 105 w 136"/>
                <a:gd name="T25" fmla="*/ 5 h 114"/>
                <a:gd name="T26" fmla="*/ 87 w 136"/>
                <a:gd name="T27" fmla="*/ 0 h 114"/>
                <a:gd name="T28" fmla="*/ 64 w 136"/>
                <a:gd name="T29" fmla="*/ 0 h 114"/>
                <a:gd name="T30" fmla="*/ 44 w 136"/>
                <a:gd name="T31" fmla="*/ 0 h 114"/>
                <a:gd name="T32" fmla="*/ 21 w 136"/>
                <a:gd name="T33" fmla="*/ 2 h 114"/>
                <a:gd name="T34" fmla="*/ 0 w 136"/>
                <a:gd name="T35" fmla="*/ 2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114"/>
                <a:gd name="T56" fmla="*/ 136 w 136"/>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114">
                  <a:moveTo>
                    <a:pt x="0" y="2"/>
                  </a:moveTo>
                  <a:lnTo>
                    <a:pt x="0" y="111"/>
                  </a:lnTo>
                  <a:lnTo>
                    <a:pt x="16" y="111"/>
                  </a:lnTo>
                  <a:lnTo>
                    <a:pt x="37" y="113"/>
                  </a:lnTo>
                  <a:lnTo>
                    <a:pt x="60" y="111"/>
                  </a:lnTo>
                  <a:lnTo>
                    <a:pt x="82" y="109"/>
                  </a:lnTo>
                  <a:lnTo>
                    <a:pt x="103" y="102"/>
                  </a:lnTo>
                  <a:lnTo>
                    <a:pt x="119" y="90"/>
                  </a:lnTo>
                  <a:lnTo>
                    <a:pt x="130" y="72"/>
                  </a:lnTo>
                  <a:lnTo>
                    <a:pt x="135" y="50"/>
                  </a:lnTo>
                  <a:lnTo>
                    <a:pt x="130" y="27"/>
                  </a:lnTo>
                  <a:lnTo>
                    <a:pt x="121" y="14"/>
                  </a:lnTo>
                  <a:lnTo>
                    <a:pt x="105" y="5"/>
                  </a:lnTo>
                  <a:lnTo>
                    <a:pt x="87" y="0"/>
                  </a:lnTo>
                  <a:lnTo>
                    <a:pt x="64" y="0"/>
                  </a:lnTo>
                  <a:lnTo>
                    <a:pt x="44" y="0"/>
                  </a:lnTo>
                  <a:lnTo>
                    <a:pt x="21" y="2"/>
                  </a:lnTo>
                  <a:lnTo>
                    <a:pt x="0" y="2"/>
                  </a:lnTo>
                </a:path>
              </a:pathLst>
            </a:custGeom>
            <a:solidFill>
              <a:srgbClr val="FFFFFF"/>
            </a:solidFill>
            <a:ln w="9525" cap="rnd">
              <a:noFill/>
              <a:round/>
              <a:headEnd/>
              <a:tailEnd/>
            </a:ln>
          </p:spPr>
          <p:txBody>
            <a:bodyPr/>
            <a:lstStyle/>
            <a:p>
              <a:endParaRPr lang="tr-TR"/>
            </a:p>
          </p:txBody>
        </p:sp>
        <p:sp>
          <p:nvSpPr>
            <p:cNvPr id="24" name="Freeform 23"/>
            <p:cNvSpPr>
              <a:spLocks/>
            </p:cNvSpPr>
            <p:nvPr/>
          </p:nvSpPr>
          <p:spPr bwMode="auto">
            <a:xfrm>
              <a:off x="4016" y="2580"/>
              <a:ext cx="65" cy="198"/>
            </a:xfrm>
            <a:custGeom>
              <a:avLst/>
              <a:gdLst>
                <a:gd name="T0" fmla="*/ 0 w 65"/>
                <a:gd name="T1" fmla="*/ 7 h 198"/>
                <a:gd name="T2" fmla="*/ 9 w 65"/>
                <a:gd name="T3" fmla="*/ 36 h 198"/>
                <a:gd name="T4" fmla="*/ 14 w 65"/>
                <a:gd name="T5" fmla="*/ 86 h 198"/>
                <a:gd name="T6" fmla="*/ 18 w 65"/>
                <a:gd name="T7" fmla="*/ 142 h 198"/>
                <a:gd name="T8" fmla="*/ 18 w 65"/>
                <a:gd name="T9" fmla="*/ 190 h 198"/>
                <a:gd name="T10" fmla="*/ 32 w 65"/>
                <a:gd name="T11" fmla="*/ 197 h 198"/>
                <a:gd name="T12" fmla="*/ 45 w 65"/>
                <a:gd name="T13" fmla="*/ 197 h 198"/>
                <a:gd name="T14" fmla="*/ 57 w 65"/>
                <a:gd name="T15" fmla="*/ 197 h 198"/>
                <a:gd name="T16" fmla="*/ 61 w 65"/>
                <a:gd name="T17" fmla="*/ 194 h 198"/>
                <a:gd name="T18" fmla="*/ 64 w 65"/>
                <a:gd name="T19" fmla="*/ 152 h 198"/>
                <a:gd name="T20" fmla="*/ 61 w 65"/>
                <a:gd name="T21" fmla="*/ 95 h 198"/>
                <a:gd name="T22" fmla="*/ 57 w 65"/>
                <a:gd name="T23" fmla="*/ 41 h 198"/>
                <a:gd name="T24" fmla="*/ 48 w 65"/>
                <a:gd name="T25" fmla="*/ 3 h 198"/>
                <a:gd name="T26" fmla="*/ 39 w 65"/>
                <a:gd name="T27" fmla="*/ 0 h 198"/>
                <a:gd name="T28" fmla="*/ 25 w 65"/>
                <a:gd name="T29" fmla="*/ 0 h 198"/>
                <a:gd name="T30" fmla="*/ 14 w 65"/>
                <a:gd name="T31" fmla="*/ 3 h 198"/>
                <a:gd name="T32" fmla="*/ 0 w 65"/>
                <a:gd name="T33" fmla="*/ 7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98"/>
                <a:gd name="T53" fmla="*/ 65 w 65"/>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98">
                  <a:moveTo>
                    <a:pt x="0" y="7"/>
                  </a:moveTo>
                  <a:lnTo>
                    <a:pt x="9" y="36"/>
                  </a:lnTo>
                  <a:lnTo>
                    <a:pt x="14" y="86"/>
                  </a:lnTo>
                  <a:lnTo>
                    <a:pt x="18" y="142"/>
                  </a:lnTo>
                  <a:lnTo>
                    <a:pt x="18" y="190"/>
                  </a:lnTo>
                  <a:lnTo>
                    <a:pt x="32" y="197"/>
                  </a:lnTo>
                  <a:lnTo>
                    <a:pt x="45" y="197"/>
                  </a:lnTo>
                  <a:lnTo>
                    <a:pt x="57" y="197"/>
                  </a:lnTo>
                  <a:lnTo>
                    <a:pt x="61" y="194"/>
                  </a:lnTo>
                  <a:lnTo>
                    <a:pt x="64" y="152"/>
                  </a:lnTo>
                  <a:lnTo>
                    <a:pt x="61" y="95"/>
                  </a:lnTo>
                  <a:lnTo>
                    <a:pt x="57" y="41"/>
                  </a:lnTo>
                  <a:lnTo>
                    <a:pt x="48" y="3"/>
                  </a:lnTo>
                  <a:lnTo>
                    <a:pt x="39" y="0"/>
                  </a:lnTo>
                  <a:lnTo>
                    <a:pt x="25" y="0"/>
                  </a:lnTo>
                  <a:lnTo>
                    <a:pt x="14" y="3"/>
                  </a:lnTo>
                  <a:lnTo>
                    <a:pt x="0" y="7"/>
                  </a:lnTo>
                </a:path>
              </a:pathLst>
            </a:custGeom>
            <a:solidFill>
              <a:srgbClr val="FFFFFF"/>
            </a:solidFill>
            <a:ln w="9525" cap="rnd">
              <a:noFill/>
              <a:round/>
              <a:headEnd/>
              <a:tailEnd/>
            </a:ln>
          </p:spPr>
          <p:txBody>
            <a:bodyPr/>
            <a:lstStyle/>
            <a:p>
              <a:endParaRPr lang="tr-TR"/>
            </a:p>
          </p:txBody>
        </p:sp>
        <p:sp>
          <p:nvSpPr>
            <p:cNvPr id="25" name="Freeform 24"/>
            <p:cNvSpPr>
              <a:spLocks/>
            </p:cNvSpPr>
            <p:nvPr/>
          </p:nvSpPr>
          <p:spPr bwMode="auto">
            <a:xfrm>
              <a:off x="3791" y="2587"/>
              <a:ext cx="217" cy="168"/>
            </a:xfrm>
            <a:custGeom>
              <a:avLst/>
              <a:gdLst>
                <a:gd name="T0" fmla="*/ 216 w 217"/>
                <a:gd name="T1" fmla="*/ 167 h 168"/>
                <a:gd name="T2" fmla="*/ 216 w 217"/>
                <a:gd name="T3" fmla="*/ 135 h 168"/>
                <a:gd name="T4" fmla="*/ 214 w 217"/>
                <a:gd name="T5" fmla="*/ 84 h 168"/>
                <a:gd name="T6" fmla="*/ 207 w 217"/>
                <a:gd name="T7" fmla="*/ 34 h 168"/>
                <a:gd name="T8" fmla="*/ 202 w 217"/>
                <a:gd name="T9" fmla="*/ 2 h 168"/>
                <a:gd name="T10" fmla="*/ 186 w 217"/>
                <a:gd name="T11" fmla="*/ 0 h 168"/>
                <a:gd name="T12" fmla="*/ 163 w 217"/>
                <a:gd name="T13" fmla="*/ 5 h 168"/>
                <a:gd name="T14" fmla="*/ 136 w 217"/>
                <a:gd name="T15" fmla="*/ 11 h 168"/>
                <a:gd name="T16" fmla="*/ 109 w 217"/>
                <a:gd name="T17" fmla="*/ 20 h 168"/>
                <a:gd name="T18" fmla="*/ 77 w 217"/>
                <a:gd name="T19" fmla="*/ 34 h 168"/>
                <a:gd name="T20" fmla="*/ 50 w 217"/>
                <a:gd name="T21" fmla="*/ 50 h 168"/>
                <a:gd name="T22" fmla="*/ 22 w 217"/>
                <a:gd name="T23" fmla="*/ 70 h 168"/>
                <a:gd name="T24" fmla="*/ 0 w 217"/>
                <a:gd name="T25" fmla="*/ 93 h 168"/>
                <a:gd name="T26" fmla="*/ 20 w 217"/>
                <a:gd name="T27" fmla="*/ 95 h 168"/>
                <a:gd name="T28" fmla="*/ 45 w 217"/>
                <a:gd name="T29" fmla="*/ 97 h 168"/>
                <a:gd name="T30" fmla="*/ 75 w 217"/>
                <a:gd name="T31" fmla="*/ 104 h 168"/>
                <a:gd name="T32" fmla="*/ 109 w 217"/>
                <a:gd name="T33" fmla="*/ 111 h 168"/>
                <a:gd name="T34" fmla="*/ 141 w 217"/>
                <a:gd name="T35" fmla="*/ 122 h 168"/>
                <a:gd name="T36" fmla="*/ 170 w 217"/>
                <a:gd name="T37" fmla="*/ 135 h 168"/>
                <a:gd name="T38" fmla="*/ 195 w 217"/>
                <a:gd name="T39" fmla="*/ 149 h 168"/>
                <a:gd name="T40" fmla="*/ 216 w 217"/>
                <a:gd name="T41" fmla="*/ 16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8"/>
                <a:gd name="T65" fmla="*/ 217 w 217"/>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8">
                  <a:moveTo>
                    <a:pt x="216" y="167"/>
                  </a:moveTo>
                  <a:lnTo>
                    <a:pt x="216" y="135"/>
                  </a:lnTo>
                  <a:lnTo>
                    <a:pt x="214" y="84"/>
                  </a:lnTo>
                  <a:lnTo>
                    <a:pt x="207" y="34"/>
                  </a:lnTo>
                  <a:lnTo>
                    <a:pt x="202" y="2"/>
                  </a:lnTo>
                  <a:lnTo>
                    <a:pt x="186" y="0"/>
                  </a:lnTo>
                  <a:lnTo>
                    <a:pt x="163" y="5"/>
                  </a:lnTo>
                  <a:lnTo>
                    <a:pt x="136" y="11"/>
                  </a:lnTo>
                  <a:lnTo>
                    <a:pt x="109" y="20"/>
                  </a:lnTo>
                  <a:lnTo>
                    <a:pt x="77" y="34"/>
                  </a:lnTo>
                  <a:lnTo>
                    <a:pt x="50" y="50"/>
                  </a:lnTo>
                  <a:lnTo>
                    <a:pt x="22" y="70"/>
                  </a:lnTo>
                  <a:lnTo>
                    <a:pt x="0" y="93"/>
                  </a:lnTo>
                  <a:lnTo>
                    <a:pt x="20" y="95"/>
                  </a:lnTo>
                  <a:lnTo>
                    <a:pt x="45" y="97"/>
                  </a:lnTo>
                  <a:lnTo>
                    <a:pt x="75" y="104"/>
                  </a:lnTo>
                  <a:lnTo>
                    <a:pt x="109" y="111"/>
                  </a:lnTo>
                  <a:lnTo>
                    <a:pt x="141" y="122"/>
                  </a:lnTo>
                  <a:lnTo>
                    <a:pt x="170" y="135"/>
                  </a:lnTo>
                  <a:lnTo>
                    <a:pt x="195" y="149"/>
                  </a:lnTo>
                  <a:lnTo>
                    <a:pt x="216" y="167"/>
                  </a:lnTo>
                </a:path>
              </a:pathLst>
            </a:custGeom>
            <a:solidFill>
              <a:srgbClr val="FFFFFF"/>
            </a:solidFill>
            <a:ln w="9525" cap="rnd">
              <a:noFill/>
              <a:round/>
              <a:headEnd/>
              <a:tailEnd/>
            </a:ln>
          </p:spPr>
          <p:txBody>
            <a:bodyPr/>
            <a:lstStyle/>
            <a:p>
              <a:endParaRPr lang="tr-TR"/>
            </a:p>
          </p:txBody>
        </p:sp>
        <p:sp>
          <p:nvSpPr>
            <p:cNvPr id="26" name="Freeform 25"/>
            <p:cNvSpPr>
              <a:spLocks/>
            </p:cNvSpPr>
            <p:nvPr/>
          </p:nvSpPr>
          <p:spPr bwMode="auto">
            <a:xfrm>
              <a:off x="3477" y="2382"/>
              <a:ext cx="139" cy="46"/>
            </a:xfrm>
            <a:custGeom>
              <a:avLst/>
              <a:gdLst>
                <a:gd name="T0" fmla="*/ 138 w 139"/>
                <a:gd name="T1" fmla="*/ 45 h 46"/>
                <a:gd name="T2" fmla="*/ 138 w 139"/>
                <a:gd name="T3" fmla="*/ 0 h 46"/>
                <a:gd name="T4" fmla="*/ 0 w 139"/>
                <a:gd name="T5" fmla="*/ 0 h 46"/>
                <a:gd name="T6" fmla="*/ 0 w 139"/>
                <a:gd name="T7" fmla="*/ 45 h 46"/>
                <a:gd name="T8" fmla="*/ 138 w 139"/>
                <a:gd name="T9" fmla="*/ 45 h 46"/>
                <a:gd name="T10" fmla="*/ 0 60000 65536"/>
                <a:gd name="T11" fmla="*/ 0 60000 65536"/>
                <a:gd name="T12" fmla="*/ 0 60000 65536"/>
                <a:gd name="T13" fmla="*/ 0 60000 65536"/>
                <a:gd name="T14" fmla="*/ 0 60000 65536"/>
                <a:gd name="T15" fmla="*/ 0 w 139"/>
                <a:gd name="T16" fmla="*/ 0 h 46"/>
                <a:gd name="T17" fmla="*/ 139 w 139"/>
                <a:gd name="T18" fmla="*/ 46 h 46"/>
              </a:gdLst>
              <a:ahLst/>
              <a:cxnLst>
                <a:cxn ang="T10">
                  <a:pos x="T0" y="T1"/>
                </a:cxn>
                <a:cxn ang="T11">
                  <a:pos x="T2" y="T3"/>
                </a:cxn>
                <a:cxn ang="T12">
                  <a:pos x="T4" y="T5"/>
                </a:cxn>
                <a:cxn ang="T13">
                  <a:pos x="T6" y="T7"/>
                </a:cxn>
                <a:cxn ang="T14">
                  <a:pos x="T8" y="T9"/>
                </a:cxn>
              </a:cxnLst>
              <a:rect l="T15" t="T16" r="T17" b="T18"/>
              <a:pathLst>
                <a:path w="139" h="46">
                  <a:moveTo>
                    <a:pt x="138" y="45"/>
                  </a:moveTo>
                  <a:lnTo>
                    <a:pt x="138" y="0"/>
                  </a:lnTo>
                  <a:lnTo>
                    <a:pt x="0" y="0"/>
                  </a:lnTo>
                  <a:lnTo>
                    <a:pt x="0" y="45"/>
                  </a:lnTo>
                  <a:lnTo>
                    <a:pt x="138" y="45"/>
                  </a:lnTo>
                </a:path>
              </a:pathLst>
            </a:custGeom>
            <a:solidFill>
              <a:srgbClr val="FFFFFF"/>
            </a:solidFill>
            <a:ln w="9525" cap="rnd">
              <a:noFill/>
              <a:round/>
              <a:headEnd/>
              <a:tailEnd/>
            </a:ln>
          </p:spPr>
          <p:txBody>
            <a:bodyPr/>
            <a:lstStyle/>
            <a:p>
              <a:endParaRPr lang="tr-TR"/>
            </a:p>
          </p:txBody>
        </p:sp>
        <p:sp>
          <p:nvSpPr>
            <p:cNvPr id="27" name="Freeform 26"/>
            <p:cNvSpPr>
              <a:spLocks/>
            </p:cNvSpPr>
            <p:nvPr/>
          </p:nvSpPr>
          <p:spPr bwMode="auto">
            <a:xfrm>
              <a:off x="3477" y="2463"/>
              <a:ext cx="139" cy="125"/>
            </a:xfrm>
            <a:custGeom>
              <a:avLst/>
              <a:gdLst>
                <a:gd name="T0" fmla="*/ 138 w 139"/>
                <a:gd name="T1" fmla="*/ 124 h 125"/>
                <a:gd name="T2" fmla="*/ 138 w 139"/>
                <a:gd name="T3" fmla="*/ 81 h 125"/>
                <a:gd name="T4" fmla="*/ 0 w 139"/>
                <a:gd name="T5" fmla="*/ 0 h 125"/>
                <a:gd name="T6" fmla="*/ 0 w 139"/>
                <a:gd name="T7" fmla="*/ 45 h 125"/>
                <a:gd name="T8" fmla="*/ 138 w 139"/>
                <a:gd name="T9" fmla="*/ 124 h 125"/>
                <a:gd name="T10" fmla="*/ 0 60000 65536"/>
                <a:gd name="T11" fmla="*/ 0 60000 65536"/>
                <a:gd name="T12" fmla="*/ 0 60000 65536"/>
                <a:gd name="T13" fmla="*/ 0 60000 65536"/>
                <a:gd name="T14" fmla="*/ 0 60000 65536"/>
                <a:gd name="T15" fmla="*/ 0 w 139"/>
                <a:gd name="T16" fmla="*/ 0 h 125"/>
                <a:gd name="T17" fmla="*/ 139 w 139"/>
                <a:gd name="T18" fmla="*/ 125 h 125"/>
              </a:gdLst>
              <a:ahLst/>
              <a:cxnLst>
                <a:cxn ang="T10">
                  <a:pos x="T0" y="T1"/>
                </a:cxn>
                <a:cxn ang="T11">
                  <a:pos x="T2" y="T3"/>
                </a:cxn>
                <a:cxn ang="T12">
                  <a:pos x="T4" y="T5"/>
                </a:cxn>
                <a:cxn ang="T13">
                  <a:pos x="T6" y="T7"/>
                </a:cxn>
                <a:cxn ang="T14">
                  <a:pos x="T8" y="T9"/>
                </a:cxn>
              </a:cxnLst>
              <a:rect l="T15" t="T16" r="T17" b="T18"/>
              <a:pathLst>
                <a:path w="139" h="125">
                  <a:moveTo>
                    <a:pt x="138" y="124"/>
                  </a:moveTo>
                  <a:lnTo>
                    <a:pt x="138" y="81"/>
                  </a:lnTo>
                  <a:lnTo>
                    <a:pt x="0" y="0"/>
                  </a:lnTo>
                  <a:lnTo>
                    <a:pt x="0" y="45"/>
                  </a:lnTo>
                  <a:lnTo>
                    <a:pt x="138" y="124"/>
                  </a:lnTo>
                </a:path>
              </a:pathLst>
            </a:custGeom>
            <a:solidFill>
              <a:srgbClr val="FFFFFF"/>
            </a:solidFill>
            <a:ln w="9525" cap="rnd">
              <a:noFill/>
              <a:round/>
              <a:headEnd/>
              <a:tailEnd/>
            </a:ln>
          </p:spPr>
          <p:txBody>
            <a:bodyPr/>
            <a:lstStyle/>
            <a:p>
              <a:endParaRPr lang="tr-TR"/>
            </a:p>
          </p:txBody>
        </p:sp>
        <p:sp>
          <p:nvSpPr>
            <p:cNvPr id="28" name="Freeform 27"/>
            <p:cNvSpPr>
              <a:spLocks/>
            </p:cNvSpPr>
            <p:nvPr/>
          </p:nvSpPr>
          <p:spPr bwMode="auto">
            <a:xfrm>
              <a:off x="3352" y="2307"/>
              <a:ext cx="128" cy="254"/>
            </a:xfrm>
            <a:custGeom>
              <a:avLst/>
              <a:gdLst>
                <a:gd name="T0" fmla="*/ 88 w 128"/>
                <a:gd name="T1" fmla="*/ 253 h 254"/>
                <a:gd name="T2" fmla="*/ 102 w 128"/>
                <a:gd name="T3" fmla="*/ 251 h 254"/>
                <a:gd name="T4" fmla="*/ 116 w 128"/>
                <a:gd name="T5" fmla="*/ 242 h 254"/>
                <a:gd name="T6" fmla="*/ 125 w 128"/>
                <a:gd name="T7" fmla="*/ 228 h 254"/>
                <a:gd name="T8" fmla="*/ 127 w 128"/>
                <a:gd name="T9" fmla="*/ 215 h 254"/>
                <a:gd name="T10" fmla="*/ 127 w 128"/>
                <a:gd name="T11" fmla="*/ 39 h 254"/>
                <a:gd name="T12" fmla="*/ 125 w 128"/>
                <a:gd name="T13" fmla="*/ 25 h 254"/>
                <a:gd name="T14" fmla="*/ 116 w 128"/>
                <a:gd name="T15" fmla="*/ 12 h 254"/>
                <a:gd name="T16" fmla="*/ 102 w 128"/>
                <a:gd name="T17" fmla="*/ 3 h 254"/>
                <a:gd name="T18" fmla="*/ 88 w 128"/>
                <a:gd name="T19" fmla="*/ 0 h 254"/>
                <a:gd name="T20" fmla="*/ 38 w 128"/>
                <a:gd name="T21" fmla="*/ 0 h 254"/>
                <a:gd name="T22" fmla="*/ 25 w 128"/>
                <a:gd name="T23" fmla="*/ 3 h 254"/>
                <a:gd name="T24" fmla="*/ 11 w 128"/>
                <a:gd name="T25" fmla="*/ 12 h 254"/>
                <a:gd name="T26" fmla="*/ 2 w 128"/>
                <a:gd name="T27" fmla="*/ 25 h 254"/>
                <a:gd name="T28" fmla="*/ 0 w 128"/>
                <a:gd name="T29" fmla="*/ 39 h 254"/>
                <a:gd name="T30" fmla="*/ 0 w 128"/>
                <a:gd name="T31" fmla="*/ 215 h 254"/>
                <a:gd name="T32" fmla="*/ 2 w 128"/>
                <a:gd name="T33" fmla="*/ 228 h 254"/>
                <a:gd name="T34" fmla="*/ 11 w 128"/>
                <a:gd name="T35" fmla="*/ 242 h 254"/>
                <a:gd name="T36" fmla="*/ 25 w 128"/>
                <a:gd name="T37" fmla="*/ 251 h 254"/>
                <a:gd name="T38" fmla="*/ 38 w 128"/>
                <a:gd name="T39" fmla="*/ 253 h 254"/>
                <a:gd name="T40" fmla="*/ 88 w 128"/>
                <a:gd name="T41" fmla="*/ 253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54"/>
                <a:gd name="T65" fmla="*/ 128 w 128"/>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54">
                  <a:moveTo>
                    <a:pt x="88" y="253"/>
                  </a:moveTo>
                  <a:lnTo>
                    <a:pt x="102" y="251"/>
                  </a:lnTo>
                  <a:lnTo>
                    <a:pt x="116" y="242"/>
                  </a:lnTo>
                  <a:lnTo>
                    <a:pt x="125" y="228"/>
                  </a:lnTo>
                  <a:lnTo>
                    <a:pt x="127" y="215"/>
                  </a:lnTo>
                  <a:lnTo>
                    <a:pt x="127" y="39"/>
                  </a:lnTo>
                  <a:lnTo>
                    <a:pt x="125" y="25"/>
                  </a:lnTo>
                  <a:lnTo>
                    <a:pt x="116" y="12"/>
                  </a:lnTo>
                  <a:lnTo>
                    <a:pt x="102" y="3"/>
                  </a:lnTo>
                  <a:lnTo>
                    <a:pt x="88" y="0"/>
                  </a:lnTo>
                  <a:lnTo>
                    <a:pt x="38" y="0"/>
                  </a:lnTo>
                  <a:lnTo>
                    <a:pt x="25" y="3"/>
                  </a:lnTo>
                  <a:lnTo>
                    <a:pt x="11" y="12"/>
                  </a:lnTo>
                  <a:lnTo>
                    <a:pt x="2" y="25"/>
                  </a:lnTo>
                  <a:lnTo>
                    <a:pt x="0" y="39"/>
                  </a:lnTo>
                  <a:lnTo>
                    <a:pt x="0" y="215"/>
                  </a:lnTo>
                  <a:lnTo>
                    <a:pt x="2" y="228"/>
                  </a:lnTo>
                  <a:lnTo>
                    <a:pt x="11" y="242"/>
                  </a:lnTo>
                  <a:lnTo>
                    <a:pt x="25" y="251"/>
                  </a:lnTo>
                  <a:lnTo>
                    <a:pt x="38" y="253"/>
                  </a:lnTo>
                  <a:lnTo>
                    <a:pt x="88" y="253"/>
                  </a:lnTo>
                </a:path>
              </a:pathLst>
            </a:custGeom>
            <a:solidFill>
              <a:srgbClr val="FFFFFF"/>
            </a:solidFill>
            <a:ln w="9525" cap="rnd">
              <a:noFill/>
              <a:round/>
              <a:headEnd/>
              <a:tailEnd/>
            </a:ln>
          </p:spPr>
          <p:txBody>
            <a:bodyPr/>
            <a:lstStyle/>
            <a:p>
              <a:endParaRPr lang="tr-TR"/>
            </a:p>
          </p:txBody>
        </p:sp>
        <p:sp>
          <p:nvSpPr>
            <p:cNvPr id="29" name="Rectangle 28"/>
            <p:cNvSpPr>
              <a:spLocks noChangeArrowheads="1"/>
            </p:cNvSpPr>
            <p:nvPr/>
          </p:nvSpPr>
          <p:spPr bwMode="auto">
            <a:xfrm>
              <a:off x="1486" y="2400"/>
              <a:ext cx="1536" cy="240"/>
            </a:xfrm>
            <a:prstGeom prst="rect">
              <a:avLst/>
            </a:prstGeom>
            <a:solidFill>
              <a:srgbClr val="0033CC"/>
            </a:solidFill>
            <a:ln w="9525">
              <a:noFill/>
              <a:miter lim="800000"/>
              <a:headEnd/>
              <a:tailEnd/>
            </a:ln>
          </p:spPr>
          <p:txBody>
            <a:bodyPr wrap="none" anchor="ctr"/>
            <a:lstStyle/>
            <a:p>
              <a:endParaRPr lang="tr-TR"/>
            </a:p>
          </p:txBody>
        </p:sp>
        <p:grpSp>
          <p:nvGrpSpPr>
            <p:cNvPr id="30" name="Group 29"/>
            <p:cNvGrpSpPr>
              <a:grpSpLocks/>
            </p:cNvGrpSpPr>
            <p:nvPr/>
          </p:nvGrpSpPr>
          <p:grpSpPr bwMode="auto">
            <a:xfrm>
              <a:off x="1486" y="2016"/>
              <a:ext cx="807" cy="385"/>
              <a:chOff x="1486" y="2016"/>
              <a:chExt cx="807" cy="385"/>
            </a:xfrm>
          </p:grpSpPr>
          <p:grpSp>
            <p:nvGrpSpPr>
              <p:cNvPr id="67" name="Group 30"/>
              <p:cNvGrpSpPr>
                <a:grpSpLocks/>
              </p:cNvGrpSpPr>
              <p:nvPr/>
            </p:nvGrpSpPr>
            <p:grpSpPr bwMode="auto">
              <a:xfrm>
                <a:off x="1573" y="2016"/>
                <a:ext cx="204" cy="311"/>
                <a:chOff x="1573" y="2016"/>
                <a:chExt cx="204" cy="311"/>
              </a:xfrm>
            </p:grpSpPr>
            <p:sp>
              <p:nvSpPr>
                <p:cNvPr id="77" name="Freeform 31"/>
                <p:cNvSpPr>
                  <a:spLocks/>
                </p:cNvSpPr>
                <p:nvPr/>
              </p:nvSpPr>
              <p:spPr bwMode="auto">
                <a:xfrm>
                  <a:off x="1598" y="2055"/>
                  <a:ext cx="158" cy="248"/>
                </a:xfrm>
                <a:custGeom>
                  <a:avLst/>
                  <a:gdLst>
                    <a:gd name="T0" fmla="*/ 0 w 158"/>
                    <a:gd name="T1" fmla="*/ 182 h 248"/>
                    <a:gd name="T2" fmla="*/ 3 w 158"/>
                    <a:gd name="T3" fmla="*/ 169 h 248"/>
                    <a:gd name="T4" fmla="*/ 0 w 158"/>
                    <a:gd name="T5" fmla="*/ 139 h 248"/>
                    <a:gd name="T6" fmla="*/ 0 w 158"/>
                    <a:gd name="T7" fmla="*/ 120 h 248"/>
                    <a:gd name="T8" fmla="*/ 2 w 158"/>
                    <a:gd name="T9" fmla="*/ 87 h 248"/>
                    <a:gd name="T10" fmla="*/ 8 w 158"/>
                    <a:gd name="T11" fmla="*/ 65 h 248"/>
                    <a:gd name="T12" fmla="*/ 15 w 158"/>
                    <a:gd name="T13" fmla="*/ 46 h 248"/>
                    <a:gd name="T14" fmla="*/ 24 w 158"/>
                    <a:gd name="T15" fmla="*/ 28 h 248"/>
                    <a:gd name="T16" fmla="*/ 39 w 158"/>
                    <a:gd name="T17" fmla="*/ 14 h 248"/>
                    <a:gd name="T18" fmla="*/ 58 w 158"/>
                    <a:gd name="T19" fmla="*/ 3 h 248"/>
                    <a:gd name="T20" fmla="*/ 81 w 158"/>
                    <a:gd name="T21" fmla="*/ 0 h 248"/>
                    <a:gd name="T22" fmla="*/ 108 w 158"/>
                    <a:gd name="T23" fmla="*/ 9 h 248"/>
                    <a:gd name="T24" fmla="*/ 134 w 158"/>
                    <a:gd name="T25" fmla="*/ 29 h 248"/>
                    <a:gd name="T26" fmla="*/ 148 w 158"/>
                    <a:gd name="T27" fmla="*/ 47 h 248"/>
                    <a:gd name="T28" fmla="*/ 157 w 158"/>
                    <a:gd name="T29" fmla="*/ 70 h 248"/>
                    <a:gd name="T30" fmla="*/ 155 w 158"/>
                    <a:gd name="T31" fmla="*/ 95 h 248"/>
                    <a:gd name="T32" fmla="*/ 152 w 158"/>
                    <a:gd name="T33" fmla="*/ 120 h 248"/>
                    <a:gd name="T34" fmla="*/ 142 w 158"/>
                    <a:gd name="T35" fmla="*/ 147 h 248"/>
                    <a:gd name="T36" fmla="*/ 141 w 158"/>
                    <a:gd name="T37" fmla="*/ 165 h 248"/>
                    <a:gd name="T38" fmla="*/ 140 w 158"/>
                    <a:gd name="T39" fmla="*/ 174 h 248"/>
                    <a:gd name="T40" fmla="*/ 139 w 158"/>
                    <a:gd name="T41" fmla="*/ 182 h 248"/>
                    <a:gd name="T42" fmla="*/ 126 w 158"/>
                    <a:gd name="T43" fmla="*/ 208 h 248"/>
                    <a:gd name="T44" fmla="*/ 119 w 158"/>
                    <a:gd name="T45" fmla="*/ 217 h 248"/>
                    <a:gd name="T46" fmla="*/ 113 w 158"/>
                    <a:gd name="T47" fmla="*/ 229 h 248"/>
                    <a:gd name="T48" fmla="*/ 110 w 158"/>
                    <a:gd name="T49" fmla="*/ 234 h 248"/>
                    <a:gd name="T50" fmla="*/ 107 w 158"/>
                    <a:gd name="T51" fmla="*/ 236 h 248"/>
                    <a:gd name="T52" fmla="*/ 105 w 158"/>
                    <a:gd name="T53" fmla="*/ 237 h 248"/>
                    <a:gd name="T54" fmla="*/ 101 w 158"/>
                    <a:gd name="T55" fmla="*/ 237 h 248"/>
                    <a:gd name="T56" fmla="*/ 95 w 158"/>
                    <a:gd name="T57" fmla="*/ 235 h 248"/>
                    <a:gd name="T58" fmla="*/ 91 w 158"/>
                    <a:gd name="T59" fmla="*/ 234 h 248"/>
                    <a:gd name="T60" fmla="*/ 87 w 158"/>
                    <a:gd name="T61" fmla="*/ 235 h 248"/>
                    <a:gd name="T62" fmla="*/ 77 w 158"/>
                    <a:gd name="T63" fmla="*/ 247 h 248"/>
                    <a:gd name="T64" fmla="*/ 0 w 158"/>
                    <a:gd name="T65" fmla="*/ 182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248"/>
                    <a:gd name="T101" fmla="*/ 158 w 158"/>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248">
                      <a:moveTo>
                        <a:pt x="0" y="182"/>
                      </a:moveTo>
                      <a:lnTo>
                        <a:pt x="3" y="169"/>
                      </a:lnTo>
                      <a:lnTo>
                        <a:pt x="0" y="139"/>
                      </a:lnTo>
                      <a:lnTo>
                        <a:pt x="0" y="120"/>
                      </a:lnTo>
                      <a:lnTo>
                        <a:pt x="2" y="87"/>
                      </a:lnTo>
                      <a:lnTo>
                        <a:pt x="8" y="65"/>
                      </a:lnTo>
                      <a:lnTo>
                        <a:pt x="15" y="46"/>
                      </a:lnTo>
                      <a:lnTo>
                        <a:pt x="24" y="28"/>
                      </a:lnTo>
                      <a:lnTo>
                        <a:pt x="39" y="14"/>
                      </a:lnTo>
                      <a:lnTo>
                        <a:pt x="58" y="3"/>
                      </a:lnTo>
                      <a:lnTo>
                        <a:pt x="81" y="0"/>
                      </a:lnTo>
                      <a:lnTo>
                        <a:pt x="108" y="9"/>
                      </a:lnTo>
                      <a:lnTo>
                        <a:pt x="134" y="29"/>
                      </a:lnTo>
                      <a:lnTo>
                        <a:pt x="148" y="47"/>
                      </a:lnTo>
                      <a:lnTo>
                        <a:pt x="157" y="70"/>
                      </a:lnTo>
                      <a:lnTo>
                        <a:pt x="155" y="95"/>
                      </a:lnTo>
                      <a:lnTo>
                        <a:pt x="152" y="120"/>
                      </a:lnTo>
                      <a:lnTo>
                        <a:pt x="142" y="147"/>
                      </a:lnTo>
                      <a:lnTo>
                        <a:pt x="141" y="165"/>
                      </a:lnTo>
                      <a:lnTo>
                        <a:pt x="140" y="174"/>
                      </a:lnTo>
                      <a:lnTo>
                        <a:pt x="139" y="182"/>
                      </a:lnTo>
                      <a:lnTo>
                        <a:pt x="126" y="208"/>
                      </a:lnTo>
                      <a:lnTo>
                        <a:pt x="119" y="217"/>
                      </a:lnTo>
                      <a:lnTo>
                        <a:pt x="113" y="229"/>
                      </a:lnTo>
                      <a:lnTo>
                        <a:pt x="110" y="234"/>
                      </a:lnTo>
                      <a:lnTo>
                        <a:pt x="107" y="236"/>
                      </a:lnTo>
                      <a:lnTo>
                        <a:pt x="105" y="237"/>
                      </a:lnTo>
                      <a:lnTo>
                        <a:pt x="101" y="237"/>
                      </a:lnTo>
                      <a:lnTo>
                        <a:pt x="95" y="235"/>
                      </a:lnTo>
                      <a:lnTo>
                        <a:pt x="91" y="234"/>
                      </a:lnTo>
                      <a:lnTo>
                        <a:pt x="87" y="235"/>
                      </a:lnTo>
                      <a:lnTo>
                        <a:pt x="77" y="247"/>
                      </a:lnTo>
                      <a:lnTo>
                        <a:pt x="0" y="182"/>
                      </a:lnTo>
                    </a:path>
                  </a:pathLst>
                </a:custGeom>
                <a:solidFill>
                  <a:srgbClr val="FFBF7F"/>
                </a:solidFill>
                <a:ln w="9525" cap="rnd">
                  <a:noFill/>
                  <a:round/>
                  <a:headEnd/>
                  <a:tailEnd/>
                </a:ln>
              </p:spPr>
              <p:txBody>
                <a:bodyPr/>
                <a:lstStyle/>
                <a:p>
                  <a:endParaRPr lang="tr-TR"/>
                </a:p>
              </p:txBody>
            </p:sp>
            <p:sp>
              <p:nvSpPr>
                <p:cNvPr id="78" name="Oval 32"/>
                <p:cNvSpPr>
                  <a:spLocks noChangeArrowheads="1"/>
                </p:cNvSpPr>
                <p:nvPr/>
              </p:nvSpPr>
              <p:spPr bwMode="auto">
                <a:xfrm>
                  <a:off x="1689" y="2246"/>
                  <a:ext cx="16" cy="31"/>
                </a:xfrm>
                <a:prstGeom prst="ellipse">
                  <a:avLst/>
                </a:prstGeom>
                <a:noFill/>
                <a:ln w="12700">
                  <a:solidFill>
                    <a:srgbClr val="000000"/>
                  </a:solidFill>
                  <a:round/>
                  <a:headEnd/>
                  <a:tailEnd/>
                </a:ln>
              </p:spPr>
              <p:txBody>
                <a:bodyPr wrap="none" anchor="ctr"/>
                <a:lstStyle/>
                <a:p>
                  <a:endParaRPr lang="tr-TR"/>
                </a:p>
              </p:txBody>
            </p:sp>
            <p:sp>
              <p:nvSpPr>
                <p:cNvPr id="79" name="Freeform 33"/>
                <p:cNvSpPr>
                  <a:spLocks/>
                </p:cNvSpPr>
                <p:nvPr/>
              </p:nvSpPr>
              <p:spPr bwMode="auto">
                <a:xfrm>
                  <a:off x="1684" y="2215"/>
                  <a:ext cx="20" cy="49"/>
                </a:xfrm>
                <a:custGeom>
                  <a:avLst/>
                  <a:gdLst>
                    <a:gd name="T0" fmla="*/ 1 w 20"/>
                    <a:gd name="T1" fmla="*/ 0 h 49"/>
                    <a:gd name="T2" fmla="*/ 0 w 20"/>
                    <a:gd name="T3" fmla="*/ 7 h 49"/>
                    <a:gd name="T4" fmla="*/ 0 w 20"/>
                    <a:gd name="T5" fmla="*/ 15 h 49"/>
                    <a:gd name="T6" fmla="*/ 3 w 20"/>
                    <a:gd name="T7" fmla="*/ 31 h 49"/>
                    <a:gd name="T8" fmla="*/ 8 w 20"/>
                    <a:gd name="T9" fmla="*/ 45 h 49"/>
                    <a:gd name="T10" fmla="*/ 15 w 20"/>
                    <a:gd name="T11" fmla="*/ 48 h 49"/>
                    <a:gd name="T12" fmla="*/ 19 w 20"/>
                    <a:gd name="T13" fmla="*/ 45 h 49"/>
                    <a:gd name="T14" fmla="*/ 0 60000 65536"/>
                    <a:gd name="T15" fmla="*/ 0 60000 65536"/>
                    <a:gd name="T16" fmla="*/ 0 60000 65536"/>
                    <a:gd name="T17" fmla="*/ 0 60000 65536"/>
                    <a:gd name="T18" fmla="*/ 0 60000 65536"/>
                    <a:gd name="T19" fmla="*/ 0 60000 65536"/>
                    <a:gd name="T20" fmla="*/ 0 60000 65536"/>
                    <a:gd name="T21" fmla="*/ 0 w 20"/>
                    <a:gd name="T22" fmla="*/ 0 h 49"/>
                    <a:gd name="T23" fmla="*/ 20 w 2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9">
                      <a:moveTo>
                        <a:pt x="1" y="0"/>
                      </a:moveTo>
                      <a:lnTo>
                        <a:pt x="0" y="7"/>
                      </a:lnTo>
                      <a:lnTo>
                        <a:pt x="0" y="15"/>
                      </a:lnTo>
                      <a:lnTo>
                        <a:pt x="3" y="31"/>
                      </a:lnTo>
                      <a:lnTo>
                        <a:pt x="8" y="45"/>
                      </a:lnTo>
                      <a:lnTo>
                        <a:pt x="15" y="48"/>
                      </a:lnTo>
                      <a:lnTo>
                        <a:pt x="19" y="45"/>
                      </a:lnTo>
                    </a:path>
                  </a:pathLst>
                </a:custGeom>
                <a:noFill/>
                <a:ln w="12700" cap="rnd">
                  <a:solidFill>
                    <a:srgbClr val="FF7F3F"/>
                  </a:solidFill>
                  <a:round/>
                  <a:headEnd type="none" w="sm" len="sm"/>
                  <a:tailEnd type="none" w="sm" len="sm"/>
                </a:ln>
              </p:spPr>
              <p:txBody>
                <a:bodyPr/>
                <a:lstStyle/>
                <a:p>
                  <a:endParaRPr lang="tr-TR"/>
                </a:p>
              </p:txBody>
            </p:sp>
            <p:sp>
              <p:nvSpPr>
                <p:cNvPr id="80" name="Freeform 34"/>
                <p:cNvSpPr>
                  <a:spLocks/>
                </p:cNvSpPr>
                <p:nvPr/>
              </p:nvSpPr>
              <p:spPr bwMode="auto">
                <a:xfrm>
                  <a:off x="1586" y="2223"/>
                  <a:ext cx="102" cy="104"/>
                </a:xfrm>
                <a:custGeom>
                  <a:avLst/>
                  <a:gdLst>
                    <a:gd name="T0" fmla="*/ 17 w 102"/>
                    <a:gd name="T1" fmla="*/ 0 h 104"/>
                    <a:gd name="T2" fmla="*/ 62 w 102"/>
                    <a:gd name="T3" fmla="*/ 27 h 104"/>
                    <a:gd name="T4" fmla="*/ 77 w 102"/>
                    <a:gd name="T5" fmla="*/ 40 h 104"/>
                    <a:gd name="T6" fmla="*/ 86 w 102"/>
                    <a:gd name="T7" fmla="*/ 49 h 104"/>
                    <a:gd name="T8" fmla="*/ 92 w 102"/>
                    <a:gd name="T9" fmla="*/ 57 h 104"/>
                    <a:gd name="T10" fmla="*/ 96 w 102"/>
                    <a:gd name="T11" fmla="*/ 64 h 104"/>
                    <a:gd name="T12" fmla="*/ 99 w 102"/>
                    <a:gd name="T13" fmla="*/ 72 h 104"/>
                    <a:gd name="T14" fmla="*/ 101 w 102"/>
                    <a:gd name="T15" fmla="*/ 78 h 104"/>
                    <a:gd name="T16" fmla="*/ 88 w 102"/>
                    <a:gd name="T17" fmla="*/ 103 h 104"/>
                    <a:gd name="T18" fmla="*/ 0 w 102"/>
                    <a:gd name="T19" fmla="*/ 16 h 104"/>
                    <a:gd name="T20" fmla="*/ 17 w 102"/>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04"/>
                    <a:gd name="T35" fmla="*/ 102 w 10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04">
                      <a:moveTo>
                        <a:pt x="17" y="0"/>
                      </a:moveTo>
                      <a:lnTo>
                        <a:pt x="62" y="27"/>
                      </a:lnTo>
                      <a:lnTo>
                        <a:pt x="77" y="40"/>
                      </a:lnTo>
                      <a:lnTo>
                        <a:pt x="86" y="49"/>
                      </a:lnTo>
                      <a:lnTo>
                        <a:pt x="92" y="57"/>
                      </a:lnTo>
                      <a:lnTo>
                        <a:pt x="96" y="64"/>
                      </a:lnTo>
                      <a:lnTo>
                        <a:pt x="99" y="72"/>
                      </a:lnTo>
                      <a:lnTo>
                        <a:pt x="101" y="78"/>
                      </a:lnTo>
                      <a:lnTo>
                        <a:pt x="88" y="103"/>
                      </a:lnTo>
                      <a:lnTo>
                        <a:pt x="0" y="16"/>
                      </a:lnTo>
                      <a:lnTo>
                        <a:pt x="17" y="0"/>
                      </a:lnTo>
                    </a:path>
                  </a:pathLst>
                </a:custGeom>
                <a:solidFill>
                  <a:srgbClr val="5F3F1F"/>
                </a:solidFill>
                <a:ln w="9525" cap="rnd">
                  <a:noFill/>
                  <a:round/>
                  <a:headEnd/>
                  <a:tailEnd/>
                </a:ln>
              </p:spPr>
              <p:txBody>
                <a:bodyPr/>
                <a:lstStyle/>
                <a:p>
                  <a:endParaRPr lang="tr-TR"/>
                </a:p>
              </p:txBody>
            </p:sp>
            <p:grpSp>
              <p:nvGrpSpPr>
                <p:cNvPr id="81" name="Group 35"/>
                <p:cNvGrpSpPr>
                  <a:grpSpLocks/>
                </p:cNvGrpSpPr>
                <p:nvPr/>
              </p:nvGrpSpPr>
              <p:grpSpPr bwMode="auto">
                <a:xfrm>
                  <a:off x="1573" y="2016"/>
                  <a:ext cx="204" cy="226"/>
                  <a:chOff x="1573" y="2016"/>
                  <a:chExt cx="204" cy="226"/>
                </a:xfrm>
              </p:grpSpPr>
              <p:sp>
                <p:nvSpPr>
                  <p:cNvPr id="82" name="Freeform 36"/>
                  <p:cNvSpPr>
                    <a:spLocks/>
                  </p:cNvSpPr>
                  <p:nvPr/>
                </p:nvSpPr>
                <p:spPr bwMode="auto">
                  <a:xfrm>
                    <a:off x="1573" y="2016"/>
                    <a:ext cx="204" cy="226"/>
                  </a:xfrm>
                  <a:custGeom>
                    <a:avLst/>
                    <a:gdLst>
                      <a:gd name="T0" fmla="*/ 94 w 204"/>
                      <a:gd name="T1" fmla="*/ 6 h 226"/>
                      <a:gd name="T2" fmla="*/ 103 w 204"/>
                      <a:gd name="T3" fmla="*/ 0 h 226"/>
                      <a:gd name="T4" fmla="*/ 120 w 204"/>
                      <a:gd name="T5" fmla="*/ 10 h 226"/>
                      <a:gd name="T6" fmla="*/ 144 w 204"/>
                      <a:gd name="T7" fmla="*/ 27 h 226"/>
                      <a:gd name="T8" fmla="*/ 192 w 204"/>
                      <a:gd name="T9" fmla="*/ 98 h 226"/>
                      <a:gd name="T10" fmla="*/ 199 w 204"/>
                      <a:gd name="T11" fmla="*/ 110 h 226"/>
                      <a:gd name="T12" fmla="*/ 201 w 204"/>
                      <a:gd name="T13" fmla="*/ 121 h 226"/>
                      <a:gd name="T14" fmla="*/ 203 w 204"/>
                      <a:gd name="T15" fmla="*/ 133 h 226"/>
                      <a:gd name="T16" fmla="*/ 201 w 204"/>
                      <a:gd name="T17" fmla="*/ 144 h 226"/>
                      <a:gd name="T18" fmla="*/ 199 w 204"/>
                      <a:gd name="T19" fmla="*/ 153 h 226"/>
                      <a:gd name="T20" fmla="*/ 196 w 204"/>
                      <a:gd name="T21" fmla="*/ 162 h 226"/>
                      <a:gd name="T22" fmla="*/ 191 w 204"/>
                      <a:gd name="T23" fmla="*/ 168 h 226"/>
                      <a:gd name="T24" fmla="*/ 167 w 204"/>
                      <a:gd name="T25" fmla="*/ 187 h 226"/>
                      <a:gd name="T26" fmla="*/ 161 w 204"/>
                      <a:gd name="T27" fmla="*/ 191 h 226"/>
                      <a:gd name="T28" fmla="*/ 155 w 204"/>
                      <a:gd name="T29" fmla="*/ 191 h 226"/>
                      <a:gd name="T30" fmla="*/ 145 w 204"/>
                      <a:gd name="T31" fmla="*/ 200 h 226"/>
                      <a:gd name="T32" fmla="*/ 129 w 204"/>
                      <a:gd name="T33" fmla="*/ 200 h 226"/>
                      <a:gd name="T34" fmla="*/ 124 w 204"/>
                      <a:gd name="T35" fmla="*/ 203 h 226"/>
                      <a:gd name="T36" fmla="*/ 121 w 204"/>
                      <a:gd name="T37" fmla="*/ 194 h 226"/>
                      <a:gd name="T38" fmla="*/ 116 w 204"/>
                      <a:gd name="T39" fmla="*/ 194 h 226"/>
                      <a:gd name="T40" fmla="*/ 110 w 204"/>
                      <a:gd name="T41" fmla="*/ 195 h 226"/>
                      <a:gd name="T42" fmla="*/ 107 w 204"/>
                      <a:gd name="T43" fmla="*/ 200 h 226"/>
                      <a:gd name="T44" fmla="*/ 106 w 204"/>
                      <a:gd name="T45" fmla="*/ 205 h 226"/>
                      <a:gd name="T46" fmla="*/ 107 w 204"/>
                      <a:gd name="T47" fmla="*/ 208 h 226"/>
                      <a:gd name="T48" fmla="*/ 99 w 204"/>
                      <a:gd name="T49" fmla="*/ 211 h 226"/>
                      <a:gd name="T50" fmla="*/ 90 w 204"/>
                      <a:gd name="T51" fmla="*/ 218 h 226"/>
                      <a:gd name="T52" fmla="*/ 78 w 204"/>
                      <a:gd name="T53" fmla="*/ 218 h 226"/>
                      <a:gd name="T54" fmla="*/ 64 w 204"/>
                      <a:gd name="T55" fmla="*/ 222 h 226"/>
                      <a:gd name="T56" fmla="*/ 49 w 204"/>
                      <a:gd name="T57" fmla="*/ 225 h 226"/>
                      <a:gd name="T58" fmla="*/ 29 w 204"/>
                      <a:gd name="T59" fmla="*/ 218 h 226"/>
                      <a:gd name="T60" fmla="*/ 12 w 204"/>
                      <a:gd name="T61" fmla="*/ 208 h 226"/>
                      <a:gd name="T62" fmla="*/ 10 w 204"/>
                      <a:gd name="T63" fmla="*/ 200 h 226"/>
                      <a:gd name="T64" fmla="*/ 7 w 204"/>
                      <a:gd name="T65" fmla="*/ 194 h 226"/>
                      <a:gd name="T66" fmla="*/ 5 w 204"/>
                      <a:gd name="T67" fmla="*/ 180 h 226"/>
                      <a:gd name="T68" fmla="*/ 1 w 204"/>
                      <a:gd name="T69" fmla="*/ 156 h 226"/>
                      <a:gd name="T70" fmla="*/ 1 w 204"/>
                      <a:gd name="T71" fmla="*/ 144 h 226"/>
                      <a:gd name="T72" fmla="*/ 0 w 204"/>
                      <a:gd name="T73" fmla="*/ 132 h 226"/>
                      <a:gd name="T74" fmla="*/ 1 w 204"/>
                      <a:gd name="T75" fmla="*/ 123 h 226"/>
                      <a:gd name="T76" fmla="*/ 5 w 204"/>
                      <a:gd name="T77" fmla="*/ 110 h 226"/>
                      <a:gd name="T78" fmla="*/ 10 w 204"/>
                      <a:gd name="T79" fmla="*/ 96 h 226"/>
                      <a:gd name="T80" fmla="*/ 18 w 204"/>
                      <a:gd name="T81" fmla="*/ 76 h 226"/>
                      <a:gd name="T82" fmla="*/ 35 w 204"/>
                      <a:gd name="T83" fmla="*/ 46 h 226"/>
                      <a:gd name="T84" fmla="*/ 50 w 204"/>
                      <a:gd name="T85" fmla="*/ 30 h 226"/>
                      <a:gd name="T86" fmla="*/ 71 w 204"/>
                      <a:gd name="T87" fmla="*/ 14 h 226"/>
                      <a:gd name="T88" fmla="*/ 84 w 204"/>
                      <a:gd name="T89" fmla="*/ 10 h 226"/>
                      <a:gd name="T90" fmla="*/ 94 w 204"/>
                      <a:gd name="T91" fmla="*/ 6 h 2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4"/>
                      <a:gd name="T139" fmla="*/ 0 h 226"/>
                      <a:gd name="T140" fmla="*/ 204 w 204"/>
                      <a:gd name="T141" fmla="*/ 226 h 2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4" h="226">
                        <a:moveTo>
                          <a:pt x="94" y="6"/>
                        </a:moveTo>
                        <a:lnTo>
                          <a:pt x="103" y="0"/>
                        </a:lnTo>
                        <a:lnTo>
                          <a:pt x="120" y="10"/>
                        </a:lnTo>
                        <a:lnTo>
                          <a:pt x="144" y="27"/>
                        </a:lnTo>
                        <a:lnTo>
                          <a:pt x="192" y="98"/>
                        </a:lnTo>
                        <a:lnTo>
                          <a:pt x="199" y="110"/>
                        </a:lnTo>
                        <a:lnTo>
                          <a:pt x="201" y="121"/>
                        </a:lnTo>
                        <a:lnTo>
                          <a:pt x="203" y="133"/>
                        </a:lnTo>
                        <a:lnTo>
                          <a:pt x="201" y="144"/>
                        </a:lnTo>
                        <a:lnTo>
                          <a:pt x="199" y="153"/>
                        </a:lnTo>
                        <a:lnTo>
                          <a:pt x="196" y="162"/>
                        </a:lnTo>
                        <a:lnTo>
                          <a:pt x="191" y="168"/>
                        </a:lnTo>
                        <a:lnTo>
                          <a:pt x="167" y="187"/>
                        </a:lnTo>
                        <a:lnTo>
                          <a:pt x="161" y="191"/>
                        </a:lnTo>
                        <a:lnTo>
                          <a:pt x="155" y="191"/>
                        </a:lnTo>
                        <a:lnTo>
                          <a:pt x="145" y="200"/>
                        </a:lnTo>
                        <a:lnTo>
                          <a:pt x="129" y="200"/>
                        </a:lnTo>
                        <a:lnTo>
                          <a:pt x="124" y="203"/>
                        </a:lnTo>
                        <a:lnTo>
                          <a:pt x="121" y="194"/>
                        </a:lnTo>
                        <a:lnTo>
                          <a:pt x="116" y="194"/>
                        </a:lnTo>
                        <a:lnTo>
                          <a:pt x="110" y="195"/>
                        </a:lnTo>
                        <a:lnTo>
                          <a:pt x="107" y="200"/>
                        </a:lnTo>
                        <a:lnTo>
                          <a:pt x="106" y="205"/>
                        </a:lnTo>
                        <a:lnTo>
                          <a:pt x="107" y="208"/>
                        </a:lnTo>
                        <a:lnTo>
                          <a:pt x="99" y="211"/>
                        </a:lnTo>
                        <a:lnTo>
                          <a:pt x="90" y="218"/>
                        </a:lnTo>
                        <a:lnTo>
                          <a:pt x="78" y="218"/>
                        </a:lnTo>
                        <a:lnTo>
                          <a:pt x="64" y="222"/>
                        </a:lnTo>
                        <a:lnTo>
                          <a:pt x="49" y="225"/>
                        </a:lnTo>
                        <a:lnTo>
                          <a:pt x="29" y="218"/>
                        </a:lnTo>
                        <a:lnTo>
                          <a:pt x="12" y="208"/>
                        </a:lnTo>
                        <a:lnTo>
                          <a:pt x="10" y="200"/>
                        </a:lnTo>
                        <a:lnTo>
                          <a:pt x="7" y="194"/>
                        </a:lnTo>
                        <a:lnTo>
                          <a:pt x="5" y="180"/>
                        </a:lnTo>
                        <a:lnTo>
                          <a:pt x="1" y="156"/>
                        </a:lnTo>
                        <a:lnTo>
                          <a:pt x="1" y="144"/>
                        </a:lnTo>
                        <a:lnTo>
                          <a:pt x="0" y="132"/>
                        </a:lnTo>
                        <a:lnTo>
                          <a:pt x="1" y="123"/>
                        </a:lnTo>
                        <a:lnTo>
                          <a:pt x="5" y="110"/>
                        </a:lnTo>
                        <a:lnTo>
                          <a:pt x="10" y="96"/>
                        </a:lnTo>
                        <a:lnTo>
                          <a:pt x="18" y="76"/>
                        </a:lnTo>
                        <a:lnTo>
                          <a:pt x="35" y="46"/>
                        </a:lnTo>
                        <a:lnTo>
                          <a:pt x="50" y="30"/>
                        </a:lnTo>
                        <a:lnTo>
                          <a:pt x="71" y="14"/>
                        </a:lnTo>
                        <a:lnTo>
                          <a:pt x="84" y="10"/>
                        </a:lnTo>
                        <a:lnTo>
                          <a:pt x="94" y="6"/>
                        </a:lnTo>
                      </a:path>
                    </a:pathLst>
                  </a:custGeom>
                  <a:solidFill>
                    <a:srgbClr val="9F7F5F"/>
                  </a:solidFill>
                  <a:ln w="9525" cap="rnd">
                    <a:noFill/>
                    <a:round/>
                    <a:headEnd/>
                    <a:tailEnd/>
                  </a:ln>
                </p:spPr>
                <p:txBody>
                  <a:bodyPr/>
                  <a:lstStyle/>
                  <a:p>
                    <a:endParaRPr lang="tr-TR"/>
                  </a:p>
                </p:txBody>
              </p:sp>
              <p:sp>
                <p:nvSpPr>
                  <p:cNvPr id="83" name="Freeform 37"/>
                  <p:cNvSpPr>
                    <a:spLocks/>
                  </p:cNvSpPr>
                  <p:nvPr/>
                </p:nvSpPr>
                <p:spPr bwMode="auto">
                  <a:xfrm>
                    <a:off x="1731" y="2193"/>
                    <a:ext cx="29" cy="42"/>
                  </a:xfrm>
                  <a:custGeom>
                    <a:avLst/>
                    <a:gdLst>
                      <a:gd name="T0" fmla="*/ 5 w 29"/>
                      <a:gd name="T1" fmla="*/ 5 h 42"/>
                      <a:gd name="T2" fmla="*/ 21 w 29"/>
                      <a:gd name="T3" fmla="*/ 5 h 42"/>
                      <a:gd name="T4" fmla="*/ 20 w 29"/>
                      <a:gd name="T5" fmla="*/ 0 h 42"/>
                      <a:gd name="T6" fmla="*/ 23 w 29"/>
                      <a:gd name="T7" fmla="*/ 0 h 42"/>
                      <a:gd name="T8" fmla="*/ 28 w 29"/>
                      <a:gd name="T9" fmla="*/ 5 h 42"/>
                      <a:gd name="T10" fmla="*/ 28 w 29"/>
                      <a:gd name="T11" fmla="*/ 10 h 42"/>
                      <a:gd name="T12" fmla="*/ 24 w 29"/>
                      <a:gd name="T13" fmla="*/ 10 h 42"/>
                      <a:gd name="T14" fmla="*/ 23 w 29"/>
                      <a:gd name="T15" fmla="*/ 17 h 42"/>
                      <a:gd name="T16" fmla="*/ 22 w 29"/>
                      <a:gd name="T17" fmla="*/ 23 h 42"/>
                      <a:gd name="T18" fmla="*/ 21 w 29"/>
                      <a:gd name="T19" fmla="*/ 29 h 42"/>
                      <a:gd name="T20" fmla="*/ 20 w 29"/>
                      <a:gd name="T21" fmla="*/ 32 h 42"/>
                      <a:gd name="T22" fmla="*/ 18 w 29"/>
                      <a:gd name="T23" fmla="*/ 34 h 42"/>
                      <a:gd name="T24" fmla="*/ 16 w 29"/>
                      <a:gd name="T25" fmla="*/ 36 h 42"/>
                      <a:gd name="T26" fmla="*/ 14 w 29"/>
                      <a:gd name="T27" fmla="*/ 38 h 42"/>
                      <a:gd name="T28" fmla="*/ 11 w 29"/>
                      <a:gd name="T29" fmla="*/ 40 h 42"/>
                      <a:gd name="T30" fmla="*/ 9 w 29"/>
                      <a:gd name="T31" fmla="*/ 40 h 42"/>
                      <a:gd name="T32" fmla="*/ 7 w 29"/>
                      <a:gd name="T33" fmla="*/ 41 h 42"/>
                      <a:gd name="T34" fmla="*/ 9 w 29"/>
                      <a:gd name="T35" fmla="*/ 36 h 42"/>
                      <a:gd name="T36" fmla="*/ 11 w 29"/>
                      <a:gd name="T37" fmla="*/ 35 h 42"/>
                      <a:gd name="T38" fmla="*/ 14 w 29"/>
                      <a:gd name="T39" fmla="*/ 33 h 42"/>
                      <a:gd name="T40" fmla="*/ 17 w 29"/>
                      <a:gd name="T41" fmla="*/ 31 h 42"/>
                      <a:gd name="T42" fmla="*/ 18 w 29"/>
                      <a:gd name="T43" fmla="*/ 29 h 42"/>
                      <a:gd name="T44" fmla="*/ 19 w 29"/>
                      <a:gd name="T45" fmla="*/ 26 h 42"/>
                      <a:gd name="T46" fmla="*/ 20 w 29"/>
                      <a:gd name="T47" fmla="*/ 20 h 42"/>
                      <a:gd name="T48" fmla="*/ 21 w 29"/>
                      <a:gd name="T49" fmla="*/ 15 h 42"/>
                      <a:gd name="T50" fmla="*/ 21 w 29"/>
                      <a:gd name="T51" fmla="*/ 10 h 42"/>
                      <a:gd name="T52" fmla="*/ 0 w 29"/>
                      <a:gd name="T53" fmla="*/ 13 h 42"/>
                      <a:gd name="T54" fmla="*/ 5 w 29"/>
                      <a:gd name="T55" fmla="*/ 5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
                      <a:gd name="T85" fmla="*/ 0 h 42"/>
                      <a:gd name="T86" fmla="*/ 29 w 29"/>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 h="42">
                        <a:moveTo>
                          <a:pt x="5" y="5"/>
                        </a:moveTo>
                        <a:lnTo>
                          <a:pt x="21" y="5"/>
                        </a:lnTo>
                        <a:lnTo>
                          <a:pt x="20" y="0"/>
                        </a:lnTo>
                        <a:lnTo>
                          <a:pt x="23" y="0"/>
                        </a:lnTo>
                        <a:lnTo>
                          <a:pt x="28" y="5"/>
                        </a:lnTo>
                        <a:lnTo>
                          <a:pt x="28" y="10"/>
                        </a:lnTo>
                        <a:lnTo>
                          <a:pt x="24" y="10"/>
                        </a:lnTo>
                        <a:lnTo>
                          <a:pt x="23" y="17"/>
                        </a:lnTo>
                        <a:lnTo>
                          <a:pt x="22" y="23"/>
                        </a:lnTo>
                        <a:lnTo>
                          <a:pt x="21" y="29"/>
                        </a:lnTo>
                        <a:lnTo>
                          <a:pt x="20" y="32"/>
                        </a:lnTo>
                        <a:lnTo>
                          <a:pt x="18" y="34"/>
                        </a:lnTo>
                        <a:lnTo>
                          <a:pt x="16" y="36"/>
                        </a:lnTo>
                        <a:lnTo>
                          <a:pt x="14" y="38"/>
                        </a:lnTo>
                        <a:lnTo>
                          <a:pt x="11" y="40"/>
                        </a:lnTo>
                        <a:lnTo>
                          <a:pt x="9" y="40"/>
                        </a:lnTo>
                        <a:lnTo>
                          <a:pt x="7" y="41"/>
                        </a:lnTo>
                        <a:lnTo>
                          <a:pt x="9" y="36"/>
                        </a:lnTo>
                        <a:lnTo>
                          <a:pt x="11" y="35"/>
                        </a:lnTo>
                        <a:lnTo>
                          <a:pt x="14" y="33"/>
                        </a:lnTo>
                        <a:lnTo>
                          <a:pt x="17" y="31"/>
                        </a:lnTo>
                        <a:lnTo>
                          <a:pt x="18" y="29"/>
                        </a:lnTo>
                        <a:lnTo>
                          <a:pt x="19" y="26"/>
                        </a:lnTo>
                        <a:lnTo>
                          <a:pt x="20" y="20"/>
                        </a:lnTo>
                        <a:lnTo>
                          <a:pt x="21" y="15"/>
                        </a:lnTo>
                        <a:lnTo>
                          <a:pt x="21" y="10"/>
                        </a:lnTo>
                        <a:lnTo>
                          <a:pt x="0" y="13"/>
                        </a:lnTo>
                        <a:lnTo>
                          <a:pt x="5" y="5"/>
                        </a:lnTo>
                      </a:path>
                    </a:pathLst>
                  </a:custGeom>
                  <a:solidFill>
                    <a:srgbClr val="9F7F5F"/>
                  </a:solidFill>
                  <a:ln w="9525" cap="rnd">
                    <a:noFill/>
                    <a:round/>
                    <a:headEnd/>
                    <a:tailEnd/>
                  </a:ln>
                </p:spPr>
                <p:txBody>
                  <a:bodyPr/>
                  <a:lstStyle/>
                  <a:p>
                    <a:endParaRPr lang="tr-TR"/>
                  </a:p>
                </p:txBody>
              </p:sp>
            </p:grpSp>
          </p:grpSp>
          <p:grpSp>
            <p:nvGrpSpPr>
              <p:cNvPr id="68" name="Group 38"/>
              <p:cNvGrpSpPr>
                <a:grpSpLocks/>
              </p:cNvGrpSpPr>
              <p:nvPr/>
            </p:nvGrpSpPr>
            <p:grpSpPr bwMode="auto">
              <a:xfrm>
                <a:off x="1800" y="2070"/>
                <a:ext cx="198" cy="300"/>
                <a:chOff x="1800" y="2070"/>
                <a:chExt cx="198" cy="300"/>
              </a:xfrm>
            </p:grpSpPr>
            <p:grpSp>
              <p:nvGrpSpPr>
                <p:cNvPr id="73" name="Group 39"/>
                <p:cNvGrpSpPr>
                  <a:grpSpLocks/>
                </p:cNvGrpSpPr>
                <p:nvPr/>
              </p:nvGrpSpPr>
              <p:grpSpPr bwMode="auto">
                <a:xfrm>
                  <a:off x="1800" y="2070"/>
                  <a:ext cx="189" cy="300"/>
                  <a:chOff x="1800" y="2070"/>
                  <a:chExt cx="189" cy="300"/>
                </a:xfrm>
              </p:grpSpPr>
              <p:sp>
                <p:nvSpPr>
                  <p:cNvPr id="75" name="Freeform 40"/>
                  <p:cNvSpPr>
                    <a:spLocks/>
                  </p:cNvSpPr>
                  <p:nvPr/>
                </p:nvSpPr>
                <p:spPr bwMode="auto">
                  <a:xfrm>
                    <a:off x="1814" y="2081"/>
                    <a:ext cx="175" cy="289"/>
                  </a:xfrm>
                  <a:custGeom>
                    <a:avLst/>
                    <a:gdLst>
                      <a:gd name="T0" fmla="*/ 150 w 175"/>
                      <a:gd name="T1" fmla="*/ 41 h 289"/>
                      <a:gd name="T2" fmla="*/ 162 w 175"/>
                      <a:gd name="T3" fmla="*/ 82 h 289"/>
                      <a:gd name="T4" fmla="*/ 162 w 175"/>
                      <a:gd name="T5" fmla="*/ 95 h 289"/>
                      <a:gd name="T6" fmla="*/ 160 w 175"/>
                      <a:gd name="T7" fmla="*/ 110 h 289"/>
                      <a:gd name="T8" fmla="*/ 162 w 175"/>
                      <a:gd name="T9" fmla="*/ 130 h 289"/>
                      <a:gd name="T10" fmla="*/ 174 w 175"/>
                      <a:gd name="T11" fmla="*/ 162 h 289"/>
                      <a:gd name="T12" fmla="*/ 165 w 175"/>
                      <a:gd name="T13" fmla="*/ 177 h 289"/>
                      <a:gd name="T14" fmla="*/ 169 w 175"/>
                      <a:gd name="T15" fmla="*/ 185 h 289"/>
                      <a:gd name="T16" fmla="*/ 166 w 175"/>
                      <a:gd name="T17" fmla="*/ 203 h 289"/>
                      <a:gd name="T18" fmla="*/ 163 w 175"/>
                      <a:gd name="T19" fmla="*/ 218 h 289"/>
                      <a:gd name="T20" fmla="*/ 162 w 175"/>
                      <a:gd name="T21" fmla="*/ 228 h 289"/>
                      <a:gd name="T22" fmla="*/ 163 w 175"/>
                      <a:gd name="T23" fmla="*/ 242 h 289"/>
                      <a:gd name="T24" fmla="*/ 160 w 175"/>
                      <a:gd name="T25" fmla="*/ 255 h 289"/>
                      <a:gd name="T26" fmla="*/ 152 w 175"/>
                      <a:gd name="T27" fmla="*/ 259 h 289"/>
                      <a:gd name="T28" fmla="*/ 140 w 175"/>
                      <a:gd name="T29" fmla="*/ 262 h 289"/>
                      <a:gd name="T30" fmla="*/ 107 w 175"/>
                      <a:gd name="T31" fmla="*/ 288 h 289"/>
                      <a:gd name="T32" fmla="*/ 12 w 175"/>
                      <a:gd name="T33" fmla="*/ 208 h 289"/>
                      <a:gd name="T34" fmla="*/ 10 w 175"/>
                      <a:gd name="T35" fmla="*/ 177 h 289"/>
                      <a:gd name="T36" fmla="*/ 4 w 175"/>
                      <a:gd name="T37" fmla="*/ 155 h 289"/>
                      <a:gd name="T38" fmla="*/ 2 w 175"/>
                      <a:gd name="T39" fmla="*/ 139 h 289"/>
                      <a:gd name="T40" fmla="*/ 0 w 175"/>
                      <a:gd name="T41" fmla="*/ 119 h 289"/>
                      <a:gd name="T42" fmla="*/ 2 w 175"/>
                      <a:gd name="T43" fmla="*/ 92 h 289"/>
                      <a:gd name="T44" fmla="*/ 8 w 175"/>
                      <a:gd name="T45" fmla="*/ 65 h 289"/>
                      <a:gd name="T46" fmla="*/ 14 w 175"/>
                      <a:gd name="T47" fmla="*/ 45 h 289"/>
                      <a:gd name="T48" fmla="*/ 24 w 175"/>
                      <a:gd name="T49" fmla="*/ 31 h 289"/>
                      <a:gd name="T50" fmla="*/ 37 w 175"/>
                      <a:gd name="T51" fmla="*/ 15 h 289"/>
                      <a:gd name="T52" fmla="*/ 52 w 175"/>
                      <a:gd name="T53" fmla="*/ 6 h 289"/>
                      <a:gd name="T54" fmla="*/ 71 w 175"/>
                      <a:gd name="T55" fmla="*/ 1 h 289"/>
                      <a:gd name="T56" fmla="*/ 85 w 175"/>
                      <a:gd name="T57" fmla="*/ 0 h 289"/>
                      <a:gd name="T58" fmla="*/ 102 w 175"/>
                      <a:gd name="T59" fmla="*/ 1 h 289"/>
                      <a:gd name="T60" fmla="*/ 122 w 175"/>
                      <a:gd name="T61" fmla="*/ 6 h 289"/>
                      <a:gd name="T62" fmla="*/ 137 w 175"/>
                      <a:gd name="T63" fmla="*/ 18 h 289"/>
                      <a:gd name="T64" fmla="*/ 150 w 175"/>
                      <a:gd name="T65" fmla="*/ 41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289"/>
                      <a:gd name="T101" fmla="*/ 175 w 175"/>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289">
                        <a:moveTo>
                          <a:pt x="150" y="41"/>
                        </a:moveTo>
                        <a:lnTo>
                          <a:pt x="162" y="82"/>
                        </a:lnTo>
                        <a:lnTo>
                          <a:pt x="162" y="95"/>
                        </a:lnTo>
                        <a:lnTo>
                          <a:pt x="160" y="110"/>
                        </a:lnTo>
                        <a:lnTo>
                          <a:pt x="162" y="130"/>
                        </a:lnTo>
                        <a:lnTo>
                          <a:pt x="174" y="162"/>
                        </a:lnTo>
                        <a:lnTo>
                          <a:pt x="165" y="177"/>
                        </a:lnTo>
                        <a:lnTo>
                          <a:pt x="169" y="185"/>
                        </a:lnTo>
                        <a:lnTo>
                          <a:pt x="166" y="203"/>
                        </a:lnTo>
                        <a:lnTo>
                          <a:pt x="163" y="218"/>
                        </a:lnTo>
                        <a:lnTo>
                          <a:pt x="162" y="228"/>
                        </a:lnTo>
                        <a:lnTo>
                          <a:pt x="163" y="242"/>
                        </a:lnTo>
                        <a:lnTo>
                          <a:pt x="160" y="255"/>
                        </a:lnTo>
                        <a:lnTo>
                          <a:pt x="152" y="259"/>
                        </a:lnTo>
                        <a:lnTo>
                          <a:pt x="140" y="262"/>
                        </a:lnTo>
                        <a:lnTo>
                          <a:pt x="107" y="288"/>
                        </a:lnTo>
                        <a:lnTo>
                          <a:pt x="12" y="208"/>
                        </a:lnTo>
                        <a:lnTo>
                          <a:pt x="10" y="177"/>
                        </a:lnTo>
                        <a:lnTo>
                          <a:pt x="4" y="155"/>
                        </a:lnTo>
                        <a:lnTo>
                          <a:pt x="2" y="139"/>
                        </a:lnTo>
                        <a:lnTo>
                          <a:pt x="0" y="119"/>
                        </a:lnTo>
                        <a:lnTo>
                          <a:pt x="2" y="92"/>
                        </a:lnTo>
                        <a:lnTo>
                          <a:pt x="8" y="65"/>
                        </a:lnTo>
                        <a:lnTo>
                          <a:pt x="14" y="45"/>
                        </a:lnTo>
                        <a:lnTo>
                          <a:pt x="24" y="31"/>
                        </a:lnTo>
                        <a:lnTo>
                          <a:pt x="37" y="15"/>
                        </a:lnTo>
                        <a:lnTo>
                          <a:pt x="52" y="6"/>
                        </a:lnTo>
                        <a:lnTo>
                          <a:pt x="71" y="1"/>
                        </a:lnTo>
                        <a:lnTo>
                          <a:pt x="85" y="0"/>
                        </a:lnTo>
                        <a:lnTo>
                          <a:pt x="102" y="1"/>
                        </a:lnTo>
                        <a:lnTo>
                          <a:pt x="122" y="6"/>
                        </a:lnTo>
                        <a:lnTo>
                          <a:pt x="137" y="18"/>
                        </a:lnTo>
                        <a:lnTo>
                          <a:pt x="150" y="41"/>
                        </a:lnTo>
                      </a:path>
                    </a:pathLst>
                  </a:custGeom>
                  <a:solidFill>
                    <a:srgbClr val="BF7F3F"/>
                  </a:solidFill>
                  <a:ln w="9525" cap="rnd">
                    <a:noFill/>
                    <a:round/>
                    <a:headEnd/>
                    <a:tailEnd/>
                  </a:ln>
                </p:spPr>
                <p:txBody>
                  <a:bodyPr/>
                  <a:lstStyle/>
                  <a:p>
                    <a:endParaRPr lang="tr-TR"/>
                  </a:p>
                </p:txBody>
              </p:sp>
              <p:sp>
                <p:nvSpPr>
                  <p:cNvPr id="76" name="Freeform 41"/>
                  <p:cNvSpPr>
                    <a:spLocks/>
                  </p:cNvSpPr>
                  <p:nvPr/>
                </p:nvSpPr>
                <p:spPr bwMode="auto">
                  <a:xfrm>
                    <a:off x="1800" y="2070"/>
                    <a:ext cx="179" cy="242"/>
                  </a:xfrm>
                  <a:custGeom>
                    <a:avLst/>
                    <a:gdLst>
                      <a:gd name="T0" fmla="*/ 14 w 179"/>
                      <a:gd name="T1" fmla="*/ 212 h 242"/>
                      <a:gd name="T2" fmla="*/ 11 w 179"/>
                      <a:gd name="T3" fmla="*/ 183 h 242"/>
                      <a:gd name="T4" fmla="*/ 7 w 179"/>
                      <a:gd name="T5" fmla="*/ 171 h 242"/>
                      <a:gd name="T6" fmla="*/ 1 w 179"/>
                      <a:gd name="T7" fmla="*/ 151 h 242"/>
                      <a:gd name="T8" fmla="*/ 0 w 179"/>
                      <a:gd name="T9" fmla="*/ 135 h 242"/>
                      <a:gd name="T10" fmla="*/ 0 w 179"/>
                      <a:gd name="T11" fmla="*/ 116 h 242"/>
                      <a:gd name="T12" fmla="*/ 2 w 179"/>
                      <a:gd name="T13" fmla="*/ 91 h 242"/>
                      <a:gd name="T14" fmla="*/ 9 w 179"/>
                      <a:gd name="T15" fmla="*/ 66 h 242"/>
                      <a:gd name="T16" fmla="*/ 17 w 179"/>
                      <a:gd name="T17" fmla="*/ 44 h 242"/>
                      <a:gd name="T18" fmla="*/ 29 w 179"/>
                      <a:gd name="T19" fmla="*/ 26 h 242"/>
                      <a:gd name="T20" fmla="*/ 39 w 179"/>
                      <a:gd name="T21" fmla="*/ 15 h 242"/>
                      <a:gd name="T22" fmla="*/ 53 w 179"/>
                      <a:gd name="T23" fmla="*/ 4 h 242"/>
                      <a:gd name="T24" fmla="*/ 67 w 179"/>
                      <a:gd name="T25" fmla="*/ 0 h 242"/>
                      <a:gd name="T26" fmla="*/ 89 w 179"/>
                      <a:gd name="T27" fmla="*/ 0 h 242"/>
                      <a:gd name="T28" fmla="*/ 113 w 179"/>
                      <a:gd name="T29" fmla="*/ 4 h 242"/>
                      <a:gd name="T30" fmla="*/ 131 w 179"/>
                      <a:gd name="T31" fmla="*/ 4 h 242"/>
                      <a:gd name="T32" fmla="*/ 147 w 179"/>
                      <a:gd name="T33" fmla="*/ 6 h 242"/>
                      <a:gd name="T34" fmla="*/ 154 w 179"/>
                      <a:gd name="T35" fmla="*/ 9 h 242"/>
                      <a:gd name="T36" fmla="*/ 161 w 179"/>
                      <a:gd name="T37" fmla="*/ 15 h 242"/>
                      <a:gd name="T38" fmla="*/ 167 w 179"/>
                      <a:gd name="T39" fmla="*/ 30 h 242"/>
                      <a:gd name="T40" fmla="*/ 171 w 179"/>
                      <a:gd name="T41" fmla="*/ 40 h 242"/>
                      <a:gd name="T42" fmla="*/ 178 w 179"/>
                      <a:gd name="T43" fmla="*/ 51 h 242"/>
                      <a:gd name="T44" fmla="*/ 173 w 179"/>
                      <a:gd name="T45" fmla="*/ 69 h 242"/>
                      <a:gd name="T46" fmla="*/ 168 w 179"/>
                      <a:gd name="T47" fmla="*/ 84 h 242"/>
                      <a:gd name="T48" fmla="*/ 168 w 179"/>
                      <a:gd name="T49" fmla="*/ 92 h 242"/>
                      <a:gd name="T50" fmla="*/ 165 w 179"/>
                      <a:gd name="T51" fmla="*/ 102 h 242"/>
                      <a:gd name="T52" fmla="*/ 165 w 179"/>
                      <a:gd name="T53" fmla="*/ 114 h 242"/>
                      <a:gd name="T54" fmla="*/ 159 w 179"/>
                      <a:gd name="T55" fmla="*/ 120 h 242"/>
                      <a:gd name="T56" fmla="*/ 156 w 179"/>
                      <a:gd name="T57" fmla="*/ 158 h 242"/>
                      <a:gd name="T58" fmla="*/ 151 w 179"/>
                      <a:gd name="T59" fmla="*/ 165 h 242"/>
                      <a:gd name="T60" fmla="*/ 146 w 179"/>
                      <a:gd name="T61" fmla="*/ 163 h 242"/>
                      <a:gd name="T62" fmla="*/ 142 w 179"/>
                      <a:gd name="T63" fmla="*/ 154 h 242"/>
                      <a:gd name="T64" fmla="*/ 137 w 179"/>
                      <a:gd name="T65" fmla="*/ 144 h 242"/>
                      <a:gd name="T66" fmla="*/ 130 w 179"/>
                      <a:gd name="T67" fmla="*/ 144 h 242"/>
                      <a:gd name="T68" fmla="*/ 127 w 179"/>
                      <a:gd name="T69" fmla="*/ 158 h 242"/>
                      <a:gd name="T70" fmla="*/ 125 w 179"/>
                      <a:gd name="T71" fmla="*/ 177 h 242"/>
                      <a:gd name="T72" fmla="*/ 127 w 179"/>
                      <a:gd name="T73" fmla="*/ 193 h 242"/>
                      <a:gd name="T74" fmla="*/ 130 w 179"/>
                      <a:gd name="T75" fmla="*/ 202 h 242"/>
                      <a:gd name="T76" fmla="*/ 134 w 179"/>
                      <a:gd name="T77" fmla="*/ 209 h 242"/>
                      <a:gd name="T78" fmla="*/ 144 w 179"/>
                      <a:gd name="T79" fmla="*/ 216 h 242"/>
                      <a:gd name="T80" fmla="*/ 130 w 179"/>
                      <a:gd name="T81" fmla="*/ 213 h 242"/>
                      <a:gd name="T82" fmla="*/ 123 w 179"/>
                      <a:gd name="T83" fmla="*/ 213 h 242"/>
                      <a:gd name="T84" fmla="*/ 122 w 179"/>
                      <a:gd name="T85" fmla="*/ 216 h 242"/>
                      <a:gd name="T86" fmla="*/ 111 w 179"/>
                      <a:gd name="T87" fmla="*/ 231 h 242"/>
                      <a:gd name="T88" fmla="*/ 105 w 179"/>
                      <a:gd name="T89" fmla="*/ 234 h 242"/>
                      <a:gd name="T90" fmla="*/ 96 w 179"/>
                      <a:gd name="T91" fmla="*/ 238 h 242"/>
                      <a:gd name="T92" fmla="*/ 89 w 179"/>
                      <a:gd name="T93" fmla="*/ 241 h 242"/>
                      <a:gd name="T94" fmla="*/ 62 w 179"/>
                      <a:gd name="T95" fmla="*/ 236 h 242"/>
                      <a:gd name="T96" fmla="*/ 50 w 179"/>
                      <a:gd name="T97" fmla="*/ 234 h 242"/>
                      <a:gd name="T98" fmla="*/ 48 w 179"/>
                      <a:gd name="T99" fmla="*/ 230 h 242"/>
                      <a:gd name="T100" fmla="*/ 34 w 179"/>
                      <a:gd name="T101" fmla="*/ 223 h 242"/>
                      <a:gd name="T102" fmla="*/ 24 w 179"/>
                      <a:gd name="T103" fmla="*/ 221 h 242"/>
                      <a:gd name="T104" fmla="*/ 14 w 179"/>
                      <a:gd name="T105" fmla="*/ 212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242"/>
                      <a:gd name="T161" fmla="*/ 179 w 179"/>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242">
                        <a:moveTo>
                          <a:pt x="14" y="212"/>
                        </a:moveTo>
                        <a:lnTo>
                          <a:pt x="11" y="183"/>
                        </a:lnTo>
                        <a:lnTo>
                          <a:pt x="7" y="171"/>
                        </a:lnTo>
                        <a:lnTo>
                          <a:pt x="1" y="151"/>
                        </a:lnTo>
                        <a:lnTo>
                          <a:pt x="0" y="135"/>
                        </a:lnTo>
                        <a:lnTo>
                          <a:pt x="0" y="116"/>
                        </a:lnTo>
                        <a:lnTo>
                          <a:pt x="2" y="91"/>
                        </a:lnTo>
                        <a:lnTo>
                          <a:pt x="9" y="66"/>
                        </a:lnTo>
                        <a:lnTo>
                          <a:pt x="17" y="44"/>
                        </a:lnTo>
                        <a:lnTo>
                          <a:pt x="29" y="26"/>
                        </a:lnTo>
                        <a:lnTo>
                          <a:pt x="39" y="15"/>
                        </a:lnTo>
                        <a:lnTo>
                          <a:pt x="53" y="4"/>
                        </a:lnTo>
                        <a:lnTo>
                          <a:pt x="67" y="0"/>
                        </a:lnTo>
                        <a:lnTo>
                          <a:pt x="89" y="0"/>
                        </a:lnTo>
                        <a:lnTo>
                          <a:pt x="113" y="4"/>
                        </a:lnTo>
                        <a:lnTo>
                          <a:pt x="131" y="4"/>
                        </a:lnTo>
                        <a:lnTo>
                          <a:pt x="147" y="6"/>
                        </a:lnTo>
                        <a:lnTo>
                          <a:pt x="154" y="9"/>
                        </a:lnTo>
                        <a:lnTo>
                          <a:pt x="161" y="15"/>
                        </a:lnTo>
                        <a:lnTo>
                          <a:pt x="167" y="30"/>
                        </a:lnTo>
                        <a:lnTo>
                          <a:pt x="171" y="40"/>
                        </a:lnTo>
                        <a:lnTo>
                          <a:pt x="178" y="51"/>
                        </a:lnTo>
                        <a:lnTo>
                          <a:pt x="173" y="69"/>
                        </a:lnTo>
                        <a:lnTo>
                          <a:pt x="168" y="84"/>
                        </a:lnTo>
                        <a:lnTo>
                          <a:pt x="168" y="92"/>
                        </a:lnTo>
                        <a:lnTo>
                          <a:pt x="165" y="102"/>
                        </a:lnTo>
                        <a:lnTo>
                          <a:pt x="165" y="114"/>
                        </a:lnTo>
                        <a:lnTo>
                          <a:pt x="159" y="120"/>
                        </a:lnTo>
                        <a:lnTo>
                          <a:pt x="156" y="158"/>
                        </a:lnTo>
                        <a:lnTo>
                          <a:pt x="151" y="165"/>
                        </a:lnTo>
                        <a:lnTo>
                          <a:pt x="146" y="163"/>
                        </a:lnTo>
                        <a:lnTo>
                          <a:pt x="142" y="154"/>
                        </a:lnTo>
                        <a:lnTo>
                          <a:pt x="137" y="144"/>
                        </a:lnTo>
                        <a:lnTo>
                          <a:pt x="130" y="144"/>
                        </a:lnTo>
                        <a:lnTo>
                          <a:pt x="127" y="158"/>
                        </a:lnTo>
                        <a:lnTo>
                          <a:pt x="125" y="177"/>
                        </a:lnTo>
                        <a:lnTo>
                          <a:pt x="127" y="193"/>
                        </a:lnTo>
                        <a:lnTo>
                          <a:pt x="130" y="202"/>
                        </a:lnTo>
                        <a:lnTo>
                          <a:pt x="134" y="209"/>
                        </a:lnTo>
                        <a:lnTo>
                          <a:pt x="144" y="216"/>
                        </a:lnTo>
                        <a:lnTo>
                          <a:pt x="130" y="213"/>
                        </a:lnTo>
                        <a:lnTo>
                          <a:pt x="123" y="213"/>
                        </a:lnTo>
                        <a:lnTo>
                          <a:pt x="122" y="216"/>
                        </a:lnTo>
                        <a:lnTo>
                          <a:pt x="111" y="231"/>
                        </a:lnTo>
                        <a:lnTo>
                          <a:pt x="105" y="234"/>
                        </a:lnTo>
                        <a:lnTo>
                          <a:pt x="96" y="238"/>
                        </a:lnTo>
                        <a:lnTo>
                          <a:pt x="89" y="241"/>
                        </a:lnTo>
                        <a:lnTo>
                          <a:pt x="62" y="236"/>
                        </a:lnTo>
                        <a:lnTo>
                          <a:pt x="50" y="234"/>
                        </a:lnTo>
                        <a:lnTo>
                          <a:pt x="48" y="230"/>
                        </a:lnTo>
                        <a:lnTo>
                          <a:pt x="34" y="223"/>
                        </a:lnTo>
                        <a:lnTo>
                          <a:pt x="24" y="221"/>
                        </a:lnTo>
                        <a:lnTo>
                          <a:pt x="14" y="212"/>
                        </a:lnTo>
                      </a:path>
                    </a:pathLst>
                  </a:custGeom>
                  <a:solidFill>
                    <a:srgbClr val="5F5F5F"/>
                  </a:solidFill>
                  <a:ln w="9525" cap="rnd">
                    <a:noFill/>
                    <a:round/>
                    <a:headEnd/>
                    <a:tailEnd/>
                  </a:ln>
                </p:spPr>
                <p:txBody>
                  <a:bodyPr/>
                  <a:lstStyle/>
                  <a:p>
                    <a:endParaRPr lang="tr-TR"/>
                  </a:p>
                </p:txBody>
              </p:sp>
            </p:grpSp>
            <p:sp>
              <p:nvSpPr>
                <p:cNvPr id="74" name="Freeform 42"/>
                <p:cNvSpPr>
                  <a:spLocks/>
                </p:cNvSpPr>
                <p:nvPr/>
              </p:nvSpPr>
              <p:spPr bwMode="auto">
                <a:xfrm>
                  <a:off x="1952" y="2168"/>
                  <a:ext cx="46" cy="74"/>
                </a:xfrm>
                <a:custGeom>
                  <a:avLst/>
                  <a:gdLst>
                    <a:gd name="T0" fmla="*/ 4 w 46"/>
                    <a:gd name="T1" fmla="*/ 22 h 74"/>
                    <a:gd name="T2" fmla="*/ 32 w 46"/>
                    <a:gd name="T3" fmla="*/ 6 h 74"/>
                    <a:gd name="T4" fmla="*/ 23 w 46"/>
                    <a:gd name="T5" fmla="*/ 6 h 74"/>
                    <a:gd name="T6" fmla="*/ 23 w 46"/>
                    <a:gd name="T7" fmla="*/ 0 h 74"/>
                    <a:gd name="T8" fmla="*/ 43 w 46"/>
                    <a:gd name="T9" fmla="*/ 0 h 74"/>
                    <a:gd name="T10" fmla="*/ 45 w 46"/>
                    <a:gd name="T11" fmla="*/ 6 h 74"/>
                    <a:gd name="T12" fmla="*/ 41 w 46"/>
                    <a:gd name="T13" fmla="*/ 13 h 74"/>
                    <a:gd name="T14" fmla="*/ 41 w 46"/>
                    <a:gd name="T15" fmla="*/ 26 h 74"/>
                    <a:gd name="T16" fmla="*/ 41 w 46"/>
                    <a:gd name="T17" fmla="*/ 40 h 74"/>
                    <a:gd name="T18" fmla="*/ 41 w 46"/>
                    <a:gd name="T19" fmla="*/ 50 h 74"/>
                    <a:gd name="T20" fmla="*/ 39 w 46"/>
                    <a:gd name="T21" fmla="*/ 59 h 74"/>
                    <a:gd name="T22" fmla="*/ 36 w 46"/>
                    <a:gd name="T23" fmla="*/ 64 h 74"/>
                    <a:gd name="T24" fmla="*/ 33 w 46"/>
                    <a:gd name="T25" fmla="*/ 69 h 74"/>
                    <a:gd name="T26" fmla="*/ 29 w 46"/>
                    <a:gd name="T27" fmla="*/ 71 h 74"/>
                    <a:gd name="T28" fmla="*/ 24 w 46"/>
                    <a:gd name="T29" fmla="*/ 73 h 74"/>
                    <a:gd name="T30" fmla="*/ 24 w 46"/>
                    <a:gd name="T31" fmla="*/ 69 h 74"/>
                    <a:gd name="T32" fmla="*/ 30 w 46"/>
                    <a:gd name="T33" fmla="*/ 64 h 74"/>
                    <a:gd name="T34" fmla="*/ 34 w 46"/>
                    <a:gd name="T35" fmla="*/ 57 h 74"/>
                    <a:gd name="T36" fmla="*/ 38 w 46"/>
                    <a:gd name="T37" fmla="*/ 42 h 74"/>
                    <a:gd name="T38" fmla="*/ 38 w 46"/>
                    <a:gd name="T39" fmla="*/ 30 h 74"/>
                    <a:gd name="T40" fmla="*/ 37 w 46"/>
                    <a:gd name="T41" fmla="*/ 19 h 74"/>
                    <a:gd name="T42" fmla="*/ 0 w 46"/>
                    <a:gd name="T43" fmla="*/ 46 h 74"/>
                    <a:gd name="T44" fmla="*/ 4 w 46"/>
                    <a:gd name="T45" fmla="*/ 22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74"/>
                    <a:gd name="T71" fmla="*/ 46 w 46"/>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74">
                      <a:moveTo>
                        <a:pt x="4" y="22"/>
                      </a:moveTo>
                      <a:lnTo>
                        <a:pt x="32" y="6"/>
                      </a:lnTo>
                      <a:lnTo>
                        <a:pt x="23" y="6"/>
                      </a:lnTo>
                      <a:lnTo>
                        <a:pt x="23" y="0"/>
                      </a:lnTo>
                      <a:lnTo>
                        <a:pt x="43" y="0"/>
                      </a:lnTo>
                      <a:lnTo>
                        <a:pt x="45" y="6"/>
                      </a:lnTo>
                      <a:lnTo>
                        <a:pt x="41" y="13"/>
                      </a:lnTo>
                      <a:lnTo>
                        <a:pt x="41" y="26"/>
                      </a:lnTo>
                      <a:lnTo>
                        <a:pt x="41" y="40"/>
                      </a:lnTo>
                      <a:lnTo>
                        <a:pt x="41" y="50"/>
                      </a:lnTo>
                      <a:lnTo>
                        <a:pt x="39" y="59"/>
                      </a:lnTo>
                      <a:lnTo>
                        <a:pt x="36" y="64"/>
                      </a:lnTo>
                      <a:lnTo>
                        <a:pt x="33" y="69"/>
                      </a:lnTo>
                      <a:lnTo>
                        <a:pt x="29" y="71"/>
                      </a:lnTo>
                      <a:lnTo>
                        <a:pt x="24" y="73"/>
                      </a:lnTo>
                      <a:lnTo>
                        <a:pt x="24" y="69"/>
                      </a:lnTo>
                      <a:lnTo>
                        <a:pt x="30" y="64"/>
                      </a:lnTo>
                      <a:lnTo>
                        <a:pt x="34" y="57"/>
                      </a:lnTo>
                      <a:lnTo>
                        <a:pt x="38" y="42"/>
                      </a:lnTo>
                      <a:lnTo>
                        <a:pt x="38" y="30"/>
                      </a:lnTo>
                      <a:lnTo>
                        <a:pt x="37" y="19"/>
                      </a:lnTo>
                      <a:lnTo>
                        <a:pt x="0" y="46"/>
                      </a:lnTo>
                      <a:lnTo>
                        <a:pt x="4" y="22"/>
                      </a:lnTo>
                    </a:path>
                  </a:pathLst>
                </a:custGeom>
                <a:solidFill>
                  <a:srgbClr val="9F9F9F"/>
                </a:solidFill>
                <a:ln w="9525" cap="rnd">
                  <a:noFill/>
                  <a:round/>
                  <a:headEnd/>
                  <a:tailEnd/>
                </a:ln>
              </p:spPr>
              <p:txBody>
                <a:bodyPr/>
                <a:lstStyle/>
                <a:p>
                  <a:endParaRPr lang="tr-TR"/>
                </a:p>
              </p:txBody>
            </p:sp>
          </p:grpSp>
          <p:grpSp>
            <p:nvGrpSpPr>
              <p:cNvPr id="69" name="Group 43"/>
              <p:cNvGrpSpPr>
                <a:grpSpLocks/>
              </p:cNvGrpSpPr>
              <p:nvPr/>
            </p:nvGrpSpPr>
            <p:grpSpPr bwMode="auto">
              <a:xfrm>
                <a:off x="2053" y="2034"/>
                <a:ext cx="173" cy="313"/>
                <a:chOff x="2053" y="2034"/>
                <a:chExt cx="173" cy="313"/>
              </a:xfrm>
            </p:grpSpPr>
            <p:sp>
              <p:nvSpPr>
                <p:cNvPr id="71" name="Freeform 44"/>
                <p:cNvSpPr>
                  <a:spLocks/>
                </p:cNvSpPr>
                <p:nvPr/>
              </p:nvSpPr>
              <p:spPr bwMode="auto">
                <a:xfrm>
                  <a:off x="2053" y="2047"/>
                  <a:ext cx="166" cy="300"/>
                </a:xfrm>
                <a:custGeom>
                  <a:avLst/>
                  <a:gdLst>
                    <a:gd name="T0" fmla="*/ 16 w 166"/>
                    <a:gd name="T1" fmla="*/ 76 h 300"/>
                    <a:gd name="T2" fmla="*/ 8 w 166"/>
                    <a:gd name="T3" fmla="*/ 114 h 300"/>
                    <a:gd name="T4" fmla="*/ 5 w 166"/>
                    <a:gd name="T5" fmla="*/ 137 h 300"/>
                    <a:gd name="T6" fmla="*/ 1 w 166"/>
                    <a:gd name="T7" fmla="*/ 159 h 300"/>
                    <a:gd name="T8" fmla="*/ 0 w 166"/>
                    <a:gd name="T9" fmla="*/ 184 h 300"/>
                    <a:gd name="T10" fmla="*/ 1 w 166"/>
                    <a:gd name="T11" fmla="*/ 203 h 300"/>
                    <a:gd name="T12" fmla="*/ 4 w 166"/>
                    <a:gd name="T13" fmla="*/ 214 h 300"/>
                    <a:gd name="T14" fmla="*/ 5 w 166"/>
                    <a:gd name="T15" fmla="*/ 232 h 300"/>
                    <a:gd name="T16" fmla="*/ 12 w 166"/>
                    <a:gd name="T17" fmla="*/ 244 h 300"/>
                    <a:gd name="T18" fmla="*/ 18 w 166"/>
                    <a:gd name="T19" fmla="*/ 260 h 300"/>
                    <a:gd name="T20" fmla="*/ 32 w 166"/>
                    <a:gd name="T21" fmla="*/ 299 h 300"/>
                    <a:gd name="T22" fmla="*/ 149 w 166"/>
                    <a:gd name="T23" fmla="*/ 266 h 300"/>
                    <a:gd name="T24" fmla="*/ 144 w 166"/>
                    <a:gd name="T25" fmla="*/ 237 h 300"/>
                    <a:gd name="T26" fmla="*/ 152 w 166"/>
                    <a:gd name="T27" fmla="*/ 213 h 300"/>
                    <a:gd name="T28" fmla="*/ 159 w 166"/>
                    <a:gd name="T29" fmla="*/ 181 h 300"/>
                    <a:gd name="T30" fmla="*/ 163 w 166"/>
                    <a:gd name="T31" fmla="*/ 145 h 300"/>
                    <a:gd name="T32" fmla="*/ 165 w 166"/>
                    <a:gd name="T33" fmla="*/ 112 h 300"/>
                    <a:gd name="T34" fmla="*/ 161 w 166"/>
                    <a:gd name="T35" fmla="*/ 79 h 300"/>
                    <a:gd name="T36" fmla="*/ 154 w 166"/>
                    <a:gd name="T37" fmla="*/ 53 h 300"/>
                    <a:gd name="T38" fmla="*/ 140 w 166"/>
                    <a:gd name="T39" fmla="*/ 27 h 300"/>
                    <a:gd name="T40" fmla="*/ 125 w 166"/>
                    <a:gd name="T41" fmla="*/ 11 h 300"/>
                    <a:gd name="T42" fmla="*/ 111 w 166"/>
                    <a:gd name="T43" fmla="*/ 4 h 300"/>
                    <a:gd name="T44" fmla="*/ 93 w 166"/>
                    <a:gd name="T45" fmla="*/ 0 h 300"/>
                    <a:gd name="T46" fmla="*/ 72 w 166"/>
                    <a:gd name="T47" fmla="*/ 0 h 300"/>
                    <a:gd name="T48" fmla="*/ 56 w 166"/>
                    <a:gd name="T49" fmla="*/ 4 h 300"/>
                    <a:gd name="T50" fmla="*/ 43 w 166"/>
                    <a:gd name="T51" fmla="*/ 14 h 300"/>
                    <a:gd name="T52" fmla="*/ 30 w 166"/>
                    <a:gd name="T53" fmla="*/ 28 h 300"/>
                    <a:gd name="T54" fmla="*/ 24 w 166"/>
                    <a:gd name="T55" fmla="*/ 42 h 300"/>
                    <a:gd name="T56" fmla="*/ 18 w 166"/>
                    <a:gd name="T57" fmla="*/ 61 h 300"/>
                    <a:gd name="T58" fmla="*/ 16 w 166"/>
                    <a:gd name="T59" fmla="*/ 76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00"/>
                    <a:gd name="T92" fmla="*/ 166 w 166"/>
                    <a:gd name="T93" fmla="*/ 300 h 3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00">
                      <a:moveTo>
                        <a:pt x="16" y="76"/>
                      </a:moveTo>
                      <a:lnTo>
                        <a:pt x="8" y="114"/>
                      </a:lnTo>
                      <a:lnTo>
                        <a:pt x="5" y="137"/>
                      </a:lnTo>
                      <a:lnTo>
                        <a:pt x="1" y="159"/>
                      </a:lnTo>
                      <a:lnTo>
                        <a:pt x="0" y="184"/>
                      </a:lnTo>
                      <a:lnTo>
                        <a:pt x="1" y="203"/>
                      </a:lnTo>
                      <a:lnTo>
                        <a:pt x="4" y="214"/>
                      </a:lnTo>
                      <a:lnTo>
                        <a:pt x="5" y="232"/>
                      </a:lnTo>
                      <a:lnTo>
                        <a:pt x="12" y="244"/>
                      </a:lnTo>
                      <a:lnTo>
                        <a:pt x="18" y="260"/>
                      </a:lnTo>
                      <a:lnTo>
                        <a:pt x="32" y="299"/>
                      </a:lnTo>
                      <a:lnTo>
                        <a:pt x="149" y="266"/>
                      </a:lnTo>
                      <a:lnTo>
                        <a:pt x="144" y="237"/>
                      </a:lnTo>
                      <a:lnTo>
                        <a:pt x="152" y="213"/>
                      </a:lnTo>
                      <a:lnTo>
                        <a:pt x="159" y="181"/>
                      </a:lnTo>
                      <a:lnTo>
                        <a:pt x="163" y="145"/>
                      </a:lnTo>
                      <a:lnTo>
                        <a:pt x="165" y="112"/>
                      </a:lnTo>
                      <a:lnTo>
                        <a:pt x="161" y="79"/>
                      </a:lnTo>
                      <a:lnTo>
                        <a:pt x="154" y="53"/>
                      </a:lnTo>
                      <a:lnTo>
                        <a:pt x="140" y="27"/>
                      </a:lnTo>
                      <a:lnTo>
                        <a:pt x="125" y="11"/>
                      </a:lnTo>
                      <a:lnTo>
                        <a:pt x="111" y="4"/>
                      </a:lnTo>
                      <a:lnTo>
                        <a:pt x="93" y="0"/>
                      </a:lnTo>
                      <a:lnTo>
                        <a:pt x="72" y="0"/>
                      </a:lnTo>
                      <a:lnTo>
                        <a:pt x="56" y="4"/>
                      </a:lnTo>
                      <a:lnTo>
                        <a:pt x="43" y="14"/>
                      </a:lnTo>
                      <a:lnTo>
                        <a:pt x="30" y="28"/>
                      </a:lnTo>
                      <a:lnTo>
                        <a:pt x="24" y="42"/>
                      </a:lnTo>
                      <a:lnTo>
                        <a:pt x="18" y="61"/>
                      </a:lnTo>
                      <a:lnTo>
                        <a:pt x="16" y="76"/>
                      </a:lnTo>
                    </a:path>
                  </a:pathLst>
                </a:custGeom>
                <a:solidFill>
                  <a:srgbClr val="FFBF5F"/>
                </a:solidFill>
                <a:ln w="9525" cap="rnd">
                  <a:noFill/>
                  <a:round/>
                  <a:headEnd/>
                  <a:tailEnd/>
                </a:ln>
              </p:spPr>
              <p:txBody>
                <a:bodyPr/>
                <a:lstStyle/>
                <a:p>
                  <a:endParaRPr lang="tr-TR"/>
                </a:p>
              </p:txBody>
            </p:sp>
            <p:sp>
              <p:nvSpPr>
                <p:cNvPr id="72" name="Freeform 45"/>
                <p:cNvSpPr>
                  <a:spLocks/>
                </p:cNvSpPr>
                <p:nvPr/>
              </p:nvSpPr>
              <p:spPr bwMode="auto">
                <a:xfrm>
                  <a:off x="2053" y="2034"/>
                  <a:ext cx="173" cy="277"/>
                </a:xfrm>
                <a:custGeom>
                  <a:avLst/>
                  <a:gdLst>
                    <a:gd name="T0" fmla="*/ 24 w 173"/>
                    <a:gd name="T1" fmla="*/ 36 h 277"/>
                    <a:gd name="T2" fmla="*/ 40 w 173"/>
                    <a:gd name="T3" fmla="*/ 9 h 277"/>
                    <a:gd name="T4" fmla="*/ 67 w 173"/>
                    <a:gd name="T5" fmla="*/ 0 h 277"/>
                    <a:gd name="T6" fmla="*/ 96 w 173"/>
                    <a:gd name="T7" fmla="*/ 0 h 277"/>
                    <a:gd name="T8" fmla="*/ 117 w 173"/>
                    <a:gd name="T9" fmla="*/ 9 h 277"/>
                    <a:gd name="T10" fmla="*/ 133 w 173"/>
                    <a:gd name="T11" fmla="*/ 23 h 277"/>
                    <a:gd name="T12" fmla="*/ 148 w 173"/>
                    <a:gd name="T13" fmla="*/ 42 h 277"/>
                    <a:gd name="T14" fmla="*/ 162 w 173"/>
                    <a:gd name="T15" fmla="*/ 69 h 277"/>
                    <a:gd name="T16" fmla="*/ 170 w 173"/>
                    <a:gd name="T17" fmla="*/ 110 h 277"/>
                    <a:gd name="T18" fmla="*/ 171 w 173"/>
                    <a:gd name="T19" fmla="*/ 148 h 277"/>
                    <a:gd name="T20" fmla="*/ 166 w 173"/>
                    <a:gd name="T21" fmla="*/ 190 h 277"/>
                    <a:gd name="T22" fmla="*/ 158 w 173"/>
                    <a:gd name="T23" fmla="*/ 235 h 277"/>
                    <a:gd name="T24" fmla="*/ 144 w 173"/>
                    <a:gd name="T25" fmla="*/ 258 h 277"/>
                    <a:gd name="T26" fmla="*/ 124 w 173"/>
                    <a:gd name="T27" fmla="*/ 269 h 277"/>
                    <a:gd name="T28" fmla="*/ 108 w 173"/>
                    <a:gd name="T29" fmla="*/ 276 h 277"/>
                    <a:gd name="T30" fmla="*/ 86 w 173"/>
                    <a:gd name="T31" fmla="*/ 269 h 277"/>
                    <a:gd name="T32" fmla="*/ 72 w 173"/>
                    <a:gd name="T33" fmla="*/ 267 h 277"/>
                    <a:gd name="T34" fmla="*/ 43 w 173"/>
                    <a:gd name="T35" fmla="*/ 265 h 277"/>
                    <a:gd name="T36" fmla="*/ 46 w 173"/>
                    <a:gd name="T37" fmla="*/ 245 h 277"/>
                    <a:gd name="T38" fmla="*/ 45 w 173"/>
                    <a:gd name="T39" fmla="*/ 231 h 277"/>
                    <a:gd name="T40" fmla="*/ 40 w 173"/>
                    <a:gd name="T41" fmla="*/ 223 h 277"/>
                    <a:gd name="T42" fmla="*/ 47 w 173"/>
                    <a:gd name="T43" fmla="*/ 210 h 277"/>
                    <a:gd name="T44" fmla="*/ 46 w 173"/>
                    <a:gd name="T45" fmla="*/ 191 h 277"/>
                    <a:gd name="T46" fmla="*/ 39 w 173"/>
                    <a:gd name="T47" fmla="*/ 164 h 277"/>
                    <a:gd name="T48" fmla="*/ 22 w 173"/>
                    <a:gd name="T49" fmla="*/ 151 h 277"/>
                    <a:gd name="T50" fmla="*/ 10 w 173"/>
                    <a:gd name="T51" fmla="*/ 160 h 277"/>
                    <a:gd name="T52" fmla="*/ 14 w 173"/>
                    <a:gd name="T53" fmla="*/ 184 h 277"/>
                    <a:gd name="T54" fmla="*/ 12 w 173"/>
                    <a:gd name="T55" fmla="*/ 200 h 277"/>
                    <a:gd name="T56" fmla="*/ 5 w 173"/>
                    <a:gd name="T57" fmla="*/ 161 h 277"/>
                    <a:gd name="T58" fmla="*/ 3 w 173"/>
                    <a:gd name="T59" fmla="*/ 119 h 277"/>
                    <a:gd name="T60" fmla="*/ 8 w 173"/>
                    <a:gd name="T61" fmla="*/ 77 h 277"/>
                    <a:gd name="T62" fmla="*/ 21 w 173"/>
                    <a:gd name="T63" fmla="*/ 52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277"/>
                    <a:gd name="T98" fmla="*/ 173 w 173"/>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277">
                      <a:moveTo>
                        <a:pt x="21" y="52"/>
                      </a:moveTo>
                      <a:lnTo>
                        <a:pt x="24" y="36"/>
                      </a:lnTo>
                      <a:lnTo>
                        <a:pt x="31" y="18"/>
                      </a:lnTo>
                      <a:lnTo>
                        <a:pt x="40" y="9"/>
                      </a:lnTo>
                      <a:lnTo>
                        <a:pt x="49" y="4"/>
                      </a:lnTo>
                      <a:lnTo>
                        <a:pt x="67" y="0"/>
                      </a:lnTo>
                      <a:lnTo>
                        <a:pt x="80" y="0"/>
                      </a:lnTo>
                      <a:lnTo>
                        <a:pt x="96" y="0"/>
                      </a:lnTo>
                      <a:lnTo>
                        <a:pt x="109" y="3"/>
                      </a:lnTo>
                      <a:lnTo>
                        <a:pt x="117" y="9"/>
                      </a:lnTo>
                      <a:lnTo>
                        <a:pt x="124" y="13"/>
                      </a:lnTo>
                      <a:lnTo>
                        <a:pt x="133" y="23"/>
                      </a:lnTo>
                      <a:lnTo>
                        <a:pt x="142" y="34"/>
                      </a:lnTo>
                      <a:lnTo>
                        <a:pt x="148" y="42"/>
                      </a:lnTo>
                      <a:lnTo>
                        <a:pt x="155" y="52"/>
                      </a:lnTo>
                      <a:lnTo>
                        <a:pt x="162" y="69"/>
                      </a:lnTo>
                      <a:lnTo>
                        <a:pt x="166" y="86"/>
                      </a:lnTo>
                      <a:lnTo>
                        <a:pt x="170" y="110"/>
                      </a:lnTo>
                      <a:lnTo>
                        <a:pt x="172" y="128"/>
                      </a:lnTo>
                      <a:lnTo>
                        <a:pt x="171" y="148"/>
                      </a:lnTo>
                      <a:lnTo>
                        <a:pt x="170" y="168"/>
                      </a:lnTo>
                      <a:lnTo>
                        <a:pt x="166" y="190"/>
                      </a:lnTo>
                      <a:lnTo>
                        <a:pt x="161" y="213"/>
                      </a:lnTo>
                      <a:lnTo>
                        <a:pt x="158" y="235"/>
                      </a:lnTo>
                      <a:lnTo>
                        <a:pt x="151" y="251"/>
                      </a:lnTo>
                      <a:lnTo>
                        <a:pt x="144" y="258"/>
                      </a:lnTo>
                      <a:lnTo>
                        <a:pt x="134" y="264"/>
                      </a:lnTo>
                      <a:lnTo>
                        <a:pt x="124" y="269"/>
                      </a:lnTo>
                      <a:lnTo>
                        <a:pt x="117" y="273"/>
                      </a:lnTo>
                      <a:lnTo>
                        <a:pt x="108" y="276"/>
                      </a:lnTo>
                      <a:lnTo>
                        <a:pt x="99" y="274"/>
                      </a:lnTo>
                      <a:lnTo>
                        <a:pt x="86" y="269"/>
                      </a:lnTo>
                      <a:lnTo>
                        <a:pt x="76" y="269"/>
                      </a:lnTo>
                      <a:lnTo>
                        <a:pt x="72" y="267"/>
                      </a:lnTo>
                      <a:lnTo>
                        <a:pt x="72" y="272"/>
                      </a:lnTo>
                      <a:lnTo>
                        <a:pt x="43" y="265"/>
                      </a:lnTo>
                      <a:lnTo>
                        <a:pt x="47" y="251"/>
                      </a:lnTo>
                      <a:lnTo>
                        <a:pt x="46" y="245"/>
                      </a:lnTo>
                      <a:lnTo>
                        <a:pt x="46" y="239"/>
                      </a:lnTo>
                      <a:lnTo>
                        <a:pt x="45" y="231"/>
                      </a:lnTo>
                      <a:lnTo>
                        <a:pt x="43" y="227"/>
                      </a:lnTo>
                      <a:lnTo>
                        <a:pt x="40" y="223"/>
                      </a:lnTo>
                      <a:lnTo>
                        <a:pt x="44" y="217"/>
                      </a:lnTo>
                      <a:lnTo>
                        <a:pt x="47" y="210"/>
                      </a:lnTo>
                      <a:lnTo>
                        <a:pt x="48" y="205"/>
                      </a:lnTo>
                      <a:lnTo>
                        <a:pt x="46" y="191"/>
                      </a:lnTo>
                      <a:lnTo>
                        <a:pt x="45" y="174"/>
                      </a:lnTo>
                      <a:lnTo>
                        <a:pt x="39" y="164"/>
                      </a:lnTo>
                      <a:lnTo>
                        <a:pt x="30" y="160"/>
                      </a:lnTo>
                      <a:lnTo>
                        <a:pt x="22" y="151"/>
                      </a:lnTo>
                      <a:lnTo>
                        <a:pt x="16" y="151"/>
                      </a:lnTo>
                      <a:lnTo>
                        <a:pt x="10" y="160"/>
                      </a:lnTo>
                      <a:lnTo>
                        <a:pt x="10" y="174"/>
                      </a:lnTo>
                      <a:lnTo>
                        <a:pt x="14" y="184"/>
                      </a:lnTo>
                      <a:lnTo>
                        <a:pt x="15" y="201"/>
                      </a:lnTo>
                      <a:lnTo>
                        <a:pt x="12" y="200"/>
                      </a:lnTo>
                      <a:lnTo>
                        <a:pt x="9" y="197"/>
                      </a:lnTo>
                      <a:lnTo>
                        <a:pt x="5" y="161"/>
                      </a:lnTo>
                      <a:lnTo>
                        <a:pt x="0" y="138"/>
                      </a:lnTo>
                      <a:lnTo>
                        <a:pt x="3" y="119"/>
                      </a:lnTo>
                      <a:lnTo>
                        <a:pt x="5" y="98"/>
                      </a:lnTo>
                      <a:lnTo>
                        <a:pt x="8" y="77"/>
                      </a:lnTo>
                      <a:lnTo>
                        <a:pt x="8" y="66"/>
                      </a:lnTo>
                      <a:lnTo>
                        <a:pt x="21" y="52"/>
                      </a:lnTo>
                    </a:path>
                  </a:pathLst>
                </a:custGeom>
                <a:solidFill>
                  <a:srgbClr val="5F3F1F"/>
                </a:solidFill>
                <a:ln w="9525" cap="rnd">
                  <a:noFill/>
                  <a:round/>
                  <a:headEnd/>
                  <a:tailEnd/>
                </a:ln>
              </p:spPr>
              <p:txBody>
                <a:bodyPr/>
                <a:lstStyle/>
                <a:p>
                  <a:endParaRPr lang="tr-TR"/>
                </a:p>
              </p:txBody>
            </p:sp>
          </p:grpSp>
          <p:sp>
            <p:nvSpPr>
              <p:cNvPr id="70" name="Freeform 46"/>
              <p:cNvSpPr>
                <a:spLocks/>
              </p:cNvSpPr>
              <p:nvPr/>
            </p:nvSpPr>
            <p:spPr bwMode="auto">
              <a:xfrm>
                <a:off x="1486" y="2225"/>
                <a:ext cx="807" cy="176"/>
              </a:xfrm>
              <a:custGeom>
                <a:avLst/>
                <a:gdLst>
                  <a:gd name="T0" fmla="*/ 3 w 807"/>
                  <a:gd name="T1" fmla="*/ 126 h 176"/>
                  <a:gd name="T2" fmla="*/ 34 w 807"/>
                  <a:gd name="T3" fmla="*/ 75 h 176"/>
                  <a:gd name="T4" fmla="*/ 51 w 807"/>
                  <a:gd name="T5" fmla="*/ 53 h 176"/>
                  <a:gd name="T6" fmla="*/ 66 w 807"/>
                  <a:gd name="T7" fmla="*/ 36 h 176"/>
                  <a:gd name="T8" fmla="*/ 90 w 807"/>
                  <a:gd name="T9" fmla="*/ 10 h 176"/>
                  <a:gd name="T10" fmla="*/ 101 w 807"/>
                  <a:gd name="T11" fmla="*/ 0 h 176"/>
                  <a:gd name="T12" fmla="*/ 171 w 807"/>
                  <a:gd name="T13" fmla="*/ 46 h 176"/>
                  <a:gd name="T14" fmla="*/ 186 w 807"/>
                  <a:gd name="T15" fmla="*/ 71 h 176"/>
                  <a:gd name="T16" fmla="*/ 199 w 807"/>
                  <a:gd name="T17" fmla="*/ 90 h 176"/>
                  <a:gd name="T18" fmla="*/ 213 w 807"/>
                  <a:gd name="T19" fmla="*/ 112 h 176"/>
                  <a:gd name="T20" fmla="*/ 219 w 807"/>
                  <a:gd name="T21" fmla="*/ 126 h 176"/>
                  <a:gd name="T22" fmla="*/ 262 w 807"/>
                  <a:gd name="T23" fmla="*/ 95 h 176"/>
                  <a:gd name="T24" fmla="*/ 281 w 807"/>
                  <a:gd name="T25" fmla="*/ 81 h 176"/>
                  <a:gd name="T26" fmla="*/ 306 w 807"/>
                  <a:gd name="T27" fmla="*/ 68 h 176"/>
                  <a:gd name="T28" fmla="*/ 327 w 807"/>
                  <a:gd name="T29" fmla="*/ 46 h 176"/>
                  <a:gd name="T30" fmla="*/ 360 w 807"/>
                  <a:gd name="T31" fmla="*/ 58 h 176"/>
                  <a:gd name="T32" fmla="*/ 387 w 807"/>
                  <a:gd name="T33" fmla="*/ 73 h 176"/>
                  <a:gd name="T34" fmla="*/ 414 w 807"/>
                  <a:gd name="T35" fmla="*/ 87 h 176"/>
                  <a:gd name="T36" fmla="*/ 418 w 807"/>
                  <a:gd name="T37" fmla="*/ 90 h 176"/>
                  <a:gd name="T38" fmla="*/ 439 w 807"/>
                  <a:gd name="T39" fmla="*/ 95 h 176"/>
                  <a:gd name="T40" fmla="*/ 461 w 807"/>
                  <a:gd name="T41" fmla="*/ 126 h 176"/>
                  <a:gd name="T42" fmla="*/ 473 w 807"/>
                  <a:gd name="T43" fmla="*/ 145 h 176"/>
                  <a:gd name="T44" fmla="*/ 502 w 807"/>
                  <a:gd name="T45" fmla="*/ 165 h 176"/>
                  <a:gd name="T46" fmla="*/ 584 w 807"/>
                  <a:gd name="T47" fmla="*/ 107 h 176"/>
                  <a:gd name="T48" fmla="*/ 704 w 807"/>
                  <a:gd name="T49" fmla="*/ 71 h 176"/>
                  <a:gd name="T50" fmla="*/ 749 w 807"/>
                  <a:gd name="T51" fmla="*/ 90 h 176"/>
                  <a:gd name="T52" fmla="*/ 794 w 807"/>
                  <a:gd name="T53" fmla="*/ 129 h 176"/>
                  <a:gd name="T54" fmla="*/ 806 w 807"/>
                  <a:gd name="T55" fmla="*/ 175 h 176"/>
                  <a:gd name="T56" fmla="*/ 0 w 807"/>
                  <a:gd name="T57" fmla="*/ 175 h 176"/>
                  <a:gd name="T58" fmla="*/ 3 w 807"/>
                  <a:gd name="T59" fmla="*/ 126 h 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7"/>
                  <a:gd name="T91" fmla="*/ 0 h 176"/>
                  <a:gd name="T92" fmla="*/ 807 w 807"/>
                  <a:gd name="T93" fmla="*/ 176 h 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7" h="176">
                    <a:moveTo>
                      <a:pt x="3" y="126"/>
                    </a:moveTo>
                    <a:lnTo>
                      <a:pt x="34" y="75"/>
                    </a:lnTo>
                    <a:lnTo>
                      <a:pt x="51" y="53"/>
                    </a:lnTo>
                    <a:lnTo>
                      <a:pt x="66" y="36"/>
                    </a:lnTo>
                    <a:lnTo>
                      <a:pt x="90" y="10"/>
                    </a:lnTo>
                    <a:lnTo>
                      <a:pt x="101" y="0"/>
                    </a:lnTo>
                    <a:lnTo>
                      <a:pt x="171" y="46"/>
                    </a:lnTo>
                    <a:lnTo>
                      <a:pt x="186" y="71"/>
                    </a:lnTo>
                    <a:lnTo>
                      <a:pt x="199" y="90"/>
                    </a:lnTo>
                    <a:lnTo>
                      <a:pt x="213" y="112"/>
                    </a:lnTo>
                    <a:lnTo>
                      <a:pt x="219" y="126"/>
                    </a:lnTo>
                    <a:lnTo>
                      <a:pt x="262" y="95"/>
                    </a:lnTo>
                    <a:lnTo>
                      <a:pt x="281" y="81"/>
                    </a:lnTo>
                    <a:lnTo>
                      <a:pt x="306" y="68"/>
                    </a:lnTo>
                    <a:lnTo>
                      <a:pt x="327" y="46"/>
                    </a:lnTo>
                    <a:lnTo>
                      <a:pt x="360" y="58"/>
                    </a:lnTo>
                    <a:lnTo>
                      <a:pt x="387" y="73"/>
                    </a:lnTo>
                    <a:lnTo>
                      <a:pt x="414" y="87"/>
                    </a:lnTo>
                    <a:lnTo>
                      <a:pt x="418" y="90"/>
                    </a:lnTo>
                    <a:lnTo>
                      <a:pt x="439" y="95"/>
                    </a:lnTo>
                    <a:lnTo>
                      <a:pt x="461" y="126"/>
                    </a:lnTo>
                    <a:lnTo>
                      <a:pt x="473" y="145"/>
                    </a:lnTo>
                    <a:lnTo>
                      <a:pt x="502" y="165"/>
                    </a:lnTo>
                    <a:lnTo>
                      <a:pt x="584" y="107"/>
                    </a:lnTo>
                    <a:lnTo>
                      <a:pt x="704" y="71"/>
                    </a:lnTo>
                    <a:lnTo>
                      <a:pt x="749" y="90"/>
                    </a:lnTo>
                    <a:lnTo>
                      <a:pt x="794" y="129"/>
                    </a:lnTo>
                    <a:lnTo>
                      <a:pt x="806" y="175"/>
                    </a:lnTo>
                    <a:lnTo>
                      <a:pt x="0" y="175"/>
                    </a:lnTo>
                    <a:lnTo>
                      <a:pt x="3" y="126"/>
                    </a:lnTo>
                  </a:path>
                </a:pathLst>
              </a:custGeom>
              <a:solidFill>
                <a:schemeClr val="accent1"/>
              </a:solidFill>
              <a:ln w="9525" cap="rnd">
                <a:noFill/>
                <a:round/>
                <a:headEnd/>
                <a:tailEnd/>
              </a:ln>
            </p:spPr>
            <p:txBody>
              <a:bodyPr/>
              <a:lstStyle/>
              <a:p>
                <a:endParaRPr lang="tr-TR"/>
              </a:p>
            </p:txBody>
          </p:sp>
        </p:grpSp>
        <p:grpSp>
          <p:nvGrpSpPr>
            <p:cNvPr id="31" name="Group 47"/>
            <p:cNvGrpSpPr>
              <a:grpSpLocks/>
            </p:cNvGrpSpPr>
            <p:nvPr/>
          </p:nvGrpSpPr>
          <p:grpSpPr bwMode="auto">
            <a:xfrm>
              <a:off x="2206" y="2016"/>
              <a:ext cx="807" cy="385"/>
              <a:chOff x="2206" y="2016"/>
              <a:chExt cx="807" cy="385"/>
            </a:xfrm>
          </p:grpSpPr>
          <p:grpSp>
            <p:nvGrpSpPr>
              <p:cNvPr id="50" name="Group 48"/>
              <p:cNvGrpSpPr>
                <a:grpSpLocks/>
              </p:cNvGrpSpPr>
              <p:nvPr/>
            </p:nvGrpSpPr>
            <p:grpSpPr bwMode="auto">
              <a:xfrm>
                <a:off x="2293" y="2016"/>
                <a:ext cx="204" cy="311"/>
                <a:chOff x="2293" y="2016"/>
                <a:chExt cx="204" cy="311"/>
              </a:xfrm>
            </p:grpSpPr>
            <p:sp>
              <p:nvSpPr>
                <p:cNvPr id="60" name="Freeform 49"/>
                <p:cNvSpPr>
                  <a:spLocks/>
                </p:cNvSpPr>
                <p:nvPr/>
              </p:nvSpPr>
              <p:spPr bwMode="auto">
                <a:xfrm>
                  <a:off x="2318" y="2055"/>
                  <a:ext cx="158" cy="248"/>
                </a:xfrm>
                <a:custGeom>
                  <a:avLst/>
                  <a:gdLst>
                    <a:gd name="T0" fmla="*/ 0 w 158"/>
                    <a:gd name="T1" fmla="*/ 182 h 248"/>
                    <a:gd name="T2" fmla="*/ 3 w 158"/>
                    <a:gd name="T3" fmla="*/ 169 h 248"/>
                    <a:gd name="T4" fmla="*/ 0 w 158"/>
                    <a:gd name="T5" fmla="*/ 139 h 248"/>
                    <a:gd name="T6" fmla="*/ 0 w 158"/>
                    <a:gd name="T7" fmla="*/ 120 h 248"/>
                    <a:gd name="T8" fmla="*/ 2 w 158"/>
                    <a:gd name="T9" fmla="*/ 87 h 248"/>
                    <a:gd name="T10" fmla="*/ 8 w 158"/>
                    <a:gd name="T11" fmla="*/ 65 h 248"/>
                    <a:gd name="T12" fmla="*/ 15 w 158"/>
                    <a:gd name="T13" fmla="*/ 46 h 248"/>
                    <a:gd name="T14" fmla="*/ 24 w 158"/>
                    <a:gd name="T15" fmla="*/ 28 h 248"/>
                    <a:gd name="T16" fmla="*/ 39 w 158"/>
                    <a:gd name="T17" fmla="*/ 14 h 248"/>
                    <a:gd name="T18" fmla="*/ 58 w 158"/>
                    <a:gd name="T19" fmla="*/ 3 h 248"/>
                    <a:gd name="T20" fmla="*/ 81 w 158"/>
                    <a:gd name="T21" fmla="*/ 0 h 248"/>
                    <a:gd name="T22" fmla="*/ 108 w 158"/>
                    <a:gd name="T23" fmla="*/ 9 h 248"/>
                    <a:gd name="T24" fmla="*/ 134 w 158"/>
                    <a:gd name="T25" fmla="*/ 29 h 248"/>
                    <a:gd name="T26" fmla="*/ 148 w 158"/>
                    <a:gd name="T27" fmla="*/ 47 h 248"/>
                    <a:gd name="T28" fmla="*/ 157 w 158"/>
                    <a:gd name="T29" fmla="*/ 70 h 248"/>
                    <a:gd name="T30" fmla="*/ 155 w 158"/>
                    <a:gd name="T31" fmla="*/ 95 h 248"/>
                    <a:gd name="T32" fmla="*/ 152 w 158"/>
                    <a:gd name="T33" fmla="*/ 120 h 248"/>
                    <a:gd name="T34" fmla="*/ 142 w 158"/>
                    <a:gd name="T35" fmla="*/ 147 h 248"/>
                    <a:gd name="T36" fmla="*/ 141 w 158"/>
                    <a:gd name="T37" fmla="*/ 165 h 248"/>
                    <a:gd name="T38" fmla="*/ 140 w 158"/>
                    <a:gd name="T39" fmla="*/ 174 h 248"/>
                    <a:gd name="T40" fmla="*/ 139 w 158"/>
                    <a:gd name="T41" fmla="*/ 182 h 248"/>
                    <a:gd name="T42" fmla="*/ 126 w 158"/>
                    <a:gd name="T43" fmla="*/ 208 h 248"/>
                    <a:gd name="T44" fmla="*/ 119 w 158"/>
                    <a:gd name="T45" fmla="*/ 217 h 248"/>
                    <a:gd name="T46" fmla="*/ 113 w 158"/>
                    <a:gd name="T47" fmla="*/ 229 h 248"/>
                    <a:gd name="T48" fmla="*/ 110 w 158"/>
                    <a:gd name="T49" fmla="*/ 234 h 248"/>
                    <a:gd name="T50" fmla="*/ 107 w 158"/>
                    <a:gd name="T51" fmla="*/ 236 h 248"/>
                    <a:gd name="T52" fmla="*/ 105 w 158"/>
                    <a:gd name="T53" fmla="*/ 237 h 248"/>
                    <a:gd name="T54" fmla="*/ 101 w 158"/>
                    <a:gd name="T55" fmla="*/ 237 h 248"/>
                    <a:gd name="T56" fmla="*/ 95 w 158"/>
                    <a:gd name="T57" fmla="*/ 235 h 248"/>
                    <a:gd name="T58" fmla="*/ 91 w 158"/>
                    <a:gd name="T59" fmla="*/ 234 h 248"/>
                    <a:gd name="T60" fmla="*/ 87 w 158"/>
                    <a:gd name="T61" fmla="*/ 235 h 248"/>
                    <a:gd name="T62" fmla="*/ 77 w 158"/>
                    <a:gd name="T63" fmla="*/ 247 h 248"/>
                    <a:gd name="T64" fmla="*/ 0 w 158"/>
                    <a:gd name="T65" fmla="*/ 182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248"/>
                    <a:gd name="T101" fmla="*/ 158 w 158"/>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248">
                      <a:moveTo>
                        <a:pt x="0" y="182"/>
                      </a:moveTo>
                      <a:lnTo>
                        <a:pt x="3" y="169"/>
                      </a:lnTo>
                      <a:lnTo>
                        <a:pt x="0" y="139"/>
                      </a:lnTo>
                      <a:lnTo>
                        <a:pt x="0" y="120"/>
                      </a:lnTo>
                      <a:lnTo>
                        <a:pt x="2" y="87"/>
                      </a:lnTo>
                      <a:lnTo>
                        <a:pt x="8" y="65"/>
                      </a:lnTo>
                      <a:lnTo>
                        <a:pt x="15" y="46"/>
                      </a:lnTo>
                      <a:lnTo>
                        <a:pt x="24" y="28"/>
                      </a:lnTo>
                      <a:lnTo>
                        <a:pt x="39" y="14"/>
                      </a:lnTo>
                      <a:lnTo>
                        <a:pt x="58" y="3"/>
                      </a:lnTo>
                      <a:lnTo>
                        <a:pt x="81" y="0"/>
                      </a:lnTo>
                      <a:lnTo>
                        <a:pt x="108" y="9"/>
                      </a:lnTo>
                      <a:lnTo>
                        <a:pt x="134" y="29"/>
                      </a:lnTo>
                      <a:lnTo>
                        <a:pt x="148" y="47"/>
                      </a:lnTo>
                      <a:lnTo>
                        <a:pt x="157" y="70"/>
                      </a:lnTo>
                      <a:lnTo>
                        <a:pt x="155" y="95"/>
                      </a:lnTo>
                      <a:lnTo>
                        <a:pt x="152" y="120"/>
                      </a:lnTo>
                      <a:lnTo>
                        <a:pt x="142" y="147"/>
                      </a:lnTo>
                      <a:lnTo>
                        <a:pt x="141" y="165"/>
                      </a:lnTo>
                      <a:lnTo>
                        <a:pt x="140" y="174"/>
                      </a:lnTo>
                      <a:lnTo>
                        <a:pt x="139" y="182"/>
                      </a:lnTo>
                      <a:lnTo>
                        <a:pt x="126" y="208"/>
                      </a:lnTo>
                      <a:lnTo>
                        <a:pt x="119" y="217"/>
                      </a:lnTo>
                      <a:lnTo>
                        <a:pt x="113" y="229"/>
                      </a:lnTo>
                      <a:lnTo>
                        <a:pt x="110" y="234"/>
                      </a:lnTo>
                      <a:lnTo>
                        <a:pt x="107" y="236"/>
                      </a:lnTo>
                      <a:lnTo>
                        <a:pt x="105" y="237"/>
                      </a:lnTo>
                      <a:lnTo>
                        <a:pt x="101" y="237"/>
                      </a:lnTo>
                      <a:lnTo>
                        <a:pt x="95" y="235"/>
                      </a:lnTo>
                      <a:lnTo>
                        <a:pt x="91" y="234"/>
                      </a:lnTo>
                      <a:lnTo>
                        <a:pt x="87" y="235"/>
                      </a:lnTo>
                      <a:lnTo>
                        <a:pt x="77" y="247"/>
                      </a:lnTo>
                      <a:lnTo>
                        <a:pt x="0" y="182"/>
                      </a:lnTo>
                    </a:path>
                  </a:pathLst>
                </a:custGeom>
                <a:solidFill>
                  <a:srgbClr val="FFBF7F"/>
                </a:solidFill>
                <a:ln w="9525" cap="rnd">
                  <a:noFill/>
                  <a:round/>
                  <a:headEnd/>
                  <a:tailEnd/>
                </a:ln>
              </p:spPr>
              <p:txBody>
                <a:bodyPr/>
                <a:lstStyle/>
                <a:p>
                  <a:endParaRPr lang="tr-TR"/>
                </a:p>
              </p:txBody>
            </p:sp>
            <p:sp>
              <p:nvSpPr>
                <p:cNvPr id="61" name="Oval 50"/>
                <p:cNvSpPr>
                  <a:spLocks noChangeArrowheads="1"/>
                </p:cNvSpPr>
                <p:nvPr/>
              </p:nvSpPr>
              <p:spPr bwMode="auto">
                <a:xfrm>
                  <a:off x="2409" y="2246"/>
                  <a:ext cx="16" cy="31"/>
                </a:xfrm>
                <a:prstGeom prst="ellipse">
                  <a:avLst/>
                </a:prstGeom>
                <a:noFill/>
                <a:ln w="12700">
                  <a:solidFill>
                    <a:srgbClr val="000000"/>
                  </a:solidFill>
                  <a:round/>
                  <a:headEnd/>
                  <a:tailEnd/>
                </a:ln>
              </p:spPr>
              <p:txBody>
                <a:bodyPr wrap="none" anchor="ctr"/>
                <a:lstStyle/>
                <a:p>
                  <a:endParaRPr lang="tr-TR"/>
                </a:p>
              </p:txBody>
            </p:sp>
            <p:sp>
              <p:nvSpPr>
                <p:cNvPr id="62" name="Freeform 51"/>
                <p:cNvSpPr>
                  <a:spLocks/>
                </p:cNvSpPr>
                <p:nvPr/>
              </p:nvSpPr>
              <p:spPr bwMode="auto">
                <a:xfrm>
                  <a:off x="2404" y="2215"/>
                  <a:ext cx="20" cy="49"/>
                </a:xfrm>
                <a:custGeom>
                  <a:avLst/>
                  <a:gdLst>
                    <a:gd name="T0" fmla="*/ 1 w 20"/>
                    <a:gd name="T1" fmla="*/ 0 h 49"/>
                    <a:gd name="T2" fmla="*/ 0 w 20"/>
                    <a:gd name="T3" fmla="*/ 7 h 49"/>
                    <a:gd name="T4" fmla="*/ 0 w 20"/>
                    <a:gd name="T5" fmla="*/ 15 h 49"/>
                    <a:gd name="T6" fmla="*/ 3 w 20"/>
                    <a:gd name="T7" fmla="*/ 31 h 49"/>
                    <a:gd name="T8" fmla="*/ 8 w 20"/>
                    <a:gd name="T9" fmla="*/ 45 h 49"/>
                    <a:gd name="T10" fmla="*/ 15 w 20"/>
                    <a:gd name="T11" fmla="*/ 48 h 49"/>
                    <a:gd name="T12" fmla="*/ 19 w 20"/>
                    <a:gd name="T13" fmla="*/ 45 h 49"/>
                    <a:gd name="T14" fmla="*/ 0 60000 65536"/>
                    <a:gd name="T15" fmla="*/ 0 60000 65536"/>
                    <a:gd name="T16" fmla="*/ 0 60000 65536"/>
                    <a:gd name="T17" fmla="*/ 0 60000 65536"/>
                    <a:gd name="T18" fmla="*/ 0 60000 65536"/>
                    <a:gd name="T19" fmla="*/ 0 60000 65536"/>
                    <a:gd name="T20" fmla="*/ 0 60000 65536"/>
                    <a:gd name="T21" fmla="*/ 0 w 20"/>
                    <a:gd name="T22" fmla="*/ 0 h 49"/>
                    <a:gd name="T23" fmla="*/ 20 w 2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9">
                      <a:moveTo>
                        <a:pt x="1" y="0"/>
                      </a:moveTo>
                      <a:lnTo>
                        <a:pt x="0" y="7"/>
                      </a:lnTo>
                      <a:lnTo>
                        <a:pt x="0" y="15"/>
                      </a:lnTo>
                      <a:lnTo>
                        <a:pt x="3" y="31"/>
                      </a:lnTo>
                      <a:lnTo>
                        <a:pt x="8" y="45"/>
                      </a:lnTo>
                      <a:lnTo>
                        <a:pt x="15" y="48"/>
                      </a:lnTo>
                      <a:lnTo>
                        <a:pt x="19" y="45"/>
                      </a:lnTo>
                    </a:path>
                  </a:pathLst>
                </a:custGeom>
                <a:noFill/>
                <a:ln w="12700" cap="rnd">
                  <a:solidFill>
                    <a:srgbClr val="FF7F3F"/>
                  </a:solidFill>
                  <a:round/>
                  <a:headEnd type="none" w="sm" len="sm"/>
                  <a:tailEnd type="none" w="sm" len="sm"/>
                </a:ln>
              </p:spPr>
              <p:txBody>
                <a:bodyPr/>
                <a:lstStyle/>
                <a:p>
                  <a:endParaRPr lang="tr-TR"/>
                </a:p>
              </p:txBody>
            </p:sp>
            <p:sp>
              <p:nvSpPr>
                <p:cNvPr id="63" name="Freeform 52"/>
                <p:cNvSpPr>
                  <a:spLocks/>
                </p:cNvSpPr>
                <p:nvPr/>
              </p:nvSpPr>
              <p:spPr bwMode="auto">
                <a:xfrm>
                  <a:off x="2306" y="2223"/>
                  <a:ext cx="102" cy="104"/>
                </a:xfrm>
                <a:custGeom>
                  <a:avLst/>
                  <a:gdLst>
                    <a:gd name="T0" fmla="*/ 17 w 102"/>
                    <a:gd name="T1" fmla="*/ 0 h 104"/>
                    <a:gd name="T2" fmla="*/ 62 w 102"/>
                    <a:gd name="T3" fmla="*/ 27 h 104"/>
                    <a:gd name="T4" fmla="*/ 77 w 102"/>
                    <a:gd name="T5" fmla="*/ 40 h 104"/>
                    <a:gd name="T6" fmla="*/ 86 w 102"/>
                    <a:gd name="T7" fmla="*/ 49 h 104"/>
                    <a:gd name="T8" fmla="*/ 92 w 102"/>
                    <a:gd name="T9" fmla="*/ 57 h 104"/>
                    <a:gd name="T10" fmla="*/ 96 w 102"/>
                    <a:gd name="T11" fmla="*/ 64 h 104"/>
                    <a:gd name="T12" fmla="*/ 99 w 102"/>
                    <a:gd name="T13" fmla="*/ 72 h 104"/>
                    <a:gd name="T14" fmla="*/ 101 w 102"/>
                    <a:gd name="T15" fmla="*/ 78 h 104"/>
                    <a:gd name="T16" fmla="*/ 88 w 102"/>
                    <a:gd name="T17" fmla="*/ 103 h 104"/>
                    <a:gd name="T18" fmla="*/ 0 w 102"/>
                    <a:gd name="T19" fmla="*/ 16 h 104"/>
                    <a:gd name="T20" fmla="*/ 17 w 102"/>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04"/>
                    <a:gd name="T35" fmla="*/ 102 w 10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04">
                      <a:moveTo>
                        <a:pt x="17" y="0"/>
                      </a:moveTo>
                      <a:lnTo>
                        <a:pt x="62" y="27"/>
                      </a:lnTo>
                      <a:lnTo>
                        <a:pt x="77" y="40"/>
                      </a:lnTo>
                      <a:lnTo>
                        <a:pt x="86" y="49"/>
                      </a:lnTo>
                      <a:lnTo>
                        <a:pt x="92" y="57"/>
                      </a:lnTo>
                      <a:lnTo>
                        <a:pt x="96" y="64"/>
                      </a:lnTo>
                      <a:lnTo>
                        <a:pt x="99" y="72"/>
                      </a:lnTo>
                      <a:lnTo>
                        <a:pt x="101" y="78"/>
                      </a:lnTo>
                      <a:lnTo>
                        <a:pt x="88" y="103"/>
                      </a:lnTo>
                      <a:lnTo>
                        <a:pt x="0" y="16"/>
                      </a:lnTo>
                      <a:lnTo>
                        <a:pt x="17" y="0"/>
                      </a:lnTo>
                    </a:path>
                  </a:pathLst>
                </a:custGeom>
                <a:solidFill>
                  <a:srgbClr val="5F3F1F"/>
                </a:solidFill>
                <a:ln w="9525" cap="rnd">
                  <a:noFill/>
                  <a:round/>
                  <a:headEnd/>
                  <a:tailEnd/>
                </a:ln>
              </p:spPr>
              <p:txBody>
                <a:bodyPr/>
                <a:lstStyle/>
                <a:p>
                  <a:endParaRPr lang="tr-TR"/>
                </a:p>
              </p:txBody>
            </p:sp>
            <p:grpSp>
              <p:nvGrpSpPr>
                <p:cNvPr id="64" name="Group 53"/>
                <p:cNvGrpSpPr>
                  <a:grpSpLocks/>
                </p:cNvGrpSpPr>
                <p:nvPr/>
              </p:nvGrpSpPr>
              <p:grpSpPr bwMode="auto">
                <a:xfrm>
                  <a:off x="2293" y="2016"/>
                  <a:ext cx="204" cy="226"/>
                  <a:chOff x="2293" y="2016"/>
                  <a:chExt cx="204" cy="226"/>
                </a:xfrm>
              </p:grpSpPr>
              <p:sp>
                <p:nvSpPr>
                  <p:cNvPr id="65" name="Freeform 54"/>
                  <p:cNvSpPr>
                    <a:spLocks/>
                  </p:cNvSpPr>
                  <p:nvPr/>
                </p:nvSpPr>
                <p:spPr bwMode="auto">
                  <a:xfrm>
                    <a:off x="2293" y="2016"/>
                    <a:ext cx="204" cy="226"/>
                  </a:xfrm>
                  <a:custGeom>
                    <a:avLst/>
                    <a:gdLst>
                      <a:gd name="T0" fmla="*/ 94 w 204"/>
                      <a:gd name="T1" fmla="*/ 6 h 226"/>
                      <a:gd name="T2" fmla="*/ 103 w 204"/>
                      <a:gd name="T3" fmla="*/ 0 h 226"/>
                      <a:gd name="T4" fmla="*/ 120 w 204"/>
                      <a:gd name="T5" fmla="*/ 10 h 226"/>
                      <a:gd name="T6" fmla="*/ 144 w 204"/>
                      <a:gd name="T7" fmla="*/ 27 h 226"/>
                      <a:gd name="T8" fmla="*/ 192 w 204"/>
                      <a:gd name="T9" fmla="*/ 98 h 226"/>
                      <a:gd name="T10" fmla="*/ 199 w 204"/>
                      <a:gd name="T11" fmla="*/ 110 h 226"/>
                      <a:gd name="T12" fmla="*/ 201 w 204"/>
                      <a:gd name="T13" fmla="*/ 121 h 226"/>
                      <a:gd name="T14" fmla="*/ 203 w 204"/>
                      <a:gd name="T15" fmla="*/ 133 h 226"/>
                      <a:gd name="T16" fmla="*/ 201 w 204"/>
                      <a:gd name="T17" fmla="*/ 144 h 226"/>
                      <a:gd name="T18" fmla="*/ 199 w 204"/>
                      <a:gd name="T19" fmla="*/ 153 h 226"/>
                      <a:gd name="T20" fmla="*/ 196 w 204"/>
                      <a:gd name="T21" fmla="*/ 162 h 226"/>
                      <a:gd name="T22" fmla="*/ 191 w 204"/>
                      <a:gd name="T23" fmla="*/ 168 h 226"/>
                      <a:gd name="T24" fmla="*/ 167 w 204"/>
                      <a:gd name="T25" fmla="*/ 187 h 226"/>
                      <a:gd name="T26" fmla="*/ 161 w 204"/>
                      <a:gd name="T27" fmla="*/ 191 h 226"/>
                      <a:gd name="T28" fmla="*/ 155 w 204"/>
                      <a:gd name="T29" fmla="*/ 191 h 226"/>
                      <a:gd name="T30" fmla="*/ 145 w 204"/>
                      <a:gd name="T31" fmla="*/ 200 h 226"/>
                      <a:gd name="T32" fmla="*/ 129 w 204"/>
                      <a:gd name="T33" fmla="*/ 200 h 226"/>
                      <a:gd name="T34" fmla="*/ 124 w 204"/>
                      <a:gd name="T35" fmla="*/ 203 h 226"/>
                      <a:gd name="T36" fmla="*/ 121 w 204"/>
                      <a:gd name="T37" fmla="*/ 194 h 226"/>
                      <a:gd name="T38" fmla="*/ 116 w 204"/>
                      <a:gd name="T39" fmla="*/ 194 h 226"/>
                      <a:gd name="T40" fmla="*/ 110 w 204"/>
                      <a:gd name="T41" fmla="*/ 195 h 226"/>
                      <a:gd name="T42" fmla="*/ 107 w 204"/>
                      <a:gd name="T43" fmla="*/ 200 h 226"/>
                      <a:gd name="T44" fmla="*/ 106 w 204"/>
                      <a:gd name="T45" fmla="*/ 205 h 226"/>
                      <a:gd name="T46" fmla="*/ 107 w 204"/>
                      <a:gd name="T47" fmla="*/ 208 h 226"/>
                      <a:gd name="T48" fmla="*/ 99 w 204"/>
                      <a:gd name="T49" fmla="*/ 211 h 226"/>
                      <a:gd name="T50" fmla="*/ 90 w 204"/>
                      <a:gd name="T51" fmla="*/ 218 h 226"/>
                      <a:gd name="T52" fmla="*/ 78 w 204"/>
                      <a:gd name="T53" fmla="*/ 218 h 226"/>
                      <a:gd name="T54" fmla="*/ 64 w 204"/>
                      <a:gd name="T55" fmla="*/ 222 h 226"/>
                      <a:gd name="T56" fmla="*/ 49 w 204"/>
                      <a:gd name="T57" fmla="*/ 225 h 226"/>
                      <a:gd name="T58" fmla="*/ 29 w 204"/>
                      <a:gd name="T59" fmla="*/ 218 h 226"/>
                      <a:gd name="T60" fmla="*/ 12 w 204"/>
                      <a:gd name="T61" fmla="*/ 208 h 226"/>
                      <a:gd name="T62" fmla="*/ 10 w 204"/>
                      <a:gd name="T63" fmla="*/ 200 h 226"/>
                      <a:gd name="T64" fmla="*/ 7 w 204"/>
                      <a:gd name="T65" fmla="*/ 194 h 226"/>
                      <a:gd name="T66" fmla="*/ 5 w 204"/>
                      <a:gd name="T67" fmla="*/ 180 h 226"/>
                      <a:gd name="T68" fmla="*/ 1 w 204"/>
                      <a:gd name="T69" fmla="*/ 156 h 226"/>
                      <a:gd name="T70" fmla="*/ 1 w 204"/>
                      <a:gd name="T71" fmla="*/ 144 h 226"/>
                      <a:gd name="T72" fmla="*/ 0 w 204"/>
                      <a:gd name="T73" fmla="*/ 132 h 226"/>
                      <a:gd name="T74" fmla="*/ 1 w 204"/>
                      <a:gd name="T75" fmla="*/ 123 h 226"/>
                      <a:gd name="T76" fmla="*/ 5 w 204"/>
                      <a:gd name="T77" fmla="*/ 110 h 226"/>
                      <a:gd name="T78" fmla="*/ 10 w 204"/>
                      <a:gd name="T79" fmla="*/ 96 h 226"/>
                      <a:gd name="T80" fmla="*/ 18 w 204"/>
                      <a:gd name="T81" fmla="*/ 76 h 226"/>
                      <a:gd name="T82" fmla="*/ 35 w 204"/>
                      <a:gd name="T83" fmla="*/ 46 h 226"/>
                      <a:gd name="T84" fmla="*/ 50 w 204"/>
                      <a:gd name="T85" fmla="*/ 30 h 226"/>
                      <a:gd name="T86" fmla="*/ 71 w 204"/>
                      <a:gd name="T87" fmla="*/ 14 h 226"/>
                      <a:gd name="T88" fmla="*/ 84 w 204"/>
                      <a:gd name="T89" fmla="*/ 10 h 226"/>
                      <a:gd name="T90" fmla="*/ 94 w 204"/>
                      <a:gd name="T91" fmla="*/ 6 h 2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4"/>
                      <a:gd name="T139" fmla="*/ 0 h 226"/>
                      <a:gd name="T140" fmla="*/ 204 w 204"/>
                      <a:gd name="T141" fmla="*/ 226 h 2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4" h="226">
                        <a:moveTo>
                          <a:pt x="94" y="6"/>
                        </a:moveTo>
                        <a:lnTo>
                          <a:pt x="103" y="0"/>
                        </a:lnTo>
                        <a:lnTo>
                          <a:pt x="120" y="10"/>
                        </a:lnTo>
                        <a:lnTo>
                          <a:pt x="144" y="27"/>
                        </a:lnTo>
                        <a:lnTo>
                          <a:pt x="192" y="98"/>
                        </a:lnTo>
                        <a:lnTo>
                          <a:pt x="199" y="110"/>
                        </a:lnTo>
                        <a:lnTo>
                          <a:pt x="201" y="121"/>
                        </a:lnTo>
                        <a:lnTo>
                          <a:pt x="203" y="133"/>
                        </a:lnTo>
                        <a:lnTo>
                          <a:pt x="201" y="144"/>
                        </a:lnTo>
                        <a:lnTo>
                          <a:pt x="199" y="153"/>
                        </a:lnTo>
                        <a:lnTo>
                          <a:pt x="196" y="162"/>
                        </a:lnTo>
                        <a:lnTo>
                          <a:pt x="191" y="168"/>
                        </a:lnTo>
                        <a:lnTo>
                          <a:pt x="167" y="187"/>
                        </a:lnTo>
                        <a:lnTo>
                          <a:pt x="161" y="191"/>
                        </a:lnTo>
                        <a:lnTo>
                          <a:pt x="155" y="191"/>
                        </a:lnTo>
                        <a:lnTo>
                          <a:pt x="145" y="200"/>
                        </a:lnTo>
                        <a:lnTo>
                          <a:pt x="129" y="200"/>
                        </a:lnTo>
                        <a:lnTo>
                          <a:pt x="124" y="203"/>
                        </a:lnTo>
                        <a:lnTo>
                          <a:pt x="121" y="194"/>
                        </a:lnTo>
                        <a:lnTo>
                          <a:pt x="116" y="194"/>
                        </a:lnTo>
                        <a:lnTo>
                          <a:pt x="110" y="195"/>
                        </a:lnTo>
                        <a:lnTo>
                          <a:pt x="107" y="200"/>
                        </a:lnTo>
                        <a:lnTo>
                          <a:pt x="106" y="205"/>
                        </a:lnTo>
                        <a:lnTo>
                          <a:pt x="107" y="208"/>
                        </a:lnTo>
                        <a:lnTo>
                          <a:pt x="99" y="211"/>
                        </a:lnTo>
                        <a:lnTo>
                          <a:pt x="90" y="218"/>
                        </a:lnTo>
                        <a:lnTo>
                          <a:pt x="78" y="218"/>
                        </a:lnTo>
                        <a:lnTo>
                          <a:pt x="64" y="222"/>
                        </a:lnTo>
                        <a:lnTo>
                          <a:pt x="49" y="225"/>
                        </a:lnTo>
                        <a:lnTo>
                          <a:pt x="29" y="218"/>
                        </a:lnTo>
                        <a:lnTo>
                          <a:pt x="12" y="208"/>
                        </a:lnTo>
                        <a:lnTo>
                          <a:pt x="10" y="200"/>
                        </a:lnTo>
                        <a:lnTo>
                          <a:pt x="7" y="194"/>
                        </a:lnTo>
                        <a:lnTo>
                          <a:pt x="5" y="180"/>
                        </a:lnTo>
                        <a:lnTo>
                          <a:pt x="1" y="156"/>
                        </a:lnTo>
                        <a:lnTo>
                          <a:pt x="1" y="144"/>
                        </a:lnTo>
                        <a:lnTo>
                          <a:pt x="0" y="132"/>
                        </a:lnTo>
                        <a:lnTo>
                          <a:pt x="1" y="123"/>
                        </a:lnTo>
                        <a:lnTo>
                          <a:pt x="5" y="110"/>
                        </a:lnTo>
                        <a:lnTo>
                          <a:pt x="10" y="96"/>
                        </a:lnTo>
                        <a:lnTo>
                          <a:pt x="18" y="76"/>
                        </a:lnTo>
                        <a:lnTo>
                          <a:pt x="35" y="46"/>
                        </a:lnTo>
                        <a:lnTo>
                          <a:pt x="50" y="30"/>
                        </a:lnTo>
                        <a:lnTo>
                          <a:pt x="71" y="14"/>
                        </a:lnTo>
                        <a:lnTo>
                          <a:pt x="84" y="10"/>
                        </a:lnTo>
                        <a:lnTo>
                          <a:pt x="94" y="6"/>
                        </a:lnTo>
                      </a:path>
                    </a:pathLst>
                  </a:custGeom>
                  <a:solidFill>
                    <a:srgbClr val="9F7F5F"/>
                  </a:solidFill>
                  <a:ln w="9525" cap="rnd">
                    <a:noFill/>
                    <a:round/>
                    <a:headEnd/>
                    <a:tailEnd/>
                  </a:ln>
                </p:spPr>
                <p:txBody>
                  <a:bodyPr/>
                  <a:lstStyle/>
                  <a:p>
                    <a:endParaRPr lang="tr-TR"/>
                  </a:p>
                </p:txBody>
              </p:sp>
              <p:sp>
                <p:nvSpPr>
                  <p:cNvPr id="66" name="Freeform 55"/>
                  <p:cNvSpPr>
                    <a:spLocks/>
                  </p:cNvSpPr>
                  <p:nvPr/>
                </p:nvSpPr>
                <p:spPr bwMode="auto">
                  <a:xfrm>
                    <a:off x="2451" y="2193"/>
                    <a:ext cx="29" cy="42"/>
                  </a:xfrm>
                  <a:custGeom>
                    <a:avLst/>
                    <a:gdLst>
                      <a:gd name="T0" fmla="*/ 5 w 29"/>
                      <a:gd name="T1" fmla="*/ 5 h 42"/>
                      <a:gd name="T2" fmla="*/ 21 w 29"/>
                      <a:gd name="T3" fmla="*/ 5 h 42"/>
                      <a:gd name="T4" fmla="*/ 20 w 29"/>
                      <a:gd name="T5" fmla="*/ 0 h 42"/>
                      <a:gd name="T6" fmla="*/ 23 w 29"/>
                      <a:gd name="T7" fmla="*/ 0 h 42"/>
                      <a:gd name="T8" fmla="*/ 28 w 29"/>
                      <a:gd name="T9" fmla="*/ 5 h 42"/>
                      <a:gd name="T10" fmla="*/ 28 w 29"/>
                      <a:gd name="T11" fmla="*/ 10 h 42"/>
                      <a:gd name="T12" fmla="*/ 24 w 29"/>
                      <a:gd name="T13" fmla="*/ 10 h 42"/>
                      <a:gd name="T14" fmla="*/ 23 w 29"/>
                      <a:gd name="T15" fmla="*/ 17 h 42"/>
                      <a:gd name="T16" fmla="*/ 22 w 29"/>
                      <a:gd name="T17" fmla="*/ 23 h 42"/>
                      <a:gd name="T18" fmla="*/ 21 w 29"/>
                      <a:gd name="T19" fmla="*/ 29 h 42"/>
                      <a:gd name="T20" fmla="*/ 20 w 29"/>
                      <a:gd name="T21" fmla="*/ 32 h 42"/>
                      <a:gd name="T22" fmla="*/ 18 w 29"/>
                      <a:gd name="T23" fmla="*/ 34 h 42"/>
                      <a:gd name="T24" fmla="*/ 16 w 29"/>
                      <a:gd name="T25" fmla="*/ 36 h 42"/>
                      <a:gd name="T26" fmla="*/ 14 w 29"/>
                      <a:gd name="T27" fmla="*/ 38 h 42"/>
                      <a:gd name="T28" fmla="*/ 11 w 29"/>
                      <a:gd name="T29" fmla="*/ 40 h 42"/>
                      <a:gd name="T30" fmla="*/ 9 w 29"/>
                      <a:gd name="T31" fmla="*/ 40 h 42"/>
                      <a:gd name="T32" fmla="*/ 7 w 29"/>
                      <a:gd name="T33" fmla="*/ 41 h 42"/>
                      <a:gd name="T34" fmla="*/ 9 w 29"/>
                      <a:gd name="T35" fmla="*/ 36 h 42"/>
                      <a:gd name="T36" fmla="*/ 11 w 29"/>
                      <a:gd name="T37" fmla="*/ 35 h 42"/>
                      <a:gd name="T38" fmla="*/ 14 w 29"/>
                      <a:gd name="T39" fmla="*/ 33 h 42"/>
                      <a:gd name="T40" fmla="*/ 17 w 29"/>
                      <a:gd name="T41" fmla="*/ 31 h 42"/>
                      <a:gd name="T42" fmla="*/ 18 w 29"/>
                      <a:gd name="T43" fmla="*/ 29 h 42"/>
                      <a:gd name="T44" fmla="*/ 19 w 29"/>
                      <a:gd name="T45" fmla="*/ 26 h 42"/>
                      <a:gd name="T46" fmla="*/ 20 w 29"/>
                      <a:gd name="T47" fmla="*/ 20 h 42"/>
                      <a:gd name="T48" fmla="*/ 21 w 29"/>
                      <a:gd name="T49" fmla="*/ 15 h 42"/>
                      <a:gd name="T50" fmla="*/ 21 w 29"/>
                      <a:gd name="T51" fmla="*/ 10 h 42"/>
                      <a:gd name="T52" fmla="*/ 0 w 29"/>
                      <a:gd name="T53" fmla="*/ 13 h 42"/>
                      <a:gd name="T54" fmla="*/ 5 w 29"/>
                      <a:gd name="T55" fmla="*/ 5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
                      <a:gd name="T85" fmla="*/ 0 h 42"/>
                      <a:gd name="T86" fmla="*/ 29 w 29"/>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 h="42">
                        <a:moveTo>
                          <a:pt x="5" y="5"/>
                        </a:moveTo>
                        <a:lnTo>
                          <a:pt x="21" y="5"/>
                        </a:lnTo>
                        <a:lnTo>
                          <a:pt x="20" y="0"/>
                        </a:lnTo>
                        <a:lnTo>
                          <a:pt x="23" y="0"/>
                        </a:lnTo>
                        <a:lnTo>
                          <a:pt x="28" y="5"/>
                        </a:lnTo>
                        <a:lnTo>
                          <a:pt x="28" y="10"/>
                        </a:lnTo>
                        <a:lnTo>
                          <a:pt x="24" y="10"/>
                        </a:lnTo>
                        <a:lnTo>
                          <a:pt x="23" y="17"/>
                        </a:lnTo>
                        <a:lnTo>
                          <a:pt x="22" y="23"/>
                        </a:lnTo>
                        <a:lnTo>
                          <a:pt x="21" y="29"/>
                        </a:lnTo>
                        <a:lnTo>
                          <a:pt x="20" y="32"/>
                        </a:lnTo>
                        <a:lnTo>
                          <a:pt x="18" y="34"/>
                        </a:lnTo>
                        <a:lnTo>
                          <a:pt x="16" y="36"/>
                        </a:lnTo>
                        <a:lnTo>
                          <a:pt x="14" y="38"/>
                        </a:lnTo>
                        <a:lnTo>
                          <a:pt x="11" y="40"/>
                        </a:lnTo>
                        <a:lnTo>
                          <a:pt x="9" y="40"/>
                        </a:lnTo>
                        <a:lnTo>
                          <a:pt x="7" y="41"/>
                        </a:lnTo>
                        <a:lnTo>
                          <a:pt x="9" y="36"/>
                        </a:lnTo>
                        <a:lnTo>
                          <a:pt x="11" y="35"/>
                        </a:lnTo>
                        <a:lnTo>
                          <a:pt x="14" y="33"/>
                        </a:lnTo>
                        <a:lnTo>
                          <a:pt x="17" y="31"/>
                        </a:lnTo>
                        <a:lnTo>
                          <a:pt x="18" y="29"/>
                        </a:lnTo>
                        <a:lnTo>
                          <a:pt x="19" y="26"/>
                        </a:lnTo>
                        <a:lnTo>
                          <a:pt x="20" y="20"/>
                        </a:lnTo>
                        <a:lnTo>
                          <a:pt x="21" y="15"/>
                        </a:lnTo>
                        <a:lnTo>
                          <a:pt x="21" y="10"/>
                        </a:lnTo>
                        <a:lnTo>
                          <a:pt x="0" y="13"/>
                        </a:lnTo>
                        <a:lnTo>
                          <a:pt x="5" y="5"/>
                        </a:lnTo>
                      </a:path>
                    </a:pathLst>
                  </a:custGeom>
                  <a:solidFill>
                    <a:srgbClr val="9F7F5F"/>
                  </a:solidFill>
                  <a:ln w="9525" cap="rnd">
                    <a:noFill/>
                    <a:round/>
                    <a:headEnd/>
                    <a:tailEnd/>
                  </a:ln>
                </p:spPr>
                <p:txBody>
                  <a:bodyPr/>
                  <a:lstStyle/>
                  <a:p>
                    <a:endParaRPr lang="tr-TR"/>
                  </a:p>
                </p:txBody>
              </p:sp>
            </p:grpSp>
          </p:grpSp>
          <p:grpSp>
            <p:nvGrpSpPr>
              <p:cNvPr id="51" name="Group 56"/>
              <p:cNvGrpSpPr>
                <a:grpSpLocks/>
              </p:cNvGrpSpPr>
              <p:nvPr/>
            </p:nvGrpSpPr>
            <p:grpSpPr bwMode="auto">
              <a:xfrm>
                <a:off x="2520" y="2070"/>
                <a:ext cx="198" cy="300"/>
                <a:chOff x="2520" y="2070"/>
                <a:chExt cx="198" cy="300"/>
              </a:xfrm>
            </p:grpSpPr>
            <p:grpSp>
              <p:nvGrpSpPr>
                <p:cNvPr id="56" name="Group 57"/>
                <p:cNvGrpSpPr>
                  <a:grpSpLocks/>
                </p:cNvGrpSpPr>
                <p:nvPr/>
              </p:nvGrpSpPr>
              <p:grpSpPr bwMode="auto">
                <a:xfrm>
                  <a:off x="2520" y="2070"/>
                  <a:ext cx="189" cy="300"/>
                  <a:chOff x="2520" y="2070"/>
                  <a:chExt cx="189" cy="300"/>
                </a:xfrm>
              </p:grpSpPr>
              <p:sp>
                <p:nvSpPr>
                  <p:cNvPr id="58" name="Freeform 58"/>
                  <p:cNvSpPr>
                    <a:spLocks/>
                  </p:cNvSpPr>
                  <p:nvPr/>
                </p:nvSpPr>
                <p:spPr bwMode="auto">
                  <a:xfrm>
                    <a:off x="2534" y="2081"/>
                    <a:ext cx="175" cy="289"/>
                  </a:xfrm>
                  <a:custGeom>
                    <a:avLst/>
                    <a:gdLst>
                      <a:gd name="T0" fmla="*/ 150 w 175"/>
                      <a:gd name="T1" fmla="*/ 41 h 289"/>
                      <a:gd name="T2" fmla="*/ 162 w 175"/>
                      <a:gd name="T3" fmla="*/ 82 h 289"/>
                      <a:gd name="T4" fmla="*/ 162 w 175"/>
                      <a:gd name="T5" fmla="*/ 95 h 289"/>
                      <a:gd name="T6" fmla="*/ 160 w 175"/>
                      <a:gd name="T7" fmla="*/ 110 h 289"/>
                      <a:gd name="T8" fmla="*/ 162 w 175"/>
                      <a:gd name="T9" fmla="*/ 130 h 289"/>
                      <a:gd name="T10" fmla="*/ 174 w 175"/>
                      <a:gd name="T11" fmla="*/ 162 h 289"/>
                      <a:gd name="T12" fmla="*/ 165 w 175"/>
                      <a:gd name="T13" fmla="*/ 177 h 289"/>
                      <a:gd name="T14" fmla="*/ 169 w 175"/>
                      <a:gd name="T15" fmla="*/ 185 h 289"/>
                      <a:gd name="T16" fmla="*/ 166 w 175"/>
                      <a:gd name="T17" fmla="*/ 203 h 289"/>
                      <a:gd name="T18" fmla="*/ 163 w 175"/>
                      <a:gd name="T19" fmla="*/ 218 h 289"/>
                      <a:gd name="T20" fmla="*/ 162 w 175"/>
                      <a:gd name="T21" fmla="*/ 228 h 289"/>
                      <a:gd name="T22" fmla="*/ 163 w 175"/>
                      <a:gd name="T23" fmla="*/ 242 h 289"/>
                      <a:gd name="T24" fmla="*/ 160 w 175"/>
                      <a:gd name="T25" fmla="*/ 255 h 289"/>
                      <a:gd name="T26" fmla="*/ 152 w 175"/>
                      <a:gd name="T27" fmla="*/ 259 h 289"/>
                      <a:gd name="T28" fmla="*/ 140 w 175"/>
                      <a:gd name="T29" fmla="*/ 262 h 289"/>
                      <a:gd name="T30" fmla="*/ 107 w 175"/>
                      <a:gd name="T31" fmla="*/ 288 h 289"/>
                      <a:gd name="T32" fmla="*/ 12 w 175"/>
                      <a:gd name="T33" fmla="*/ 208 h 289"/>
                      <a:gd name="T34" fmla="*/ 10 w 175"/>
                      <a:gd name="T35" fmla="*/ 177 h 289"/>
                      <a:gd name="T36" fmla="*/ 4 w 175"/>
                      <a:gd name="T37" fmla="*/ 155 h 289"/>
                      <a:gd name="T38" fmla="*/ 2 w 175"/>
                      <a:gd name="T39" fmla="*/ 139 h 289"/>
                      <a:gd name="T40" fmla="*/ 0 w 175"/>
                      <a:gd name="T41" fmla="*/ 119 h 289"/>
                      <a:gd name="T42" fmla="*/ 2 w 175"/>
                      <a:gd name="T43" fmla="*/ 92 h 289"/>
                      <a:gd name="T44" fmla="*/ 8 w 175"/>
                      <a:gd name="T45" fmla="*/ 65 h 289"/>
                      <a:gd name="T46" fmla="*/ 14 w 175"/>
                      <a:gd name="T47" fmla="*/ 45 h 289"/>
                      <a:gd name="T48" fmla="*/ 24 w 175"/>
                      <a:gd name="T49" fmla="*/ 31 h 289"/>
                      <a:gd name="T50" fmla="*/ 37 w 175"/>
                      <a:gd name="T51" fmla="*/ 15 h 289"/>
                      <a:gd name="T52" fmla="*/ 52 w 175"/>
                      <a:gd name="T53" fmla="*/ 6 h 289"/>
                      <a:gd name="T54" fmla="*/ 71 w 175"/>
                      <a:gd name="T55" fmla="*/ 1 h 289"/>
                      <a:gd name="T56" fmla="*/ 85 w 175"/>
                      <a:gd name="T57" fmla="*/ 0 h 289"/>
                      <a:gd name="T58" fmla="*/ 102 w 175"/>
                      <a:gd name="T59" fmla="*/ 1 h 289"/>
                      <a:gd name="T60" fmla="*/ 122 w 175"/>
                      <a:gd name="T61" fmla="*/ 6 h 289"/>
                      <a:gd name="T62" fmla="*/ 137 w 175"/>
                      <a:gd name="T63" fmla="*/ 18 h 289"/>
                      <a:gd name="T64" fmla="*/ 150 w 175"/>
                      <a:gd name="T65" fmla="*/ 41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289"/>
                      <a:gd name="T101" fmla="*/ 175 w 175"/>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289">
                        <a:moveTo>
                          <a:pt x="150" y="41"/>
                        </a:moveTo>
                        <a:lnTo>
                          <a:pt x="162" y="82"/>
                        </a:lnTo>
                        <a:lnTo>
                          <a:pt x="162" y="95"/>
                        </a:lnTo>
                        <a:lnTo>
                          <a:pt x="160" y="110"/>
                        </a:lnTo>
                        <a:lnTo>
                          <a:pt x="162" y="130"/>
                        </a:lnTo>
                        <a:lnTo>
                          <a:pt x="174" y="162"/>
                        </a:lnTo>
                        <a:lnTo>
                          <a:pt x="165" y="177"/>
                        </a:lnTo>
                        <a:lnTo>
                          <a:pt x="169" y="185"/>
                        </a:lnTo>
                        <a:lnTo>
                          <a:pt x="166" y="203"/>
                        </a:lnTo>
                        <a:lnTo>
                          <a:pt x="163" y="218"/>
                        </a:lnTo>
                        <a:lnTo>
                          <a:pt x="162" y="228"/>
                        </a:lnTo>
                        <a:lnTo>
                          <a:pt x="163" y="242"/>
                        </a:lnTo>
                        <a:lnTo>
                          <a:pt x="160" y="255"/>
                        </a:lnTo>
                        <a:lnTo>
                          <a:pt x="152" y="259"/>
                        </a:lnTo>
                        <a:lnTo>
                          <a:pt x="140" y="262"/>
                        </a:lnTo>
                        <a:lnTo>
                          <a:pt x="107" y="288"/>
                        </a:lnTo>
                        <a:lnTo>
                          <a:pt x="12" y="208"/>
                        </a:lnTo>
                        <a:lnTo>
                          <a:pt x="10" y="177"/>
                        </a:lnTo>
                        <a:lnTo>
                          <a:pt x="4" y="155"/>
                        </a:lnTo>
                        <a:lnTo>
                          <a:pt x="2" y="139"/>
                        </a:lnTo>
                        <a:lnTo>
                          <a:pt x="0" y="119"/>
                        </a:lnTo>
                        <a:lnTo>
                          <a:pt x="2" y="92"/>
                        </a:lnTo>
                        <a:lnTo>
                          <a:pt x="8" y="65"/>
                        </a:lnTo>
                        <a:lnTo>
                          <a:pt x="14" y="45"/>
                        </a:lnTo>
                        <a:lnTo>
                          <a:pt x="24" y="31"/>
                        </a:lnTo>
                        <a:lnTo>
                          <a:pt x="37" y="15"/>
                        </a:lnTo>
                        <a:lnTo>
                          <a:pt x="52" y="6"/>
                        </a:lnTo>
                        <a:lnTo>
                          <a:pt x="71" y="1"/>
                        </a:lnTo>
                        <a:lnTo>
                          <a:pt x="85" y="0"/>
                        </a:lnTo>
                        <a:lnTo>
                          <a:pt x="102" y="1"/>
                        </a:lnTo>
                        <a:lnTo>
                          <a:pt x="122" y="6"/>
                        </a:lnTo>
                        <a:lnTo>
                          <a:pt x="137" y="18"/>
                        </a:lnTo>
                        <a:lnTo>
                          <a:pt x="150" y="41"/>
                        </a:lnTo>
                      </a:path>
                    </a:pathLst>
                  </a:custGeom>
                  <a:solidFill>
                    <a:srgbClr val="BF7F3F"/>
                  </a:solidFill>
                  <a:ln w="9525" cap="rnd">
                    <a:noFill/>
                    <a:round/>
                    <a:headEnd/>
                    <a:tailEnd/>
                  </a:ln>
                </p:spPr>
                <p:txBody>
                  <a:bodyPr/>
                  <a:lstStyle/>
                  <a:p>
                    <a:endParaRPr lang="tr-TR"/>
                  </a:p>
                </p:txBody>
              </p:sp>
              <p:sp>
                <p:nvSpPr>
                  <p:cNvPr id="59" name="Freeform 59"/>
                  <p:cNvSpPr>
                    <a:spLocks/>
                  </p:cNvSpPr>
                  <p:nvPr/>
                </p:nvSpPr>
                <p:spPr bwMode="auto">
                  <a:xfrm>
                    <a:off x="2520" y="2070"/>
                    <a:ext cx="179" cy="242"/>
                  </a:xfrm>
                  <a:custGeom>
                    <a:avLst/>
                    <a:gdLst>
                      <a:gd name="T0" fmla="*/ 14 w 179"/>
                      <a:gd name="T1" fmla="*/ 212 h 242"/>
                      <a:gd name="T2" fmla="*/ 11 w 179"/>
                      <a:gd name="T3" fmla="*/ 183 h 242"/>
                      <a:gd name="T4" fmla="*/ 7 w 179"/>
                      <a:gd name="T5" fmla="*/ 171 h 242"/>
                      <a:gd name="T6" fmla="*/ 1 w 179"/>
                      <a:gd name="T7" fmla="*/ 151 h 242"/>
                      <a:gd name="T8" fmla="*/ 0 w 179"/>
                      <a:gd name="T9" fmla="*/ 135 h 242"/>
                      <a:gd name="T10" fmla="*/ 0 w 179"/>
                      <a:gd name="T11" fmla="*/ 116 h 242"/>
                      <a:gd name="T12" fmla="*/ 2 w 179"/>
                      <a:gd name="T13" fmla="*/ 91 h 242"/>
                      <a:gd name="T14" fmla="*/ 9 w 179"/>
                      <a:gd name="T15" fmla="*/ 66 h 242"/>
                      <a:gd name="T16" fmla="*/ 17 w 179"/>
                      <a:gd name="T17" fmla="*/ 44 h 242"/>
                      <a:gd name="T18" fmla="*/ 29 w 179"/>
                      <a:gd name="T19" fmla="*/ 26 h 242"/>
                      <a:gd name="T20" fmla="*/ 39 w 179"/>
                      <a:gd name="T21" fmla="*/ 15 h 242"/>
                      <a:gd name="T22" fmla="*/ 53 w 179"/>
                      <a:gd name="T23" fmla="*/ 4 h 242"/>
                      <a:gd name="T24" fmla="*/ 67 w 179"/>
                      <a:gd name="T25" fmla="*/ 0 h 242"/>
                      <a:gd name="T26" fmla="*/ 89 w 179"/>
                      <a:gd name="T27" fmla="*/ 0 h 242"/>
                      <a:gd name="T28" fmla="*/ 113 w 179"/>
                      <a:gd name="T29" fmla="*/ 4 h 242"/>
                      <a:gd name="T30" fmla="*/ 131 w 179"/>
                      <a:gd name="T31" fmla="*/ 4 h 242"/>
                      <a:gd name="T32" fmla="*/ 147 w 179"/>
                      <a:gd name="T33" fmla="*/ 6 h 242"/>
                      <a:gd name="T34" fmla="*/ 154 w 179"/>
                      <a:gd name="T35" fmla="*/ 9 h 242"/>
                      <a:gd name="T36" fmla="*/ 161 w 179"/>
                      <a:gd name="T37" fmla="*/ 15 h 242"/>
                      <a:gd name="T38" fmla="*/ 167 w 179"/>
                      <a:gd name="T39" fmla="*/ 30 h 242"/>
                      <a:gd name="T40" fmla="*/ 171 w 179"/>
                      <a:gd name="T41" fmla="*/ 40 h 242"/>
                      <a:gd name="T42" fmla="*/ 178 w 179"/>
                      <a:gd name="T43" fmla="*/ 51 h 242"/>
                      <a:gd name="T44" fmla="*/ 173 w 179"/>
                      <a:gd name="T45" fmla="*/ 69 h 242"/>
                      <a:gd name="T46" fmla="*/ 168 w 179"/>
                      <a:gd name="T47" fmla="*/ 84 h 242"/>
                      <a:gd name="T48" fmla="*/ 168 w 179"/>
                      <a:gd name="T49" fmla="*/ 92 h 242"/>
                      <a:gd name="T50" fmla="*/ 165 w 179"/>
                      <a:gd name="T51" fmla="*/ 102 h 242"/>
                      <a:gd name="T52" fmla="*/ 165 w 179"/>
                      <a:gd name="T53" fmla="*/ 114 h 242"/>
                      <a:gd name="T54" fmla="*/ 159 w 179"/>
                      <a:gd name="T55" fmla="*/ 120 h 242"/>
                      <a:gd name="T56" fmla="*/ 156 w 179"/>
                      <a:gd name="T57" fmla="*/ 158 h 242"/>
                      <a:gd name="T58" fmla="*/ 151 w 179"/>
                      <a:gd name="T59" fmla="*/ 165 h 242"/>
                      <a:gd name="T60" fmla="*/ 146 w 179"/>
                      <a:gd name="T61" fmla="*/ 163 h 242"/>
                      <a:gd name="T62" fmla="*/ 142 w 179"/>
                      <a:gd name="T63" fmla="*/ 154 h 242"/>
                      <a:gd name="T64" fmla="*/ 137 w 179"/>
                      <a:gd name="T65" fmla="*/ 144 h 242"/>
                      <a:gd name="T66" fmla="*/ 130 w 179"/>
                      <a:gd name="T67" fmla="*/ 144 h 242"/>
                      <a:gd name="T68" fmla="*/ 127 w 179"/>
                      <a:gd name="T69" fmla="*/ 158 h 242"/>
                      <a:gd name="T70" fmla="*/ 125 w 179"/>
                      <a:gd name="T71" fmla="*/ 177 h 242"/>
                      <a:gd name="T72" fmla="*/ 127 w 179"/>
                      <a:gd name="T73" fmla="*/ 193 h 242"/>
                      <a:gd name="T74" fmla="*/ 130 w 179"/>
                      <a:gd name="T75" fmla="*/ 202 h 242"/>
                      <a:gd name="T76" fmla="*/ 134 w 179"/>
                      <a:gd name="T77" fmla="*/ 209 h 242"/>
                      <a:gd name="T78" fmla="*/ 144 w 179"/>
                      <a:gd name="T79" fmla="*/ 216 h 242"/>
                      <a:gd name="T80" fmla="*/ 130 w 179"/>
                      <a:gd name="T81" fmla="*/ 213 h 242"/>
                      <a:gd name="T82" fmla="*/ 123 w 179"/>
                      <a:gd name="T83" fmla="*/ 213 h 242"/>
                      <a:gd name="T84" fmla="*/ 122 w 179"/>
                      <a:gd name="T85" fmla="*/ 216 h 242"/>
                      <a:gd name="T86" fmla="*/ 111 w 179"/>
                      <a:gd name="T87" fmla="*/ 231 h 242"/>
                      <a:gd name="T88" fmla="*/ 105 w 179"/>
                      <a:gd name="T89" fmla="*/ 234 h 242"/>
                      <a:gd name="T90" fmla="*/ 96 w 179"/>
                      <a:gd name="T91" fmla="*/ 238 h 242"/>
                      <a:gd name="T92" fmla="*/ 89 w 179"/>
                      <a:gd name="T93" fmla="*/ 241 h 242"/>
                      <a:gd name="T94" fmla="*/ 62 w 179"/>
                      <a:gd name="T95" fmla="*/ 236 h 242"/>
                      <a:gd name="T96" fmla="*/ 50 w 179"/>
                      <a:gd name="T97" fmla="*/ 234 h 242"/>
                      <a:gd name="T98" fmla="*/ 48 w 179"/>
                      <a:gd name="T99" fmla="*/ 230 h 242"/>
                      <a:gd name="T100" fmla="*/ 34 w 179"/>
                      <a:gd name="T101" fmla="*/ 223 h 242"/>
                      <a:gd name="T102" fmla="*/ 24 w 179"/>
                      <a:gd name="T103" fmla="*/ 221 h 242"/>
                      <a:gd name="T104" fmla="*/ 14 w 179"/>
                      <a:gd name="T105" fmla="*/ 212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242"/>
                      <a:gd name="T161" fmla="*/ 179 w 179"/>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242">
                        <a:moveTo>
                          <a:pt x="14" y="212"/>
                        </a:moveTo>
                        <a:lnTo>
                          <a:pt x="11" y="183"/>
                        </a:lnTo>
                        <a:lnTo>
                          <a:pt x="7" y="171"/>
                        </a:lnTo>
                        <a:lnTo>
                          <a:pt x="1" y="151"/>
                        </a:lnTo>
                        <a:lnTo>
                          <a:pt x="0" y="135"/>
                        </a:lnTo>
                        <a:lnTo>
                          <a:pt x="0" y="116"/>
                        </a:lnTo>
                        <a:lnTo>
                          <a:pt x="2" y="91"/>
                        </a:lnTo>
                        <a:lnTo>
                          <a:pt x="9" y="66"/>
                        </a:lnTo>
                        <a:lnTo>
                          <a:pt x="17" y="44"/>
                        </a:lnTo>
                        <a:lnTo>
                          <a:pt x="29" y="26"/>
                        </a:lnTo>
                        <a:lnTo>
                          <a:pt x="39" y="15"/>
                        </a:lnTo>
                        <a:lnTo>
                          <a:pt x="53" y="4"/>
                        </a:lnTo>
                        <a:lnTo>
                          <a:pt x="67" y="0"/>
                        </a:lnTo>
                        <a:lnTo>
                          <a:pt x="89" y="0"/>
                        </a:lnTo>
                        <a:lnTo>
                          <a:pt x="113" y="4"/>
                        </a:lnTo>
                        <a:lnTo>
                          <a:pt x="131" y="4"/>
                        </a:lnTo>
                        <a:lnTo>
                          <a:pt x="147" y="6"/>
                        </a:lnTo>
                        <a:lnTo>
                          <a:pt x="154" y="9"/>
                        </a:lnTo>
                        <a:lnTo>
                          <a:pt x="161" y="15"/>
                        </a:lnTo>
                        <a:lnTo>
                          <a:pt x="167" y="30"/>
                        </a:lnTo>
                        <a:lnTo>
                          <a:pt x="171" y="40"/>
                        </a:lnTo>
                        <a:lnTo>
                          <a:pt x="178" y="51"/>
                        </a:lnTo>
                        <a:lnTo>
                          <a:pt x="173" y="69"/>
                        </a:lnTo>
                        <a:lnTo>
                          <a:pt x="168" y="84"/>
                        </a:lnTo>
                        <a:lnTo>
                          <a:pt x="168" y="92"/>
                        </a:lnTo>
                        <a:lnTo>
                          <a:pt x="165" y="102"/>
                        </a:lnTo>
                        <a:lnTo>
                          <a:pt x="165" y="114"/>
                        </a:lnTo>
                        <a:lnTo>
                          <a:pt x="159" y="120"/>
                        </a:lnTo>
                        <a:lnTo>
                          <a:pt x="156" y="158"/>
                        </a:lnTo>
                        <a:lnTo>
                          <a:pt x="151" y="165"/>
                        </a:lnTo>
                        <a:lnTo>
                          <a:pt x="146" y="163"/>
                        </a:lnTo>
                        <a:lnTo>
                          <a:pt x="142" y="154"/>
                        </a:lnTo>
                        <a:lnTo>
                          <a:pt x="137" y="144"/>
                        </a:lnTo>
                        <a:lnTo>
                          <a:pt x="130" y="144"/>
                        </a:lnTo>
                        <a:lnTo>
                          <a:pt x="127" y="158"/>
                        </a:lnTo>
                        <a:lnTo>
                          <a:pt x="125" y="177"/>
                        </a:lnTo>
                        <a:lnTo>
                          <a:pt x="127" y="193"/>
                        </a:lnTo>
                        <a:lnTo>
                          <a:pt x="130" y="202"/>
                        </a:lnTo>
                        <a:lnTo>
                          <a:pt x="134" y="209"/>
                        </a:lnTo>
                        <a:lnTo>
                          <a:pt x="144" y="216"/>
                        </a:lnTo>
                        <a:lnTo>
                          <a:pt x="130" y="213"/>
                        </a:lnTo>
                        <a:lnTo>
                          <a:pt x="123" y="213"/>
                        </a:lnTo>
                        <a:lnTo>
                          <a:pt x="122" y="216"/>
                        </a:lnTo>
                        <a:lnTo>
                          <a:pt x="111" y="231"/>
                        </a:lnTo>
                        <a:lnTo>
                          <a:pt x="105" y="234"/>
                        </a:lnTo>
                        <a:lnTo>
                          <a:pt x="96" y="238"/>
                        </a:lnTo>
                        <a:lnTo>
                          <a:pt x="89" y="241"/>
                        </a:lnTo>
                        <a:lnTo>
                          <a:pt x="62" y="236"/>
                        </a:lnTo>
                        <a:lnTo>
                          <a:pt x="50" y="234"/>
                        </a:lnTo>
                        <a:lnTo>
                          <a:pt x="48" y="230"/>
                        </a:lnTo>
                        <a:lnTo>
                          <a:pt x="34" y="223"/>
                        </a:lnTo>
                        <a:lnTo>
                          <a:pt x="24" y="221"/>
                        </a:lnTo>
                        <a:lnTo>
                          <a:pt x="14" y="212"/>
                        </a:lnTo>
                      </a:path>
                    </a:pathLst>
                  </a:custGeom>
                  <a:solidFill>
                    <a:srgbClr val="5F5F5F"/>
                  </a:solidFill>
                  <a:ln w="9525" cap="rnd">
                    <a:noFill/>
                    <a:round/>
                    <a:headEnd/>
                    <a:tailEnd/>
                  </a:ln>
                </p:spPr>
                <p:txBody>
                  <a:bodyPr/>
                  <a:lstStyle/>
                  <a:p>
                    <a:endParaRPr lang="tr-TR"/>
                  </a:p>
                </p:txBody>
              </p:sp>
            </p:grpSp>
            <p:sp>
              <p:nvSpPr>
                <p:cNvPr id="57" name="Freeform 60"/>
                <p:cNvSpPr>
                  <a:spLocks/>
                </p:cNvSpPr>
                <p:nvPr/>
              </p:nvSpPr>
              <p:spPr bwMode="auto">
                <a:xfrm>
                  <a:off x="2672" y="2168"/>
                  <a:ext cx="46" cy="74"/>
                </a:xfrm>
                <a:custGeom>
                  <a:avLst/>
                  <a:gdLst>
                    <a:gd name="T0" fmla="*/ 4 w 46"/>
                    <a:gd name="T1" fmla="*/ 22 h 74"/>
                    <a:gd name="T2" fmla="*/ 32 w 46"/>
                    <a:gd name="T3" fmla="*/ 6 h 74"/>
                    <a:gd name="T4" fmla="*/ 23 w 46"/>
                    <a:gd name="T5" fmla="*/ 6 h 74"/>
                    <a:gd name="T6" fmla="*/ 23 w 46"/>
                    <a:gd name="T7" fmla="*/ 0 h 74"/>
                    <a:gd name="T8" fmla="*/ 43 w 46"/>
                    <a:gd name="T9" fmla="*/ 0 h 74"/>
                    <a:gd name="T10" fmla="*/ 45 w 46"/>
                    <a:gd name="T11" fmla="*/ 6 h 74"/>
                    <a:gd name="T12" fmla="*/ 41 w 46"/>
                    <a:gd name="T13" fmla="*/ 13 h 74"/>
                    <a:gd name="T14" fmla="*/ 41 w 46"/>
                    <a:gd name="T15" fmla="*/ 26 h 74"/>
                    <a:gd name="T16" fmla="*/ 41 w 46"/>
                    <a:gd name="T17" fmla="*/ 40 h 74"/>
                    <a:gd name="T18" fmla="*/ 41 w 46"/>
                    <a:gd name="T19" fmla="*/ 50 h 74"/>
                    <a:gd name="T20" fmla="*/ 39 w 46"/>
                    <a:gd name="T21" fmla="*/ 59 h 74"/>
                    <a:gd name="T22" fmla="*/ 36 w 46"/>
                    <a:gd name="T23" fmla="*/ 64 h 74"/>
                    <a:gd name="T24" fmla="*/ 33 w 46"/>
                    <a:gd name="T25" fmla="*/ 69 h 74"/>
                    <a:gd name="T26" fmla="*/ 29 w 46"/>
                    <a:gd name="T27" fmla="*/ 71 h 74"/>
                    <a:gd name="T28" fmla="*/ 24 w 46"/>
                    <a:gd name="T29" fmla="*/ 73 h 74"/>
                    <a:gd name="T30" fmla="*/ 24 w 46"/>
                    <a:gd name="T31" fmla="*/ 69 h 74"/>
                    <a:gd name="T32" fmla="*/ 30 w 46"/>
                    <a:gd name="T33" fmla="*/ 64 h 74"/>
                    <a:gd name="T34" fmla="*/ 34 w 46"/>
                    <a:gd name="T35" fmla="*/ 57 h 74"/>
                    <a:gd name="T36" fmla="*/ 38 w 46"/>
                    <a:gd name="T37" fmla="*/ 42 h 74"/>
                    <a:gd name="T38" fmla="*/ 38 w 46"/>
                    <a:gd name="T39" fmla="*/ 30 h 74"/>
                    <a:gd name="T40" fmla="*/ 37 w 46"/>
                    <a:gd name="T41" fmla="*/ 19 h 74"/>
                    <a:gd name="T42" fmla="*/ 0 w 46"/>
                    <a:gd name="T43" fmla="*/ 46 h 74"/>
                    <a:gd name="T44" fmla="*/ 4 w 46"/>
                    <a:gd name="T45" fmla="*/ 22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74"/>
                    <a:gd name="T71" fmla="*/ 46 w 46"/>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74">
                      <a:moveTo>
                        <a:pt x="4" y="22"/>
                      </a:moveTo>
                      <a:lnTo>
                        <a:pt x="32" y="6"/>
                      </a:lnTo>
                      <a:lnTo>
                        <a:pt x="23" y="6"/>
                      </a:lnTo>
                      <a:lnTo>
                        <a:pt x="23" y="0"/>
                      </a:lnTo>
                      <a:lnTo>
                        <a:pt x="43" y="0"/>
                      </a:lnTo>
                      <a:lnTo>
                        <a:pt x="45" y="6"/>
                      </a:lnTo>
                      <a:lnTo>
                        <a:pt x="41" y="13"/>
                      </a:lnTo>
                      <a:lnTo>
                        <a:pt x="41" y="26"/>
                      </a:lnTo>
                      <a:lnTo>
                        <a:pt x="41" y="40"/>
                      </a:lnTo>
                      <a:lnTo>
                        <a:pt x="41" y="50"/>
                      </a:lnTo>
                      <a:lnTo>
                        <a:pt x="39" y="59"/>
                      </a:lnTo>
                      <a:lnTo>
                        <a:pt x="36" y="64"/>
                      </a:lnTo>
                      <a:lnTo>
                        <a:pt x="33" y="69"/>
                      </a:lnTo>
                      <a:lnTo>
                        <a:pt x="29" y="71"/>
                      </a:lnTo>
                      <a:lnTo>
                        <a:pt x="24" y="73"/>
                      </a:lnTo>
                      <a:lnTo>
                        <a:pt x="24" y="69"/>
                      </a:lnTo>
                      <a:lnTo>
                        <a:pt x="30" y="64"/>
                      </a:lnTo>
                      <a:lnTo>
                        <a:pt x="34" y="57"/>
                      </a:lnTo>
                      <a:lnTo>
                        <a:pt x="38" y="42"/>
                      </a:lnTo>
                      <a:lnTo>
                        <a:pt x="38" y="30"/>
                      </a:lnTo>
                      <a:lnTo>
                        <a:pt x="37" y="19"/>
                      </a:lnTo>
                      <a:lnTo>
                        <a:pt x="0" y="46"/>
                      </a:lnTo>
                      <a:lnTo>
                        <a:pt x="4" y="22"/>
                      </a:lnTo>
                    </a:path>
                  </a:pathLst>
                </a:custGeom>
                <a:solidFill>
                  <a:srgbClr val="9F9F9F"/>
                </a:solidFill>
                <a:ln w="9525" cap="rnd">
                  <a:noFill/>
                  <a:round/>
                  <a:headEnd/>
                  <a:tailEnd/>
                </a:ln>
              </p:spPr>
              <p:txBody>
                <a:bodyPr/>
                <a:lstStyle/>
                <a:p>
                  <a:endParaRPr lang="tr-TR"/>
                </a:p>
              </p:txBody>
            </p:sp>
          </p:grpSp>
          <p:grpSp>
            <p:nvGrpSpPr>
              <p:cNvPr id="52" name="Group 61"/>
              <p:cNvGrpSpPr>
                <a:grpSpLocks/>
              </p:cNvGrpSpPr>
              <p:nvPr/>
            </p:nvGrpSpPr>
            <p:grpSpPr bwMode="auto">
              <a:xfrm>
                <a:off x="2773" y="2034"/>
                <a:ext cx="173" cy="313"/>
                <a:chOff x="2773" y="2034"/>
                <a:chExt cx="173" cy="313"/>
              </a:xfrm>
            </p:grpSpPr>
            <p:sp>
              <p:nvSpPr>
                <p:cNvPr id="54" name="Freeform 62"/>
                <p:cNvSpPr>
                  <a:spLocks/>
                </p:cNvSpPr>
                <p:nvPr/>
              </p:nvSpPr>
              <p:spPr bwMode="auto">
                <a:xfrm>
                  <a:off x="2773" y="2047"/>
                  <a:ext cx="166" cy="300"/>
                </a:xfrm>
                <a:custGeom>
                  <a:avLst/>
                  <a:gdLst>
                    <a:gd name="T0" fmla="*/ 16 w 166"/>
                    <a:gd name="T1" fmla="*/ 76 h 300"/>
                    <a:gd name="T2" fmla="*/ 8 w 166"/>
                    <a:gd name="T3" fmla="*/ 114 h 300"/>
                    <a:gd name="T4" fmla="*/ 5 w 166"/>
                    <a:gd name="T5" fmla="*/ 137 h 300"/>
                    <a:gd name="T6" fmla="*/ 1 w 166"/>
                    <a:gd name="T7" fmla="*/ 159 h 300"/>
                    <a:gd name="T8" fmla="*/ 0 w 166"/>
                    <a:gd name="T9" fmla="*/ 184 h 300"/>
                    <a:gd name="T10" fmla="*/ 1 w 166"/>
                    <a:gd name="T11" fmla="*/ 203 h 300"/>
                    <a:gd name="T12" fmla="*/ 4 w 166"/>
                    <a:gd name="T13" fmla="*/ 214 h 300"/>
                    <a:gd name="T14" fmla="*/ 5 w 166"/>
                    <a:gd name="T15" fmla="*/ 232 h 300"/>
                    <a:gd name="T16" fmla="*/ 12 w 166"/>
                    <a:gd name="T17" fmla="*/ 244 h 300"/>
                    <a:gd name="T18" fmla="*/ 18 w 166"/>
                    <a:gd name="T19" fmla="*/ 260 h 300"/>
                    <a:gd name="T20" fmla="*/ 32 w 166"/>
                    <a:gd name="T21" fmla="*/ 299 h 300"/>
                    <a:gd name="T22" fmla="*/ 149 w 166"/>
                    <a:gd name="T23" fmla="*/ 266 h 300"/>
                    <a:gd name="T24" fmla="*/ 144 w 166"/>
                    <a:gd name="T25" fmla="*/ 237 h 300"/>
                    <a:gd name="T26" fmla="*/ 152 w 166"/>
                    <a:gd name="T27" fmla="*/ 213 h 300"/>
                    <a:gd name="T28" fmla="*/ 159 w 166"/>
                    <a:gd name="T29" fmla="*/ 181 h 300"/>
                    <a:gd name="T30" fmla="*/ 163 w 166"/>
                    <a:gd name="T31" fmla="*/ 145 h 300"/>
                    <a:gd name="T32" fmla="*/ 165 w 166"/>
                    <a:gd name="T33" fmla="*/ 112 h 300"/>
                    <a:gd name="T34" fmla="*/ 161 w 166"/>
                    <a:gd name="T35" fmla="*/ 79 h 300"/>
                    <a:gd name="T36" fmla="*/ 154 w 166"/>
                    <a:gd name="T37" fmla="*/ 53 h 300"/>
                    <a:gd name="T38" fmla="*/ 140 w 166"/>
                    <a:gd name="T39" fmla="*/ 27 h 300"/>
                    <a:gd name="T40" fmla="*/ 125 w 166"/>
                    <a:gd name="T41" fmla="*/ 11 h 300"/>
                    <a:gd name="T42" fmla="*/ 111 w 166"/>
                    <a:gd name="T43" fmla="*/ 4 h 300"/>
                    <a:gd name="T44" fmla="*/ 93 w 166"/>
                    <a:gd name="T45" fmla="*/ 0 h 300"/>
                    <a:gd name="T46" fmla="*/ 72 w 166"/>
                    <a:gd name="T47" fmla="*/ 0 h 300"/>
                    <a:gd name="T48" fmla="*/ 56 w 166"/>
                    <a:gd name="T49" fmla="*/ 4 h 300"/>
                    <a:gd name="T50" fmla="*/ 43 w 166"/>
                    <a:gd name="T51" fmla="*/ 14 h 300"/>
                    <a:gd name="T52" fmla="*/ 30 w 166"/>
                    <a:gd name="T53" fmla="*/ 28 h 300"/>
                    <a:gd name="T54" fmla="*/ 24 w 166"/>
                    <a:gd name="T55" fmla="*/ 42 h 300"/>
                    <a:gd name="T56" fmla="*/ 18 w 166"/>
                    <a:gd name="T57" fmla="*/ 61 h 300"/>
                    <a:gd name="T58" fmla="*/ 16 w 166"/>
                    <a:gd name="T59" fmla="*/ 76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00"/>
                    <a:gd name="T92" fmla="*/ 166 w 166"/>
                    <a:gd name="T93" fmla="*/ 300 h 3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00">
                      <a:moveTo>
                        <a:pt x="16" y="76"/>
                      </a:moveTo>
                      <a:lnTo>
                        <a:pt x="8" y="114"/>
                      </a:lnTo>
                      <a:lnTo>
                        <a:pt x="5" y="137"/>
                      </a:lnTo>
                      <a:lnTo>
                        <a:pt x="1" y="159"/>
                      </a:lnTo>
                      <a:lnTo>
                        <a:pt x="0" y="184"/>
                      </a:lnTo>
                      <a:lnTo>
                        <a:pt x="1" y="203"/>
                      </a:lnTo>
                      <a:lnTo>
                        <a:pt x="4" y="214"/>
                      </a:lnTo>
                      <a:lnTo>
                        <a:pt x="5" y="232"/>
                      </a:lnTo>
                      <a:lnTo>
                        <a:pt x="12" y="244"/>
                      </a:lnTo>
                      <a:lnTo>
                        <a:pt x="18" y="260"/>
                      </a:lnTo>
                      <a:lnTo>
                        <a:pt x="32" y="299"/>
                      </a:lnTo>
                      <a:lnTo>
                        <a:pt x="149" y="266"/>
                      </a:lnTo>
                      <a:lnTo>
                        <a:pt x="144" y="237"/>
                      </a:lnTo>
                      <a:lnTo>
                        <a:pt x="152" y="213"/>
                      </a:lnTo>
                      <a:lnTo>
                        <a:pt x="159" y="181"/>
                      </a:lnTo>
                      <a:lnTo>
                        <a:pt x="163" y="145"/>
                      </a:lnTo>
                      <a:lnTo>
                        <a:pt x="165" y="112"/>
                      </a:lnTo>
                      <a:lnTo>
                        <a:pt x="161" y="79"/>
                      </a:lnTo>
                      <a:lnTo>
                        <a:pt x="154" y="53"/>
                      </a:lnTo>
                      <a:lnTo>
                        <a:pt x="140" y="27"/>
                      </a:lnTo>
                      <a:lnTo>
                        <a:pt x="125" y="11"/>
                      </a:lnTo>
                      <a:lnTo>
                        <a:pt x="111" y="4"/>
                      </a:lnTo>
                      <a:lnTo>
                        <a:pt x="93" y="0"/>
                      </a:lnTo>
                      <a:lnTo>
                        <a:pt x="72" y="0"/>
                      </a:lnTo>
                      <a:lnTo>
                        <a:pt x="56" y="4"/>
                      </a:lnTo>
                      <a:lnTo>
                        <a:pt x="43" y="14"/>
                      </a:lnTo>
                      <a:lnTo>
                        <a:pt x="30" y="28"/>
                      </a:lnTo>
                      <a:lnTo>
                        <a:pt x="24" y="42"/>
                      </a:lnTo>
                      <a:lnTo>
                        <a:pt x="18" y="61"/>
                      </a:lnTo>
                      <a:lnTo>
                        <a:pt x="16" y="76"/>
                      </a:lnTo>
                    </a:path>
                  </a:pathLst>
                </a:custGeom>
                <a:solidFill>
                  <a:srgbClr val="FFBF5F"/>
                </a:solidFill>
                <a:ln w="9525" cap="rnd">
                  <a:noFill/>
                  <a:round/>
                  <a:headEnd/>
                  <a:tailEnd/>
                </a:ln>
              </p:spPr>
              <p:txBody>
                <a:bodyPr/>
                <a:lstStyle/>
                <a:p>
                  <a:endParaRPr lang="tr-TR"/>
                </a:p>
              </p:txBody>
            </p:sp>
            <p:sp>
              <p:nvSpPr>
                <p:cNvPr id="55" name="Freeform 63"/>
                <p:cNvSpPr>
                  <a:spLocks/>
                </p:cNvSpPr>
                <p:nvPr/>
              </p:nvSpPr>
              <p:spPr bwMode="auto">
                <a:xfrm>
                  <a:off x="2773" y="2034"/>
                  <a:ext cx="173" cy="277"/>
                </a:xfrm>
                <a:custGeom>
                  <a:avLst/>
                  <a:gdLst>
                    <a:gd name="T0" fmla="*/ 24 w 173"/>
                    <a:gd name="T1" fmla="*/ 36 h 277"/>
                    <a:gd name="T2" fmla="*/ 40 w 173"/>
                    <a:gd name="T3" fmla="*/ 9 h 277"/>
                    <a:gd name="T4" fmla="*/ 67 w 173"/>
                    <a:gd name="T5" fmla="*/ 0 h 277"/>
                    <a:gd name="T6" fmla="*/ 96 w 173"/>
                    <a:gd name="T7" fmla="*/ 0 h 277"/>
                    <a:gd name="T8" fmla="*/ 117 w 173"/>
                    <a:gd name="T9" fmla="*/ 9 h 277"/>
                    <a:gd name="T10" fmla="*/ 133 w 173"/>
                    <a:gd name="T11" fmla="*/ 23 h 277"/>
                    <a:gd name="T12" fmla="*/ 148 w 173"/>
                    <a:gd name="T13" fmla="*/ 42 h 277"/>
                    <a:gd name="T14" fmla="*/ 162 w 173"/>
                    <a:gd name="T15" fmla="*/ 69 h 277"/>
                    <a:gd name="T16" fmla="*/ 170 w 173"/>
                    <a:gd name="T17" fmla="*/ 110 h 277"/>
                    <a:gd name="T18" fmla="*/ 171 w 173"/>
                    <a:gd name="T19" fmla="*/ 148 h 277"/>
                    <a:gd name="T20" fmla="*/ 166 w 173"/>
                    <a:gd name="T21" fmla="*/ 190 h 277"/>
                    <a:gd name="T22" fmla="*/ 158 w 173"/>
                    <a:gd name="T23" fmla="*/ 235 h 277"/>
                    <a:gd name="T24" fmla="*/ 144 w 173"/>
                    <a:gd name="T25" fmla="*/ 258 h 277"/>
                    <a:gd name="T26" fmla="*/ 124 w 173"/>
                    <a:gd name="T27" fmla="*/ 269 h 277"/>
                    <a:gd name="T28" fmla="*/ 108 w 173"/>
                    <a:gd name="T29" fmla="*/ 276 h 277"/>
                    <a:gd name="T30" fmla="*/ 86 w 173"/>
                    <a:gd name="T31" fmla="*/ 269 h 277"/>
                    <a:gd name="T32" fmla="*/ 72 w 173"/>
                    <a:gd name="T33" fmla="*/ 267 h 277"/>
                    <a:gd name="T34" fmla="*/ 43 w 173"/>
                    <a:gd name="T35" fmla="*/ 265 h 277"/>
                    <a:gd name="T36" fmla="*/ 46 w 173"/>
                    <a:gd name="T37" fmla="*/ 245 h 277"/>
                    <a:gd name="T38" fmla="*/ 45 w 173"/>
                    <a:gd name="T39" fmla="*/ 231 h 277"/>
                    <a:gd name="T40" fmla="*/ 40 w 173"/>
                    <a:gd name="T41" fmla="*/ 223 h 277"/>
                    <a:gd name="T42" fmla="*/ 47 w 173"/>
                    <a:gd name="T43" fmla="*/ 210 h 277"/>
                    <a:gd name="T44" fmla="*/ 46 w 173"/>
                    <a:gd name="T45" fmla="*/ 191 h 277"/>
                    <a:gd name="T46" fmla="*/ 39 w 173"/>
                    <a:gd name="T47" fmla="*/ 164 h 277"/>
                    <a:gd name="T48" fmla="*/ 22 w 173"/>
                    <a:gd name="T49" fmla="*/ 151 h 277"/>
                    <a:gd name="T50" fmla="*/ 10 w 173"/>
                    <a:gd name="T51" fmla="*/ 160 h 277"/>
                    <a:gd name="T52" fmla="*/ 14 w 173"/>
                    <a:gd name="T53" fmla="*/ 184 h 277"/>
                    <a:gd name="T54" fmla="*/ 12 w 173"/>
                    <a:gd name="T55" fmla="*/ 200 h 277"/>
                    <a:gd name="T56" fmla="*/ 5 w 173"/>
                    <a:gd name="T57" fmla="*/ 161 h 277"/>
                    <a:gd name="T58" fmla="*/ 3 w 173"/>
                    <a:gd name="T59" fmla="*/ 119 h 277"/>
                    <a:gd name="T60" fmla="*/ 8 w 173"/>
                    <a:gd name="T61" fmla="*/ 77 h 277"/>
                    <a:gd name="T62" fmla="*/ 21 w 173"/>
                    <a:gd name="T63" fmla="*/ 52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277"/>
                    <a:gd name="T98" fmla="*/ 173 w 173"/>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277">
                      <a:moveTo>
                        <a:pt x="21" y="52"/>
                      </a:moveTo>
                      <a:lnTo>
                        <a:pt x="24" y="36"/>
                      </a:lnTo>
                      <a:lnTo>
                        <a:pt x="31" y="18"/>
                      </a:lnTo>
                      <a:lnTo>
                        <a:pt x="40" y="9"/>
                      </a:lnTo>
                      <a:lnTo>
                        <a:pt x="49" y="4"/>
                      </a:lnTo>
                      <a:lnTo>
                        <a:pt x="67" y="0"/>
                      </a:lnTo>
                      <a:lnTo>
                        <a:pt x="80" y="0"/>
                      </a:lnTo>
                      <a:lnTo>
                        <a:pt x="96" y="0"/>
                      </a:lnTo>
                      <a:lnTo>
                        <a:pt x="109" y="3"/>
                      </a:lnTo>
                      <a:lnTo>
                        <a:pt x="117" y="9"/>
                      </a:lnTo>
                      <a:lnTo>
                        <a:pt x="124" y="13"/>
                      </a:lnTo>
                      <a:lnTo>
                        <a:pt x="133" y="23"/>
                      </a:lnTo>
                      <a:lnTo>
                        <a:pt x="142" y="34"/>
                      </a:lnTo>
                      <a:lnTo>
                        <a:pt x="148" y="42"/>
                      </a:lnTo>
                      <a:lnTo>
                        <a:pt x="155" y="52"/>
                      </a:lnTo>
                      <a:lnTo>
                        <a:pt x="162" y="69"/>
                      </a:lnTo>
                      <a:lnTo>
                        <a:pt x="166" y="86"/>
                      </a:lnTo>
                      <a:lnTo>
                        <a:pt x="170" y="110"/>
                      </a:lnTo>
                      <a:lnTo>
                        <a:pt x="172" y="128"/>
                      </a:lnTo>
                      <a:lnTo>
                        <a:pt x="171" y="148"/>
                      </a:lnTo>
                      <a:lnTo>
                        <a:pt x="170" y="168"/>
                      </a:lnTo>
                      <a:lnTo>
                        <a:pt x="166" y="190"/>
                      </a:lnTo>
                      <a:lnTo>
                        <a:pt x="161" y="213"/>
                      </a:lnTo>
                      <a:lnTo>
                        <a:pt x="158" y="235"/>
                      </a:lnTo>
                      <a:lnTo>
                        <a:pt x="151" y="251"/>
                      </a:lnTo>
                      <a:lnTo>
                        <a:pt x="144" y="258"/>
                      </a:lnTo>
                      <a:lnTo>
                        <a:pt x="134" y="264"/>
                      </a:lnTo>
                      <a:lnTo>
                        <a:pt x="124" y="269"/>
                      </a:lnTo>
                      <a:lnTo>
                        <a:pt x="117" y="273"/>
                      </a:lnTo>
                      <a:lnTo>
                        <a:pt x="108" y="276"/>
                      </a:lnTo>
                      <a:lnTo>
                        <a:pt x="99" y="274"/>
                      </a:lnTo>
                      <a:lnTo>
                        <a:pt x="86" y="269"/>
                      </a:lnTo>
                      <a:lnTo>
                        <a:pt x="76" y="269"/>
                      </a:lnTo>
                      <a:lnTo>
                        <a:pt x="72" y="267"/>
                      </a:lnTo>
                      <a:lnTo>
                        <a:pt x="72" y="272"/>
                      </a:lnTo>
                      <a:lnTo>
                        <a:pt x="43" y="265"/>
                      </a:lnTo>
                      <a:lnTo>
                        <a:pt x="47" y="251"/>
                      </a:lnTo>
                      <a:lnTo>
                        <a:pt x="46" y="245"/>
                      </a:lnTo>
                      <a:lnTo>
                        <a:pt x="46" y="239"/>
                      </a:lnTo>
                      <a:lnTo>
                        <a:pt x="45" y="231"/>
                      </a:lnTo>
                      <a:lnTo>
                        <a:pt x="43" y="227"/>
                      </a:lnTo>
                      <a:lnTo>
                        <a:pt x="40" y="223"/>
                      </a:lnTo>
                      <a:lnTo>
                        <a:pt x="44" y="217"/>
                      </a:lnTo>
                      <a:lnTo>
                        <a:pt x="47" y="210"/>
                      </a:lnTo>
                      <a:lnTo>
                        <a:pt x="48" y="205"/>
                      </a:lnTo>
                      <a:lnTo>
                        <a:pt x="46" y="191"/>
                      </a:lnTo>
                      <a:lnTo>
                        <a:pt x="45" y="174"/>
                      </a:lnTo>
                      <a:lnTo>
                        <a:pt x="39" y="164"/>
                      </a:lnTo>
                      <a:lnTo>
                        <a:pt x="30" y="160"/>
                      </a:lnTo>
                      <a:lnTo>
                        <a:pt x="22" y="151"/>
                      </a:lnTo>
                      <a:lnTo>
                        <a:pt x="16" y="151"/>
                      </a:lnTo>
                      <a:lnTo>
                        <a:pt x="10" y="160"/>
                      </a:lnTo>
                      <a:lnTo>
                        <a:pt x="10" y="174"/>
                      </a:lnTo>
                      <a:lnTo>
                        <a:pt x="14" y="184"/>
                      </a:lnTo>
                      <a:lnTo>
                        <a:pt x="15" y="201"/>
                      </a:lnTo>
                      <a:lnTo>
                        <a:pt x="12" y="200"/>
                      </a:lnTo>
                      <a:lnTo>
                        <a:pt x="9" y="197"/>
                      </a:lnTo>
                      <a:lnTo>
                        <a:pt x="5" y="161"/>
                      </a:lnTo>
                      <a:lnTo>
                        <a:pt x="0" y="138"/>
                      </a:lnTo>
                      <a:lnTo>
                        <a:pt x="3" y="119"/>
                      </a:lnTo>
                      <a:lnTo>
                        <a:pt x="5" y="98"/>
                      </a:lnTo>
                      <a:lnTo>
                        <a:pt x="8" y="77"/>
                      </a:lnTo>
                      <a:lnTo>
                        <a:pt x="8" y="66"/>
                      </a:lnTo>
                      <a:lnTo>
                        <a:pt x="21" y="52"/>
                      </a:lnTo>
                    </a:path>
                  </a:pathLst>
                </a:custGeom>
                <a:solidFill>
                  <a:srgbClr val="5F3F1F"/>
                </a:solidFill>
                <a:ln w="9525" cap="rnd">
                  <a:noFill/>
                  <a:round/>
                  <a:headEnd/>
                  <a:tailEnd/>
                </a:ln>
              </p:spPr>
              <p:txBody>
                <a:bodyPr/>
                <a:lstStyle/>
                <a:p>
                  <a:endParaRPr lang="tr-TR"/>
                </a:p>
              </p:txBody>
            </p:sp>
          </p:grpSp>
          <p:sp>
            <p:nvSpPr>
              <p:cNvPr id="53" name="Freeform 64"/>
              <p:cNvSpPr>
                <a:spLocks/>
              </p:cNvSpPr>
              <p:nvPr/>
            </p:nvSpPr>
            <p:spPr bwMode="auto">
              <a:xfrm>
                <a:off x="2206" y="2225"/>
                <a:ext cx="807" cy="176"/>
              </a:xfrm>
              <a:custGeom>
                <a:avLst/>
                <a:gdLst>
                  <a:gd name="T0" fmla="*/ 3 w 807"/>
                  <a:gd name="T1" fmla="*/ 126 h 176"/>
                  <a:gd name="T2" fmla="*/ 34 w 807"/>
                  <a:gd name="T3" fmla="*/ 75 h 176"/>
                  <a:gd name="T4" fmla="*/ 51 w 807"/>
                  <a:gd name="T5" fmla="*/ 53 h 176"/>
                  <a:gd name="T6" fmla="*/ 66 w 807"/>
                  <a:gd name="T7" fmla="*/ 36 h 176"/>
                  <a:gd name="T8" fmla="*/ 90 w 807"/>
                  <a:gd name="T9" fmla="*/ 10 h 176"/>
                  <a:gd name="T10" fmla="*/ 101 w 807"/>
                  <a:gd name="T11" fmla="*/ 0 h 176"/>
                  <a:gd name="T12" fmla="*/ 171 w 807"/>
                  <a:gd name="T13" fmla="*/ 46 h 176"/>
                  <a:gd name="T14" fmla="*/ 186 w 807"/>
                  <a:gd name="T15" fmla="*/ 71 h 176"/>
                  <a:gd name="T16" fmla="*/ 199 w 807"/>
                  <a:gd name="T17" fmla="*/ 90 h 176"/>
                  <a:gd name="T18" fmla="*/ 213 w 807"/>
                  <a:gd name="T19" fmla="*/ 112 h 176"/>
                  <a:gd name="T20" fmla="*/ 219 w 807"/>
                  <a:gd name="T21" fmla="*/ 126 h 176"/>
                  <a:gd name="T22" fmla="*/ 262 w 807"/>
                  <a:gd name="T23" fmla="*/ 95 h 176"/>
                  <a:gd name="T24" fmla="*/ 281 w 807"/>
                  <a:gd name="T25" fmla="*/ 81 h 176"/>
                  <a:gd name="T26" fmla="*/ 306 w 807"/>
                  <a:gd name="T27" fmla="*/ 68 h 176"/>
                  <a:gd name="T28" fmla="*/ 327 w 807"/>
                  <a:gd name="T29" fmla="*/ 46 h 176"/>
                  <a:gd name="T30" fmla="*/ 360 w 807"/>
                  <a:gd name="T31" fmla="*/ 58 h 176"/>
                  <a:gd name="T32" fmla="*/ 387 w 807"/>
                  <a:gd name="T33" fmla="*/ 73 h 176"/>
                  <a:gd name="T34" fmla="*/ 414 w 807"/>
                  <a:gd name="T35" fmla="*/ 87 h 176"/>
                  <a:gd name="T36" fmla="*/ 418 w 807"/>
                  <a:gd name="T37" fmla="*/ 90 h 176"/>
                  <a:gd name="T38" fmla="*/ 439 w 807"/>
                  <a:gd name="T39" fmla="*/ 95 h 176"/>
                  <a:gd name="T40" fmla="*/ 461 w 807"/>
                  <a:gd name="T41" fmla="*/ 126 h 176"/>
                  <a:gd name="T42" fmla="*/ 473 w 807"/>
                  <a:gd name="T43" fmla="*/ 145 h 176"/>
                  <a:gd name="T44" fmla="*/ 502 w 807"/>
                  <a:gd name="T45" fmla="*/ 165 h 176"/>
                  <a:gd name="T46" fmla="*/ 584 w 807"/>
                  <a:gd name="T47" fmla="*/ 107 h 176"/>
                  <a:gd name="T48" fmla="*/ 704 w 807"/>
                  <a:gd name="T49" fmla="*/ 71 h 176"/>
                  <a:gd name="T50" fmla="*/ 749 w 807"/>
                  <a:gd name="T51" fmla="*/ 90 h 176"/>
                  <a:gd name="T52" fmla="*/ 794 w 807"/>
                  <a:gd name="T53" fmla="*/ 129 h 176"/>
                  <a:gd name="T54" fmla="*/ 806 w 807"/>
                  <a:gd name="T55" fmla="*/ 175 h 176"/>
                  <a:gd name="T56" fmla="*/ 0 w 807"/>
                  <a:gd name="T57" fmla="*/ 175 h 176"/>
                  <a:gd name="T58" fmla="*/ 3 w 807"/>
                  <a:gd name="T59" fmla="*/ 126 h 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7"/>
                  <a:gd name="T91" fmla="*/ 0 h 176"/>
                  <a:gd name="T92" fmla="*/ 807 w 807"/>
                  <a:gd name="T93" fmla="*/ 176 h 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7" h="176">
                    <a:moveTo>
                      <a:pt x="3" y="126"/>
                    </a:moveTo>
                    <a:lnTo>
                      <a:pt x="34" y="75"/>
                    </a:lnTo>
                    <a:lnTo>
                      <a:pt x="51" y="53"/>
                    </a:lnTo>
                    <a:lnTo>
                      <a:pt x="66" y="36"/>
                    </a:lnTo>
                    <a:lnTo>
                      <a:pt x="90" y="10"/>
                    </a:lnTo>
                    <a:lnTo>
                      <a:pt x="101" y="0"/>
                    </a:lnTo>
                    <a:lnTo>
                      <a:pt x="171" y="46"/>
                    </a:lnTo>
                    <a:lnTo>
                      <a:pt x="186" y="71"/>
                    </a:lnTo>
                    <a:lnTo>
                      <a:pt x="199" y="90"/>
                    </a:lnTo>
                    <a:lnTo>
                      <a:pt x="213" y="112"/>
                    </a:lnTo>
                    <a:lnTo>
                      <a:pt x="219" y="126"/>
                    </a:lnTo>
                    <a:lnTo>
                      <a:pt x="262" y="95"/>
                    </a:lnTo>
                    <a:lnTo>
                      <a:pt x="281" y="81"/>
                    </a:lnTo>
                    <a:lnTo>
                      <a:pt x="306" y="68"/>
                    </a:lnTo>
                    <a:lnTo>
                      <a:pt x="327" y="46"/>
                    </a:lnTo>
                    <a:lnTo>
                      <a:pt x="360" y="58"/>
                    </a:lnTo>
                    <a:lnTo>
                      <a:pt x="387" y="73"/>
                    </a:lnTo>
                    <a:lnTo>
                      <a:pt x="414" y="87"/>
                    </a:lnTo>
                    <a:lnTo>
                      <a:pt x="418" y="90"/>
                    </a:lnTo>
                    <a:lnTo>
                      <a:pt x="439" y="95"/>
                    </a:lnTo>
                    <a:lnTo>
                      <a:pt x="461" y="126"/>
                    </a:lnTo>
                    <a:lnTo>
                      <a:pt x="473" y="145"/>
                    </a:lnTo>
                    <a:lnTo>
                      <a:pt x="502" y="165"/>
                    </a:lnTo>
                    <a:lnTo>
                      <a:pt x="584" y="107"/>
                    </a:lnTo>
                    <a:lnTo>
                      <a:pt x="704" y="71"/>
                    </a:lnTo>
                    <a:lnTo>
                      <a:pt x="749" y="90"/>
                    </a:lnTo>
                    <a:lnTo>
                      <a:pt x="794" y="129"/>
                    </a:lnTo>
                    <a:lnTo>
                      <a:pt x="806" y="175"/>
                    </a:lnTo>
                    <a:lnTo>
                      <a:pt x="0" y="175"/>
                    </a:lnTo>
                    <a:lnTo>
                      <a:pt x="3" y="126"/>
                    </a:lnTo>
                  </a:path>
                </a:pathLst>
              </a:custGeom>
              <a:solidFill>
                <a:srgbClr val="FF9933"/>
              </a:solidFill>
              <a:ln w="9525" cap="rnd">
                <a:noFill/>
                <a:round/>
                <a:headEnd/>
                <a:tailEnd/>
              </a:ln>
            </p:spPr>
            <p:txBody>
              <a:bodyPr/>
              <a:lstStyle/>
              <a:p>
                <a:endParaRPr lang="tr-TR"/>
              </a:p>
            </p:txBody>
          </p:sp>
        </p:grpSp>
        <p:grpSp>
          <p:nvGrpSpPr>
            <p:cNvPr id="32" name="Group 65"/>
            <p:cNvGrpSpPr>
              <a:grpSpLocks/>
            </p:cNvGrpSpPr>
            <p:nvPr/>
          </p:nvGrpSpPr>
          <p:grpSpPr bwMode="auto">
            <a:xfrm>
              <a:off x="2014" y="2112"/>
              <a:ext cx="865" cy="286"/>
              <a:chOff x="2014" y="2112"/>
              <a:chExt cx="865" cy="286"/>
            </a:xfrm>
          </p:grpSpPr>
          <p:grpSp>
            <p:nvGrpSpPr>
              <p:cNvPr id="33" name="Group 66"/>
              <p:cNvGrpSpPr>
                <a:grpSpLocks/>
              </p:cNvGrpSpPr>
              <p:nvPr/>
            </p:nvGrpSpPr>
            <p:grpSpPr bwMode="auto">
              <a:xfrm>
                <a:off x="2107" y="2112"/>
                <a:ext cx="219" cy="231"/>
                <a:chOff x="2107" y="2112"/>
                <a:chExt cx="219" cy="231"/>
              </a:xfrm>
            </p:grpSpPr>
            <p:sp>
              <p:nvSpPr>
                <p:cNvPr id="43" name="Freeform 67"/>
                <p:cNvSpPr>
                  <a:spLocks/>
                </p:cNvSpPr>
                <p:nvPr/>
              </p:nvSpPr>
              <p:spPr bwMode="auto">
                <a:xfrm>
                  <a:off x="2134" y="2141"/>
                  <a:ext cx="169" cy="184"/>
                </a:xfrm>
                <a:custGeom>
                  <a:avLst/>
                  <a:gdLst>
                    <a:gd name="T0" fmla="*/ 0 w 169"/>
                    <a:gd name="T1" fmla="*/ 135 h 184"/>
                    <a:gd name="T2" fmla="*/ 3 w 169"/>
                    <a:gd name="T3" fmla="*/ 125 h 184"/>
                    <a:gd name="T4" fmla="*/ 0 w 169"/>
                    <a:gd name="T5" fmla="*/ 103 h 184"/>
                    <a:gd name="T6" fmla="*/ 0 w 169"/>
                    <a:gd name="T7" fmla="*/ 88 h 184"/>
                    <a:gd name="T8" fmla="*/ 2 w 169"/>
                    <a:gd name="T9" fmla="*/ 65 h 184"/>
                    <a:gd name="T10" fmla="*/ 8 w 169"/>
                    <a:gd name="T11" fmla="*/ 48 h 184"/>
                    <a:gd name="T12" fmla="*/ 16 w 169"/>
                    <a:gd name="T13" fmla="*/ 34 h 184"/>
                    <a:gd name="T14" fmla="*/ 26 w 169"/>
                    <a:gd name="T15" fmla="*/ 20 h 184"/>
                    <a:gd name="T16" fmla="*/ 42 w 169"/>
                    <a:gd name="T17" fmla="*/ 10 h 184"/>
                    <a:gd name="T18" fmla="*/ 62 w 169"/>
                    <a:gd name="T19" fmla="*/ 2 h 184"/>
                    <a:gd name="T20" fmla="*/ 87 w 169"/>
                    <a:gd name="T21" fmla="*/ 0 h 184"/>
                    <a:gd name="T22" fmla="*/ 116 w 169"/>
                    <a:gd name="T23" fmla="*/ 6 h 184"/>
                    <a:gd name="T24" fmla="*/ 144 w 169"/>
                    <a:gd name="T25" fmla="*/ 21 h 184"/>
                    <a:gd name="T26" fmla="*/ 158 w 169"/>
                    <a:gd name="T27" fmla="*/ 35 h 184"/>
                    <a:gd name="T28" fmla="*/ 168 w 169"/>
                    <a:gd name="T29" fmla="*/ 52 h 184"/>
                    <a:gd name="T30" fmla="*/ 166 w 169"/>
                    <a:gd name="T31" fmla="*/ 70 h 184"/>
                    <a:gd name="T32" fmla="*/ 163 w 169"/>
                    <a:gd name="T33" fmla="*/ 88 h 184"/>
                    <a:gd name="T34" fmla="*/ 152 w 169"/>
                    <a:gd name="T35" fmla="*/ 109 h 184"/>
                    <a:gd name="T36" fmla="*/ 151 w 169"/>
                    <a:gd name="T37" fmla="*/ 122 h 184"/>
                    <a:gd name="T38" fmla="*/ 150 w 169"/>
                    <a:gd name="T39" fmla="*/ 129 h 184"/>
                    <a:gd name="T40" fmla="*/ 148 w 169"/>
                    <a:gd name="T41" fmla="*/ 135 h 184"/>
                    <a:gd name="T42" fmla="*/ 135 w 169"/>
                    <a:gd name="T43" fmla="*/ 154 h 184"/>
                    <a:gd name="T44" fmla="*/ 127 w 169"/>
                    <a:gd name="T45" fmla="*/ 161 h 184"/>
                    <a:gd name="T46" fmla="*/ 121 w 169"/>
                    <a:gd name="T47" fmla="*/ 169 h 184"/>
                    <a:gd name="T48" fmla="*/ 118 w 169"/>
                    <a:gd name="T49" fmla="*/ 173 h 184"/>
                    <a:gd name="T50" fmla="*/ 115 w 169"/>
                    <a:gd name="T51" fmla="*/ 175 h 184"/>
                    <a:gd name="T52" fmla="*/ 112 w 169"/>
                    <a:gd name="T53" fmla="*/ 176 h 184"/>
                    <a:gd name="T54" fmla="*/ 108 w 169"/>
                    <a:gd name="T55" fmla="*/ 176 h 184"/>
                    <a:gd name="T56" fmla="*/ 102 w 169"/>
                    <a:gd name="T57" fmla="*/ 174 h 184"/>
                    <a:gd name="T58" fmla="*/ 98 w 169"/>
                    <a:gd name="T59" fmla="*/ 173 h 184"/>
                    <a:gd name="T60" fmla="*/ 94 w 169"/>
                    <a:gd name="T61" fmla="*/ 174 h 184"/>
                    <a:gd name="T62" fmla="*/ 82 w 169"/>
                    <a:gd name="T63" fmla="*/ 183 h 184"/>
                    <a:gd name="T64" fmla="*/ 0 w 169"/>
                    <a:gd name="T65" fmla="*/ 135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84"/>
                    <a:gd name="T101" fmla="*/ 169 w 169"/>
                    <a:gd name="T102" fmla="*/ 184 h 1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84">
                      <a:moveTo>
                        <a:pt x="0" y="135"/>
                      </a:moveTo>
                      <a:lnTo>
                        <a:pt x="3" y="125"/>
                      </a:lnTo>
                      <a:lnTo>
                        <a:pt x="0" y="103"/>
                      </a:lnTo>
                      <a:lnTo>
                        <a:pt x="0" y="88"/>
                      </a:lnTo>
                      <a:lnTo>
                        <a:pt x="2" y="65"/>
                      </a:lnTo>
                      <a:lnTo>
                        <a:pt x="8" y="48"/>
                      </a:lnTo>
                      <a:lnTo>
                        <a:pt x="16" y="34"/>
                      </a:lnTo>
                      <a:lnTo>
                        <a:pt x="26" y="20"/>
                      </a:lnTo>
                      <a:lnTo>
                        <a:pt x="42" y="10"/>
                      </a:lnTo>
                      <a:lnTo>
                        <a:pt x="62" y="2"/>
                      </a:lnTo>
                      <a:lnTo>
                        <a:pt x="87" y="0"/>
                      </a:lnTo>
                      <a:lnTo>
                        <a:pt x="116" y="6"/>
                      </a:lnTo>
                      <a:lnTo>
                        <a:pt x="144" y="21"/>
                      </a:lnTo>
                      <a:lnTo>
                        <a:pt x="158" y="35"/>
                      </a:lnTo>
                      <a:lnTo>
                        <a:pt x="168" y="52"/>
                      </a:lnTo>
                      <a:lnTo>
                        <a:pt x="166" y="70"/>
                      </a:lnTo>
                      <a:lnTo>
                        <a:pt x="163" y="88"/>
                      </a:lnTo>
                      <a:lnTo>
                        <a:pt x="152" y="109"/>
                      </a:lnTo>
                      <a:lnTo>
                        <a:pt x="151" y="122"/>
                      </a:lnTo>
                      <a:lnTo>
                        <a:pt x="150" y="129"/>
                      </a:lnTo>
                      <a:lnTo>
                        <a:pt x="148" y="135"/>
                      </a:lnTo>
                      <a:lnTo>
                        <a:pt x="135" y="154"/>
                      </a:lnTo>
                      <a:lnTo>
                        <a:pt x="127" y="161"/>
                      </a:lnTo>
                      <a:lnTo>
                        <a:pt x="121" y="169"/>
                      </a:lnTo>
                      <a:lnTo>
                        <a:pt x="118" y="173"/>
                      </a:lnTo>
                      <a:lnTo>
                        <a:pt x="115" y="175"/>
                      </a:lnTo>
                      <a:lnTo>
                        <a:pt x="112" y="176"/>
                      </a:lnTo>
                      <a:lnTo>
                        <a:pt x="108" y="176"/>
                      </a:lnTo>
                      <a:lnTo>
                        <a:pt x="102" y="174"/>
                      </a:lnTo>
                      <a:lnTo>
                        <a:pt x="98" y="173"/>
                      </a:lnTo>
                      <a:lnTo>
                        <a:pt x="94" y="174"/>
                      </a:lnTo>
                      <a:lnTo>
                        <a:pt x="82" y="183"/>
                      </a:lnTo>
                      <a:lnTo>
                        <a:pt x="0" y="135"/>
                      </a:lnTo>
                    </a:path>
                  </a:pathLst>
                </a:custGeom>
                <a:solidFill>
                  <a:srgbClr val="FFBF7F"/>
                </a:solidFill>
                <a:ln w="9525" cap="rnd">
                  <a:noFill/>
                  <a:round/>
                  <a:headEnd/>
                  <a:tailEnd/>
                </a:ln>
              </p:spPr>
              <p:txBody>
                <a:bodyPr/>
                <a:lstStyle/>
                <a:p>
                  <a:endParaRPr lang="tr-TR"/>
                </a:p>
              </p:txBody>
            </p:sp>
            <p:sp>
              <p:nvSpPr>
                <p:cNvPr id="44" name="Oval 68"/>
                <p:cNvSpPr>
                  <a:spLocks noChangeArrowheads="1"/>
                </p:cNvSpPr>
                <p:nvPr/>
              </p:nvSpPr>
              <p:spPr bwMode="auto">
                <a:xfrm>
                  <a:off x="2231" y="2284"/>
                  <a:ext cx="18" cy="21"/>
                </a:xfrm>
                <a:prstGeom prst="ellipse">
                  <a:avLst/>
                </a:prstGeom>
                <a:noFill/>
                <a:ln w="12700">
                  <a:solidFill>
                    <a:srgbClr val="000000"/>
                  </a:solidFill>
                  <a:round/>
                  <a:headEnd/>
                  <a:tailEnd/>
                </a:ln>
              </p:spPr>
              <p:txBody>
                <a:bodyPr wrap="none" anchor="ctr"/>
                <a:lstStyle/>
                <a:p>
                  <a:endParaRPr lang="tr-TR"/>
                </a:p>
              </p:txBody>
            </p:sp>
            <p:sp>
              <p:nvSpPr>
                <p:cNvPr id="45" name="Freeform 69"/>
                <p:cNvSpPr>
                  <a:spLocks/>
                </p:cNvSpPr>
                <p:nvPr/>
              </p:nvSpPr>
              <p:spPr bwMode="auto">
                <a:xfrm>
                  <a:off x="2226" y="2260"/>
                  <a:ext cx="22" cy="36"/>
                </a:xfrm>
                <a:custGeom>
                  <a:avLst/>
                  <a:gdLst>
                    <a:gd name="T0" fmla="*/ 1 w 22"/>
                    <a:gd name="T1" fmla="*/ 0 h 36"/>
                    <a:gd name="T2" fmla="*/ 0 w 22"/>
                    <a:gd name="T3" fmla="*/ 5 h 36"/>
                    <a:gd name="T4" fmla="*/ 0 w 22"/>
                    <a:gd name="T5" fmla="*/ 11 h 36"/>
                    <a:gd name="T6" fmla="*/ 3 w 22"/>
                    <a:gd name="T7" fmla="*/ 22 h 36"/>
                    <a:gd name="T8" fmla="*/ 9 w 22"/>
                    <a:gd name="T9" fmla="*/ 33 h 36"/>
                    <a:gd name="T10" fmla="*/ 16 w 22"/>
                    <a:gd name="T11" fmla="*/ 35 h 36"/>
                    <a:gd name="T12" fmla="*/ 21 w 22"/>
                    <a:gd name="T13" fmla="*/ 33 h 36"/>
                    <a:gd name="T14" fmla="*/ 0 60000 65536"/>
                    <a:gd name="T15" fmla="*/ 0 60000 65536"/>
                    <a:gd name="T16" fmla="*/ 0 60000 65536"/>
                    <a:gd name="T17" fmla="*/ 0 60000 65536"/>
                    <a:gd name="T18" fmla="*/ 0 60000 65536"/>
                    <a:gd name="T19" fmla="*/ 0 60000 65536"/>
                    <a:gd name="T20" fmla="*/ 0 60000 65536"/>
                    <a:gd name="T21" fmla="*/ 0 w 22"/>
                    <a:gd name="T22" fmla="*/ 0 h 36"/>
                    <a:gd name="T23" fmla="*/ 22 w 2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6">
                      <a:moveTo>
                        <a:pt x="1" y="0"/>
                      </a:moveTo>
                      <a:lnTo>
                        <a:pt x="0" y="5"/>
                      </a:lnTo>
                      <a:lnTo>
                        <a:pt x="0" y="11"/>
                      </a:lnTo>
                      <a:lnTo>
                        <a:pt x="3" y="22"/>
                      </a:lnTo>
                      <a:lnTo>
                        <a:pt x="9" y="33"/>
                      </a:lnTo>
                      <a:lnTo>
                        <a:pt x="16" y="35"/>
                      </a:lnTo>
                      <a:lnTo>
                        <a:pt x="21" y="33"/>
                      </a:lnTo>
                    </a:path>
                  </a:pathLst>
                </a:custGeom>
                <a:noFill/>
                <a:ln w="12700" cap="rnd">
                  <a:solidFill>
                    <a:srgbClr val="FF7F3F"/>
                  </a:solidFill>
                  <a:round/>
                  <a:headEnd type="none" w="sm" len="sm"/>
                  <a:tailEnd type="none" w="sm" len="sm"/>
                </a:ln>
              </p:spPr>
              <p:txBody>
                <a:bodyPr/>
                <a:lstStyle/>
                <a:p>
                  <a:endParaRPr lang="tr-TR"/>
                </a:p>
              </p:txBody>
            </p:sp>
            <p:sp>
              <p:nvSpPr>
                <p:cNvPr id="46" name="Freeform 70"/>
                <p:cNvSpPr>
                  <a:spLocks/>
                </p:cNvSpPr>
                <p:nvPr/>
              </p:nvSpPr>
              <p:spPr bwMode="auto">
                <a:xfrm>
                  <a:off x="2121" y="2266"/>
                  <a:ext cx="109" cy="77"/>
                </a:xfrm>
                <a:custGeom>
                  <a:avLst/>
                  <a:gdLst>
                    <a:gd name="T0" fmla="*/ 18 w 109"/>
                    <a:gd name="T1" fmla="*/ 0 h 77"/>
                    <a:gd name="T2" fmla="*/ 66 w 109"/>
                    <a:gd name="T3" fmla="*/ 20 h 77"/>
                    <a:gd name="T4" fmla="*/ 83 w 109"/>
                    <a:gd name="T5" fmla="*/ 30 h 77"/>
                    <a:gd name="T6" fmla="*/ 92 w 109"/>
                    <a:gd name="T7" fmla="*/ 36 h 77"/>
                    <a:gd name="T8" fmla="*/ 99 w 109"/>
                    <a:gd name="T9" fmla="*/ 42 h 77"/>
                    <a:gd name="T10" fmla="*/ 102 w 109"/>
                    <a:gd name="T11" fmla="*/ 47 h 77"/>
                    <a:gd name="T12" fmla="*/ 106 w 109"/>
                    <a:gd name="T13" fmla="*/ 53 h 77"/>
                    <a:gd name="T14" fmla="*/ 108 w 109"/>
                    <a:gd name="T15" fmla="*/ 57 h 77"/>
                    <a:gd name="T16" fmla="*/ 94 w 109"/>
                    <a:gd name="T17" fmla="*/ 76 h 77"/>
                    <a:gd name="T18" fmla="*/ 0 w 109"/>
                    <a:gd name="T19" fmla="*/ 11 h 77"/>
                    <a:gd name="T20" fmla="*/ 18 w 109"/>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77"/>
                    <a:gd name="T35" fmla="*/ 109 w 109"/>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77">
                      <a:moveTo>
                        <a:pt x="18" y="0"/>
                      </a:moveTo>
                      <a:lnTo>
                        <a:pt x="66" y="20"/>
                      </a:lnTo>
                      <a:lnTo>
                        <a:pt x="83" y="30"/>
                      </a:lnTo>
                      <a:lnTo>
                        <a:pt x="92" y="36"/>
                      </a:lnTo>
                      <a:lnTo>
                        <a:pt x="99" y="42"/>
                      </a:lnTo>
                      <a:lnTo>
                        <a:pt x="102" y="47"/>
                      </a:lnTo>
                      <a:lnTo>
                        <a:pt x="106" y="53"/>
                      </a:lnTo>
                      <a:lnTo>
                        <a:pt x="108" y="57"/>
                      </a:lnTo>
                      <a:lnTo>
                        <a:pt x="94" y="76"/>
                      </a:lnTo>
                      <a:lnTo>
                        <a:pt x="0" y="11"/>
                      </a:lnTo>
                      <a:lnTo>
                        <a:pt x="18" y="0"/>
                      </a:lnTo>
                    </a:path>
                  </a:pathLst>
                </a:custGeom>
                <a:solidFill>
                  <a:srgbClr val="5F3F1F"/>
                </a:solidFill>
                <a:ln w="9525" cap="rnd">
                  <a:noFill/>
                  <a:round/>
                  <a:headEnd/>
                  <a:tailEnd/>
                </a:ln>
              </p:spPr>
              <p:txBody>
                <a:bodyPr/>
                <a:lstStyle/>
                <a:p>
                  <a:endParaRPr lang="tr-TR"/>
                </a:p>
              </p:txBody>
            </p:sp>
            <p:grpSp>
              <p:nvGrpSpPr>
                <p:cNvPr id="47" name="Group 71"/>
                <p:cNvGrpSpPr>
                  <a:grpSpLocks/>
                </p:cNvGrpSpPr>
                <p:nvPr/>
              </p:nvGrpSpPr>
              <p:grpSpPr bwMode="auto">
                <a:xfrm>
                  <a:off x="2107" y="2112"/>
                  <a:ext cx="219" cy="168"/>
                  <a:chOff x="2107" y="2112"/>
                  <a:chExt cx="219" cy="168"/>
                </a:xfrm>
              </p:grpSpPr>
              <p:sp>
                <p:nvSpPr>
                  <p:cNvPr id="48" name="Freeform 72"/>
                  <p:cNvSpPr>
                    <a:spLocks/>
                  </p:cNvSpPr>
                  <p:nvPr/>
                </p:nvSpPr>
                <p:spPr bwMode="auto">
                  <a:xfrm>
                    <a:off x="2107" y="2112"/>
                    <a:ext cx="219" cy="168"/>
                  </a:xfrm>
                  <a:custGeom>
                    <a:avLst/>
                    <a:gdLst>
                      <a:gd name="T0" fmla="*/ 101 w 219"/>
                      <a:gd name="T1" fmla="*/ 5 h 168"/>
                      <a:gd name="T2" fmla="*/ 110 w 219"/>
                      <a:gd name="T3" fmla="*/ 0 h 168"/>
                      <a:gd name="T4" fmla="*/ 129 w 219"/>
                      <a:gd name="T5" fmla="*/ 7 h 168"/>
                      <a:gd name="T6" fmla="*/ 155 w 219"/>
                      <a:gd name="T7" fmla="*/ 20 h 168"/>
                      <a:gd name="T8" fmla="*/ 206 w 219"/>
                      <a:gd name="T9" fmla="*/ 72 h 168"/>
                      <a:gd name="T10" fmla="*/ 213 w 219"/>
                      <a:gd name="T11" fmla="*/ 81 h 168"/>
                      <a:gd name="T12" fmla="*/ 216 w 219"/>
                      <a:gd name="T13" fmla="*/ 90 h 168"/>
                      <a:gd name="T14" fmla="*/ 218 w 219"/>
                      <a:gd name="T15" fmla="*/ 99 h 168"/>
                      <a:gd name="T16" fmla="*/ 216 w 219"/>
                      <a:gd name="T17" fmla="*/ 107 h 168"/>
                      <a:gd name="T18" fmla="*/ 214 w 219"/>
                      <a:gd name="T19" fmla="*/ 113 h 168"/>
                      <a:gd name="T20" fmla="*/ 211 w 219"/>
                      <a:gd name="T21" fmla="*/ 120 h 168"/>
                      <a:gd name="T22" fmla="*/ 205 w 219"/>
                      <a:gd name="T23" fmla="*/ 124 h 168"/>
                      <a:gd name="T24" fmla="*/ 180 w 219"/>
                      <a:gd name="T25" fmla="*/ 138 h 168"/>
                      <a:gd name="T26" fmla="*/ 173 w 219"/>
                      <a:gd name="T27" fmla="*/ 141 h 168"/>
                      <a:gd name="T28" fmla="*/ 166 w 219"/>
                      <a:gd name="T29" fmla="*/ 141 h 168"/>
                      <a:gd name="T30" fmla="*/ 155 w 219"/>
                      <a:gd name="T31" fmla="*/ 148 h 168"/>
                      <a:gd name="T32" fmla="*/ 139 w 219"/>
                      <a:gd name="T33" fmla="*/ 149 h 168"/>
                      <a:gd name="T34" fmla="*/ 133 w 219"/>
                      <a:gd name="T35" fmla="*/ 150 h 168"/>
                      <a:gd name="T36" fmla="*/ 130 w 219"/>
                      <a:gd name="T37" fmla="*/ 144 h 168"/>
                      <a:gd name="T38" fmla="*/ 124 w 219"/>
                      <a:gd name="T39" fmla="*/ 144 h 168"/>
                      <a:gd name="T40" fmla="*/ 118 w 219"/>
                      <a:gd name="T41" fmla="*/ 145 h 168"/>
                      <a:gd name="T42" fmla="*/ 115 w 219"/>
                      <a:gd name="T43" fmla="*/ 148 h 168"/>
                      <a:gd name="T44" fmla="*/ 114 w 219"/>
                      <a:gd name="T45" fmla="*/ 152 h 168"/>
                      <a:gd name="T46" fmla="*/ 115 w 219"/>
                      <a:gd name="T47" fmla="*/ 154 h 168"/>
                      <a:gd name="T48" fmla="*/ 106 w 219"/>
                      <a:gd name="T49" fmla="*/ 156 h 168"/>
                      <a:gd name="T50" fmla="*/ 96 w 219"/>
                      <a:gd name="T51" fmla="*/ 161 h 168"/>
                      <a:gd name="T52" fmla="*/ 84 w 219"/>
                      <a:gd name="T53" fmla="*/ 162 h 168"/>
                      <a:gd name="T54" fmla="*/ 69 w 219"/>
                      <a:gd name="T55" fmla="*/ 165 h 168"/>
                      <a:gd name="T56" fmla="*/ 53 w 219"/>
                      <a:gd name="T57" fmla="*/ 167 h 168"/>
                      <a:gd name="T58" fmla="*/ 31 w 219"/>
                      <a:gd name="T59" fmla="*/ 161 h 168"/>
                      <a:gd name="T60" fmla="*/ 13 w 219"/>
                      <a:gd name="T61" fmla="*/ 154 h 168"/>
                      <a:gd name="T62" fmla="*/ 11 w 219"/>
                      <a:gd name="T63" fmla="*/ 149 h 168"/>
                      <a:gd name="T64" fmla="*/ 7 w 219"/>
                      <a:gd name="T65" fmla="*/ 144 h 168"/>
                      <a:gd name="T66" fmla="*/ 5 w 219"/>
                      <a:gd name="T67" fmla="*/ 133 h 168"/>
                      <a:gd name="T68" fmla="*/ 1 w 219"/>
                      <a:gd name="T69" fmla="*/ 116 h 168"/>
                      <a:gd name="T70" fmla="*/ 1 w 219"/>
                      <a:gd name="T71" fmla="*/ 107 h 168"/>
                      <a:gd name="T72" fmla="*/ 0 w 219"/>
                      <a:gd name="T73" fmla="*/ 98 h 168"/>
                      <a:gd name="T74" fmla="*/ 1 w 219"/>
                      <a:gd name="T75" fmla="*/ 91 h 168"/>
                      <a:gd name="T76" fmla="*/ 5 w 219"/>
                      <a:gd name="T77" fmla="*/ 82 h 168"/>
                      <a:gd name="T78" fmla="*/ 11 w 219"/>
                      <a:gd name="T79" fmla="*/ 71 h 168"/>
                      <a:gd name="T80" fmla="*/ 20 w 219"/>
                      <a:gd name="T81" fmla="*/ 56 h 168"/>
                      <a:gd name="T82" fmla="*/ 38 w 219"/>
                      <a:gd name="T83" fmla="*/ 34 h 168"/>
                      <a:gd name="T84" fmla="*/ 53 w 219"/>
                      <a:gd name="T85" fmla="*/ 22 h 168"/>
                      <a:gd name="T86" fmla="*/ 76 w 219"/>
                      <a:gd name="T87" fmla="*/ 10 h 168"/>
                      <a:gd name="T88" fmla="*/ 91 w 219"/>
                      <a:gd name="T89" fmla="*/ 7 h 168"/>
                      <a:gd name="T90" fmla="*/ 101 w 219"/>
                      <a:gd name="T91" fmla="*/ 5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9"/>
                      <a:gd name="T139" fmla="*/ 0 h 168"/>
                      <a:gd name="T140" fmla="*/ 219 w 219"/>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9" h="168">
                        <a:moveTo>
                          <a:pt x="101" y="5"/>
                        </a:moveTo>
                        <a:lnTo>
                          <a:pt x="110" y="0"/>
                        </a:lnTo>
                        <a:lnTo>
                          <a:pt x="129" y="7"/>
                        </a:lnTo>
                        <a:lnTo>
                          <a:pt x="155" y="20"/>
                        </a:lnTo>
                        <a:lnTo>
                          <a:pt x="206" y="72"/>
                        </a:lnTo>
                        <a:lnTo>
                          <a:pt x="213" y="81"/>
                        </a:lnTo>
                        <a:lnTo>
                          <a:pt x="216" y="90"/>
                        </a:lnTo>
                        <a:lnTo>
                          <a:pt x="218" y="99"/>
                        </a:lnTo>
                        <a:lnTo>
                          <a:pt x="216" y="107"/>
                        </a:lnTo>
                        <a:lnTo>
                          <a:pt x="214" y="113"/>
                        </a:lnTo>
                        <a:lnTo>
                          <a:pt x="211" y="120"/>
                        </a:lnTo>
                        <a:lnTo>
                          <a:pt x="205" y="124"/>
                        </a:lnTo>
                        <a:lnTo>
                          <a:pt x="180" y="138"/>
                        </a:lnTo>
                        <a:lnTo>
                          <a:pt x="173" y="141"/>
                        </a:lnTo>
                        <a:lnTo>
                          <a:pt x="166" y="141"/>
                        </a:lnTo>
                        <a:lnTo>
                          <a:pt x="155" y="148"/>
                        </a:lnTo>
                        <a:lnTo>
                          <a:pt x="139" y="149"/>
                        </a:lnTo>
                        <a:lnTo>
                          <a:pt x="133" y="150"/>
                        </a:lnTo>
                        <a:lnTo>
                          <a:pt x="130" y="144"/>
                        </a:lnTo>
                        <a:lnTo>
                          <a:pt x="124" y="144"/>
                        </a:lnTo>
                        <a:lnTo>
                          <a:pt x="118" y="145"/>
                        </a:lnTo>
                        <a:lnTo>
                          <a:pt x="115" y="148"/>
                        </a:lnTo>
                        <a:lnTo>
                          <a:pt x="114" y="152"/>
                        </a:lnTo>
                        <a:lnTo>
                          <a:pt x="115" y="154"/>
                        </a:lnTo>
                        <a:lnTo>
                          <a:pt x="106" y="156"/>
                        </a:lnTo>
                        <a:lnTo>
                          <a:pt x="96" y="161"/>
                        </a:lnTo>
                        <a:lnTo>
                          <a:pt x="84" y="162"/>
                        </a:lnTo>
                        <a:lnTo>
                          <a:pt x="69" y="165"/>
                        </a:lnTo>
                        <a:lnTo>
                          <a:pt x="53" y="167"/>
                        </a:lnTo>
                        <a:lnTo>
                          <a:pt x="31" y="161"/>
                        </a:lnTo>
                        <a:lnTo>
                          <a:pt x="13" y="154"/>
                        </a:lnTo>
                        <a:lnTo>
                          <a:pt x="11" y="149"/>
                        </a:lnTo>
                        <a:lnTo>
                          <a:pt x="7" y="144"/>
                        </a:lnTo>
                        <a:lnTo>
                          <a:pt x="5" y="133"/>
                        </a:lnTo>
                        <a:lnTo>
                          <a:pt x="1" y="116"/>
                        </a:lnTo>
                        <a:lnTo>
                          <a:pt x="1" y="107"/>
                        </a:lnTo>
                        <a:lnTo>
                          <a:pt x="0" y="98"/>
                        </a:lnTo>
                        <a:lnTo>
                          <a:pt x="1" y="91"/>
                        </a:lnTo>
                        <a:lnTo>
                          <a:pt x="5" y="82"/>
                        </a:lnTo>
                        <a:lnTo>
                          <a:pt x="11" y="71"/>
                        </a:lnTo>
                        <a:lnTo>
                          <a:pt x="20" y="56"/>
                        </a:lnTo>
                        <a:lnTo>
                          <a:pt x="38" y="34"/>
                        </a:lnTo>
                        <a:lnTo>
                          <a:pt x="53" y="22"/>
                        </a:lnTo>
                        <a:lnTo>
                          <a:pt x="76" y="10"/>
                        </a:lnTo>
                        <a:lnTo>
                          <a:pt x="91" y="7"/>
                        </a:lnTo>
                        <a:lnTo>
                          <a:pt x="101" y="5"/>
                        </a:lnTo>
                      </a:path>
                    </a:pathLst>
                  </a:custGeom>
                  <a:solidFill>
                    <a:srgbClr val="9F7F5F"/>
                  </a:solidFill>
                  <a:ln w="9525" cap="rnd">
                    <a:noFill/>
                    <a:round/>
                    <a:headEnd/>
                    <a:tailEnd/>
                  </a:ln>
                </p:spPr>
                <p:txBody>
                  <a:bodyPr/>
                  <a:lstStyle/>
                  <a:p>
                    <a:endParaRPr lang="tr-TR"/>
                  </a:p>
                </p:txBody>
              </p:sp>
              <p:sp>
                <p:nvSpPr>
                  <p:cNvPr id="49" name="Freeform 73"/>
                  <p:cNvSpPr>
                    <a:spLocks/>
                  </p:cNvSpPr>
                  <p:nvPr/>
                </p:nvSpPr>
                <p:spPr bwMode="auto">
                  <a:xfrm>
                    <a:off x="2277" y="2243"/>
                    <a:ext cx="31" cy="32"/>
                  </a:xfrm>
                  <a:custGeom>
                    <a:avLst/>
                    <a:gdLst>
                      <a:gd name="T0" fmla="*/ 5 w 31"/>
                      <a:gd name="T1" fmla="*/ 3 h 32"/>
                      <a:gd name="T2" fmla="*/ 23 w 31"/>
                      <a:gd name="T3" fmla="*/ 3 h 32"/>
                      <a:gd name="T4" fmla="*/ 21 w 31"/>
                      <a:gd name="T5" fmla="*/ 0 h 32"/>
                      <a:gd name="T6" fmla="*/ 25 w 31"/>
                      <a:gd name="T7" fmla="*/ 0 h 32"/>
                      <a:gd name="T8" fmla="*/ 30 w 31"/>
                      <a:gd name="T9" fmla="*/ 4 h 32"/>
                      <a:gd name="T10" fmla="*/ 30 w 31"/>
                      <a:gd name="T11" fmla="*/ 7 h 32"/>
                      <a:gd name="T12" fmla="*/ 26 w 31"/>
                      <a:gd name="T13" fmla="*/ 7 h 32"/>
                      <a:gd name="T14" fmla="*/ 25 w 31"/>
                      <a:gd name="T15" fmla="*/ 12 h 32"/>
                      <a:gd name="T16" fmla="*/ 24 w 31"/>
                      <a:gd name="T17" fmla="*/ 17 h 32"/>
                      <a:gd name="T18" fmla="*/ 22 w 31"/>
                      <a:gd name="T19" fmla="*/ 21 h 32"/>
                      <a:gd name="T20" fmla="*/ 21 w 31"/>
                      <a:gd name="T21" fmla="*/ 24 h 32"/>
                      <a:gd name="T22" fmla="*/ 20 w 31"/>
                      <a:gd name="T23" fmla="*/ 25 h 32"/>
                      <a:gd name="T24" fmla="*/ 18 w 31"/>
                      <a:gd name="T25" fmla="*/ 27 h 32"/>
                      <a:gd name="T26" fmla="*/ 15 w 31"/>
                      <a:gd name="T27" fmla="*/ 29 h 32"/>
                      <a:gd name="T28" fmla="*/ 12 w 31"/>
                      <a:gd name="T29" fmla="*/ 30 h 32"/>
                      <a:gd name="T30" fmla="*/ 9 w 31"/>
                      <a:gd name="T31" fmla="*/ 30 h 32"/>
                      <a:gd name="T32" fmla="*/ 7 w 31"/>
                      <a:gd name="T33" fmla="*/ 31 h 32"/>
                      <a:gd name="T34" fmla="*/ 9 w 31"/>
                      <a:gd name="T35" fmla="*/ 27 h 32"/>
                      <a:gd name="T36" fmla="*/ 12 w 31"/>
                      <a:gd name="T37" fmla="*/ 27 h 32"/>
                      <a:gd name="T38" fmla="*/ 15 w 31"/>
                      <a:gd name="T39" fmla="*/ 25 h 32"/>
                      <a:gd name="T40" fmla="*/ 18 w 31"/>
                      <a:gd name="T41" fmla="*/ 23 h 32"/>
                      <a:gd name="T42" fmla="*/ 19 w 31"/>
                      <a:gd name="T43" fmla="*/ 21 h 32"/>
                      <a:gd name="T44" fmla="*/ 20 w 31"/>
                      <a:gd name="T45" fmla="*/ 19 h 32"/>
                      <a:gd name="T46" fmla="*/ 22 w 31"/>
                      <a:gd name="T47" fmla="*/ 15 h 32"/>
                      <a:gd name="T48" fmla="*/ 22 w 31"/>
                      <a:gd name="T49" fmla="*/ 11 h 32"/>
                      <a:gd name="T50" fmla="*/ 23 w 31"/>
                      <a:gd name="T51" fmla="*/ 7 h 32"/>
                      <a:gd name="T52" fmla="*/ 0 w 31"/>
                      <a:gd name="T53" fmla="*/ 10 h 32"/>
                      <a:gd name="T54" fmla="*/ 5 w 31"/>
                      <a:gd name="T55" fmla="*/ 3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32"/>
                      <a:gd name="T86" fmla="*/ 31 w 31"/>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32">
                        <a:moveTo>
                          <a:pt x="5" y="3"/>
                        </a:moveTo>
                        <a:lnTo>
                          <a:pt x="23" y="3"/>
                        </a:lnTo>
                        <a:lnTo>
                          <a:pt x="21" y="0"/>
                        </a:lnTo>
                        <a:lnTo>
                          <a:pt x="25" y="0"/>
                        </a:lnTo>
                        <a:lnTo>
                          <a:pt x="30" y="4"/>
                        </a:lnTo>
                        <a:lnTo>
                          <a:pt x="30" y="7"/>
                        </a:lnTo>
                        <a:lnTo>
                          <a:pt x="26" y="7"/>
                        </a:lnTo>
                        <a:lnTo>
                          <a:pt x="25" y="12"/>
                        </a:lnTo>
                        <a:lnTo>
                          <a:pt x="24" y="17"/>
                        </a:lnTo>
                        <a:lnTo>
                          <a:pt x="22" y="21"/>
                        </a:lnTo>
                        <a:lnTo>
                          <a:pt x="21" y="24"/>
                        </a:lnTo>
                        <a:lnTo>
                          <a:pt x="20" y="25"/>
                        </a:lnTo>
                        <a:lnTo>
                          <a:pt x="18" y="27"/>
                        </a:lnTo>
                        <a:lnTo>
                          <a:pt x="15" y="29"/>
                        </a:lnTo>
                        <a:lnTo>
                          <a:pt x="12" y="30"/>
                        </a:lnTo>
                        <a:lnTo>
                          <a:pt x="9" y="30"/>
                        </a:lnTo>
                        <a:lnTo>
                          <a:pt x="7" y="31"/>
                        </a:lnTo>
                        <a:lnTo>
                          <a:pt x="9" y="27"/>
                        </a:lnTo>
                        <a:lnTo>
                          <a:pt x="12" y="27"/>
                        </a:lnTo>
                        <a:lnTo>
                          <a:pt x="15" y="25"/>
                        </a:lnTo>
                        <a:lnTo>
                          <a:pt x="18" y="23"/>
                        </a:lnTo>
                        <a:lnTo>
                          <a:pt x="19" y="21"/>
                        </a:lnTo>
                        <a:lnTo>
                          <a:pt x="20" y="19"/>
                        </a:lnTo>
                        <a:lnTo>
                          <a:pt x="22" y="15"/>
                        </a:lnTo>
                        <a:lnTo>
                          <a:pt x="22" y="11"/>
                        </a:lnTo>
                        <a:lnTo>
                          <a:pt x="23" y="7"/>
                        </a:lnTo>
                        <a:lnTo>
                          <a:pt x="0" y="10"/>
                        </a:lnTo>
                        <a:lnTo>
                          <a:pt x="5" y="3"/>
                        </a:lnTo>
                      </a:path>
                    </a:pathLst>
                  </a:custGeom>
                  <a:solidFill>
                    <a:srgbClr val="9F7F5F"/>
                  </a:solidFill>
                  <a:ln w="9525" cap="rnd">
                    <a:noFill/>
                    <a:round/>
                    <a:headEnd/>
                    <a:tailEnd/>
                  </a:ln>
                </p:spPr>
                <p:txBody>
                  <a:bodyPr/>
                  <a:lstStyle/>
                  <a:p>
                    <a:endParaRPr lang="tr-TR"/>
                  </a:p>
                </p:txBody>
              </p:sp>
            </p:grpSp>
          </p:grpSp>
          <p:grpSp>
            <p:nvGrpSpPr>
              <p:cNvPr id="34" name="Group 74"/>
              <p:cNvGrpSpPr>
                <a:grpSpLocks/>
              </p:cNvGrpSpPr>
              <p:nvPr/>
            </p:nvGrpSpPr>
            <p:grpSpPr bwMode="auto">
              <a:xfrm>
                <a:off x="2351" y="2152"/>
                <a:ext cx="212" cy="223"/>
                <a:chOff x="2351" y="2152"/>
                <a:chExt cx="212" cy="223"/>
              </a:xfrm>
            </p:grpSpPr>
            <p:grpSp>
              <p:nvGrpSpPr>
                <p:cNvPr id="39" name="Group 75"/>
                <p:cNvGrpSpPr>
                  <a:grpSpLocks/>
                </p:cNvGrpSpPr>
                <p:nvPr/>
              </p:nvGrpSpPr>
              <p:grpSpPr bwMode="auto">
                <a:xfrm>
                  <a:off x="2351" y="2152"/>
                  <a:ext cx="202" cy="223"/>
                  <a:chOff x="2351" y="2152"/>
                  <a:chExt cx="202" cy="223"/>
                </a:xfrm>
              </p:grpSpPr>
              <p:sp>
                <p:nvSpPr>
                  <p:cNvPr id="41" name="Freeform 76"/>
                  <p:cNvSpPr>
                    <a:spLocks/>
                  </p:cNvSpPr>
                  <p:nvPr/>
                </p:nvSpPr>
                <p:spPr bwMode="auto">
                  <a:xfrm>
                    <a:off x="2366" y="2160"/>
                    <a:ext cx="187" cy="215"/>
                  </a:xfrm>
                  <a:custGeom>
                    <a:avLst/>
                    <a:gdLst>
                      <a:gd name="T0" fmla="*/ 160 w 187"/>
                      <a:gd name="T1" fmla="*/ 30 h 215"/>
                      <a:gd name="T2" fmla="*/ 173 w 187"/>
                      <a:gd name="T3" fmla="*/ 60 h 215"/>
                      <a:gd name="T4" fmla="*/ 173 w 187"/>
                      <a:gd name="T5" fmla="*/ 71 h 215"/>
                      <a:gd name="T6" fmla="*/ 171 w 187"/>
                      <a:gd name="T7" fmla="*/ 81 h 215"/>
                      <a:gd name="T8" fmla="*/ 173 w 187"/>
                      <a:gd name="T9" fmla="*/ 97 h 215"/>
                      <a:gd name="T10" fmla="*/ 186 w 187"/>
                      <a:gd name="T11" fmla="*/ 120 h 215"/>
                      <a:gd name="T12" fmla="*/ 176 w 187"/>
                      <a:gd name="T13" fmla="*/ 132 h 215"/>
                      <a:gd name="T14" fmla="*/ 180 w 187"/>
                      <a:gd name="T15" fmla="*/ 137 h 215"/>
                      <a:gd name="T16" fmla="*/ 177 w 187"/>
                      <a:gd name="T17" fmla="*/ 151 h 215"/>
                      <a:gd name="T18" fmla="*/ 175 w 187"/>
                      <a:gd name="T19" fmla="*/ 162 h 215"/>
                      <a:gd name="T20" fmla="*/ 173 w 187"/>
                      <a:gd name="T21" fmla="*/ 169 h 215"/>
                      <a:gd name="T22" fmla="*/ 175 w 187"/>
                      <a:gd name="T23" fmla="*/ 180 h 215"/>
                      <a:gd name="T24" fmla="*/ 171 w 187"/>
                      <a:gd name="T25" fmla="*/ 189 h 215"/>
                      <a:gd name="T26" fmla="*/ 162 w 187"/>
                      <a:gd name="T27" fmla="*/ 193 h 215"/>
                      <a:gd name="T28" fmla="*/ 150 w 187"/>
                      <a:gd name="T29" fmla="*/ 195 h 215"/>
                      <a:gd name="T30" fmla="*/ 114 w 187"/>
                      <a:gd name="T31" fmla="*/ 214 h 215"/>
                      <a:gd name="T32" fmla="*/ 13 w 187"/>
                      <a:gd name="T33" fmla="*/ 154 h 215"/>
                      <a:gd name="T34" fmla="*/ 11 w 187"/>
                      <a:gd name="T35" fmla="*/ 132 h 215"/>
                      <a:gd name="T36" fmla="*/ 4 w 187"/>
                      <a:gd name="T37" fmla="*/ 115 h 215"/>
                      <a:gd name="T38" fmla="*/ 2 w 187"/>
                      <a:gd name="T39" fmla="*/ 103 h 215"/>
                      <a:gd name="T40" fmla="*/ 0 w 187"/>
                      <a:gd name="T41" fmla="*/ 88 h 215"/>
                      <a:gd name="T42" fmla="*/ 2 w 187"/>
                      <a:gd name="T43" fmla="*/ 68 h 215"/>
                      <a:gd name="T44" fmla="*/ 8 w 187"/>
                      <a:gd name="T45" fmla="*/ 48 h 215"/>
                      <a:gd name="T46" fmla="*/ 14 w 187"/>
                      <a:gd name="T47" fmla="*/ 33 h 215"/>
                      <a:gd name="T48" fmla="*/ 25 w 187"/>
                      <a:gd name="T49" fmla="*/ 23 h 215"/>
                      <a:gd name="T50" fmla="*/ 39 w 187"/>
                      <a:gd name="T51" fmla="*/ 11 h 215"/>
                      <a:gd name="T52" fmla="*/ 55 w 187"/>
                      <a:gd name="T53" fmla="*/ 4 h 215"/>
                      <a:gd name="T54" fmla="*/ 76 w 187"/>
                      <a:gd name="T55" fmla="*/ 1 h 215"/>
                      <a:gd name="T56" fmla="*/ 91 w 187"/>
                      <a:gd name="T57" fmla="*/ 0 h 215"/>
                      <a:gd name="T58" fmla="*/ 109 w 187"/>
                      <a:gd name="T59" fmla="*/ 1 h 215"/>
                      <a:gd name="T60" fmla="*/ 131 w 187"/>
                      <a:gd name="T61" fmla="*/ 5 h 215"/>
                      <a:gd name="T62" fmla="*/ 146 w 187"/>
                      <a:gd name="T63" fmla="*/ 13 h 215"/>
                      <a:gd name="T64" fmla="*/ 160 w 187"/>
                      <a:gd name="T65" fmla="*/ 30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215"/>
                      <a:gd name="T101" fmla="*/ 187 w 187"/>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215">
                        <a:moveTo>
                          <a:pt x="160" y="30"/>
                        </a:moveTo>
                        <a:lnTo>
                          <a:pt x="173" y="60"/>
                        </a:lnTo>
                        <a:lnTo>
                          <a:pt x="173" y="71"/>
                        </a:lnTo>
                        <a:lnTo>
                          <a:pt x="171" y="81"/>
                        </a:lnTo>
                        <a:lnTo>
                          <a:pt x="173" y="97"/>
                        </a:lnTo>
                        <a:lnTo>
                          <a:pt x="186" y="120"/>
                        </a:lnTo>
                        <a:lnTo>
                          <a:pt x="176" y="132"/>
                        </a:lnTo>
                        <a:lnTo>
                          <a:pt x="180" y="137"/>
                        </a:lnTo>
                        <a:lnTo>
                          <a:pt x="177" y="151"/>
                        </a:lnTo>
                        <a:lnTo>
                          <a:pt x="175" y="162"/>
                        </a:lnTo>
                        <a:lnTo>
                          <a:pt x="173" y="169"/>
                        </a:lnTo>
                        <a:lnTo>
                          <a:pt x="175" y="180"/>
                        </a:lnTo>
                        <a:lnTo>
                          <a:pt x="171" y="189"/>
                        </a:lnTo>
                        <a:lnTo>
                          <a:pt x="162" y="193"/>
                        </a:lnTo>
                        <a:lnTo>
                          <a:pt x="150" y="195"/>
                        </a:lnTo>
                        <a:lnTo>
                          <a:pt x="114" y="214"/>
                        </a:lnTo>
                        <a:lnTo>
                          <a:pt x="13" y="154"/>
                        </a:lnTo>
                        <a:lnTo>
                          <a:pt x="11" y="132"/>
                        </a:lnTo>
                        <a:lnTo>
                          <a:pt x="4" y="115"/>
                        </a:lnTo>
                        <a:lnTo>
                          <a:pt x="2" y="103"/>
                        </a:lnTo>
                        <a:lnTo>
                          <a:pt x="0" y="88"/>
                        </a:lnTo>
                        <a:lnTo>
                          <a:pt x="2" y="68"/>
                        </a:lnTo>
                        <a:lnTo>
                          <a:pt x="8" y="48"/>
                        </a:lnTo>
                        <a:lnTo>
                          <a:pt x="14" y="33"/>
                        </a:lnTo>
                        <a:lnTo>
                          <a:pt x="25" y="23"/>
                        </a:lnTo>
                        <a:lnTo>
                          <a:pt x="39" y="11"/>
                        </a:lnTo>
                        <a:lnTo>
                          <a:pt x="55" y="4"/>
                        </a:lnTo>
                        <a:lnTo>
                          <a:pt x="76" y="1"/>
                        </a:lnTo>
                        <a:lnTo>
                          <a:pt x="91" y="0"/>
                        </a:lnTo>
                        <a:lnTo>
                          <a:pt x="109" y="1"/>
                        </a:lnTo>
                        <a:lnTo>
                          <a:pt x="131" y="5"/>
                        </a:lnTo>
                        <a:lnTo>
                          <a:pt x="146" y="13"/>
                        </a:lnTo>
                        <a:lnTo>
                          <a:pt x="160" y="30"/>
                        </a:lnTo>
                      </a:path>
                    </a:pathLst>
                  </a:custGeom>
                  <a:solidFill>
                    <a:srgbClr val="BF7F3F"/>
                  </a:solidFill>
                  <a:ln w="9525" cap="rnd">
                    <a:noFill/>
                    <a:round/>
                    <a:headEnd/>
                    <a:tailEnd/>
                  </a:ln>
                </p:spPr>
                <p:txBody>
                  <a:bodyPr/>
                  <a:lstStyle/>
                  <a:p>
                    <a:endParaRPr lang="tr-TR"/>
                  </a:p>
                </p:txBody>
              </p:sp>
              <p:sp>
                <p:nvSpPr>
                  <p:cNvPr id="42" name="Freeform 77"/>
                  <p:cNvSpPr>
                    <a:spLocks/>
                  </p:cNvSpPr>
                  <p:nvPr/>
                </p:nvSpPr>
                <p:spPr bwMode="auto">
                  <a:xfrm>
                    <a:off x="2351" y="2152"/>
                    <a:ext cx="191" cy="180"/>
                  </a:xfrm>
                  <a:custGeom>
                    <a:avLst/>
                    <a:gdLst>
                      <a:gd name="T0" fmla="*/ 15 w 191"/>
                      <a:gd name="T1" fmla="*/ 157 h 180"/>
                      <a:gd name="T2" fmla="*/ 12 w 191"/>
                      <a:gd name="T3" fmla="*/ 136 h 180"/>
                      <a:gd name="T4" fmla="*/ 8 w 191"/>
                      <a:gd name="T5" fmla="*/ 127 h 180"/>
                      <a:gd name="T6" fmla="*/ 1 w 191"/>
                      <a:gd name="T7" fmla="*/ 112 h 180"/>
                      <a:gd name="T8" fmla="*/ 0 w 191"/>
                      <a:gd name="T9" fmla="*/ 100 h 180"/>
                      <a:gd name="T10" fmla="*/ 0 w 191"/>
                      <a:gd name="T11" fmla="*/ 86 h 180"/>
                      <a:gd name="T12" fmla="*/ 2 w 191"/>
                      <a:gd name="T13" fmla="*/ 68 h 180"/>
                      <a:gd name="T14" fmla="*/ 10 w 191"/>
                      <a:gd name="T15" fmla="*/ 49 h 180"/>
                      <a:gd name="T16" fmla="*/ 18 w 191"/>
                      <a:gd name="T17" fmla="*/ 32 h 180"/>
                      <a:gd name="T18" fmla="*/ 30 w 191"/>
                      <a:gd name="T19" fmla="*/ 19 h 180"/>
                      <a:gd name="T20" fmla="*/ 41 w 191"/>
                      <a:gd name="T21" fmla="*/ 11 h 180"/>
                      <a:gd name="T22" fmla="*/ 56 w 191"/>
                      <a:gd name="T23" fmla="*/ 3 h 180"/>
                      <a:gd name="T24" fmla="*/ 72 w 191"/>
                      <a:gd name="T25" fmla="*/ 0 h 180"/>
                      <a:gd name="T26" fmla="*/ 95 w 191"/>
                      <a:gd name="T27" fmla="*/ 0 h 180"/>
                      <a:gd name="T28" fmla="*/ 121 w 191"/>
                      <a:gd name="T29" fmla="*/ 3 h 180"/>
                      <a:gd name="T30" fmla="*/ 140 w 191"/>
                      <a:gd name="T31" fmla="*/ 3 h 180"/>
                      <a:gd name="T32" fmla="*/ 157 w 191"/>
                      <a:gd name="T33" fmla="*/ 5 h 180"/>
                      <a:gd name="T34" fmla="*/ 165 w 191"/>
                      <a:gd name="T35" fmla="*/ 6 h 180"/>
                      <a:gd name="T36" fmla="*/ 172 w 191"/>
                      <a:gd name="T37" fmla="*/ 11 h 180"/>
                      <a:gd name="T38" fmla="*/ 179 w 191"/>
                      <a:gd name="T39" fmla="*/ 22 h 180"/>
                      <a:gd name="T40" fmla="*/ 183 w 191"/>
                      <a:gd name="T41" fmla="*/ 30 h 180"/>
                      <a:gd name="T42" fmla="*/ 190 w 191"/>
                      <a:gd name="T43" fmla="*/ 38 h 180"/>
                      <a:gd name="T44" fmla="*/ 185 w 191"/>
                      <a:gd name="T45" fmla="*/ 51 h 180"/>
                      <a:gd name="T46" fmla="*/ 179 w 191"/>
                      <a:gd name="T47" fmla="*/ 63 h 180"/>
                      <a:gd name="T48" fmla="*/ 179 w 191"/>
                      <a:gd name="T49" fmla="*/ 68 h 180"/>
                      <a:gd name="T50" fmla="*/ 176 w 191"/>
                      <a:gd name="T51" fmla="*/ 76 h 180"/>
                      <a:gd name="T52" fmla="*/ 176 w 191"/>
                      <a:gd name="T53" fmla="*/ 85 h 180"/>
                      <a:gd name="T54" fmla="*/ 170 w 191"/>
                      <a:gd name="T55" fmla="*/ 89 h 180"/>
                      <a:gd name="T56" fmla="*/ 167 w 191"/>
                      <a:gd name="T57" fmla="*/ 117 h 180"/>
                      <a:gd name="T58" fmla="*/ 161 w 191"/>
                      <a:gd name="T59" fmla="*/ 122 h 180"/>
                      <a:gd name="T60" fmla="*/ 156 w 191"/>
                      <a:gd name="T61" fmla="*/ 121 h 180"/>
                      <a:gd name="T62" fmla="*/ 152 w 191"/>
                      <a:gd name="T63" fmla="*/ 114 h 180"/>
                      <a:gd name="T64" fmla="*/ 146 w 191"/>
                      <a:gd name="T65" fmla="*/ 107 h 180"/>
                      <a:gd name="T66" fmla="*/ 139 w 191"/>
                      <a:gd name="T67" fmla="*/ 107 h 180"/>
                      <a:gd name="T68" fmla="*/ 136 w 191"/>
                      <a:gd name="T69" fmla="*/ 117 h 180"/>
                      <a:gd name="T70" fmla="*/ 134 w 191"/>
                      <a:gd name="T71" fmla="*/ 132 h 180"/>
                      <a:gd name="T72" fmla="*/ 136 w 191"/>
                      <a:gd name="T73" fmla="*/ 143 h 180"/>
                      <a:gd name="T74" fmla="*/ 138 w 191"/>
                      <a:gd name="T75" fmla="*/ 150 h 180"/>
                      <a:gd name="T76" fmla="*/ 144 w 191"/>
                      <a:gd name="T77" fmla="*/ 155 h 180"/>
                      <a:gd name="T78" fmla="*/ 154 w 191"/>
                      <a:gd name="T79" fmla="*/ 161 h 180"/>
                      <a:gd name="T80" fmla="*/ 139 w 191"/>
                      <a:gd name="T81" fmla="*/ 158 h 180"/>
                      <a:gd name="T82" fmla="*/ 132 w 191"/>
                      <a:gd name="T83" fmla="*/ 158 h 180"/>
                      <a:gd name="T84" fmla="*/ 130 w 191"/>
                      <a:gd name="T85" fmla="*/ 161 h 180"/>
                      <a:gd name="T86" fmla="*/ 119 w 191"/>
                      <a:gd name="T87" fmla="*/ 172 h 180"/>
                      <a:gd name="T88" fmla="*/ 112 w 191"/>
                      <a:gd name="T89" fmla="*/ 173 h 180"/>
                      <a:gd name="T90" fmla="*/ 103 w 191"/>
                      <a:gd name="T91" fmla="*/ 177 h 180"/>
                      <a:gd name="T92" fmla="*/ 95 w 191"/>
                      <a:gd name="T93" fmla="*/ 179 h 180"/>
                      <a:gd name="T94" fmla="*/ 66 w 191"/>
                      <a:gd name="T95" fmla="*/ 175 h 180"/>
                      <a:gd name="T96" fmla="*/ 53 w 191"/>
                      <a:gd name="T97" fmla="*/ 174 h 180"/>
                      <a:gd name="T98" fmla="*/ 52 w 191"/>
                      <a:gd name="T99" fmla="*/ 171 h 180"/>
                      <a:gd name="T100" fmla="*/ 36 w 191"/>
                      <a:gd name="T101" fmla="*/ 166 h 180"/>
                      <a:gd name="T102" fmla="*/ 25 w 191"/>
                      <a:gd name="T103" fmla="*/ 164 h 180"/>
                      <a:gd name="T104" fmla="*/ 15 w 191"/>
                      <a:gd name="T105" fmla="*/ 157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180"/>
                      <a:gd name="T161" fmla="*/ 191 w 191"/>
                      <a:gd name="T162" fmla="*/ 180 h 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180">
                        <a:moveTo>
                          <a:pt x="15" y="157"/>
                        </a:moveTo>
                        <a:lnTo>
                          <a:pt x="12" y="136"/>
                        </a:lnTo>
                        <a:lnTo>
                          <a:pt x="8" y="127"/>
                        </a:lnTo>
                        <a:lnTo>
                          <a:pt x="1" y="112"/>
                        </a:lnTo>
                        <a:lnTo>
                          <a:pt x="0" y="100"/>
                        </a:lnTo>
                        <a:lnTo>
                          <a:pt x="0" y="86"/>
                        </a:lnTo>
                        <a:lnTo>
                          <a:pt x="2" y="68"/>
                        </a:lnTo>
                        <a:lnTo>
                          <a:pt x="10" y="49"/>
                        </a:lnTo>
                        <a:lnTo>
                          <a:pt x="18" y="32"/>
                        </a:lnTo>
                        <a:lnTo>
                          <a:pt x="30" y="19"/>
                        </a:lnTo>
                        <a:lnTo>
                          <a:pt x="41" y="11"/>
                        </a:lnTo>
                        <a:lnTo>
                          <a:pt x="56" y="3"/>
                        </a:lnTo>
                        <a:lnTo>
                          <a:pt x="72" y="0"/>
                        </a:lnTo>
                        <a:lnTo>
                          <a:pt x="95" y="0"/>
                        </a:lnTo>
                        <a:lnTo>
                          <a:pt x="121" y="3"/>
                        </a:lnTo>
                        <a:lnTo>
                          <a:pt x="140" y="3"/>
                        </a:lnTo>
                        <a:lnTo>
                          <a:pt x="157" y="5"/>
                        </a:lnTo>
                        <a:lnTo>
                          <a:pt x="165" y="6"/>
                        </a:lnTo>
                        <a:lnTo>
                          <a:pt x="172" y="11"/>
                        </a:lnTo>
                        <a:lnTo>
                          <a:pt x="179" y="22"/>
                        </a:lnTo>
                        <a:lnTo>
                          <a:pt x="183" y="30"/>
                        </a:lnTo>
                        <a:lnTo>
                          <a:pt x="190" y="38"/>
                        </a:lnTo>
                        <a:lnTo>
                          <a:pt x="185" y="51"/>
                        </a:lnTo>
                        <a:lnTo>
                          <a:pt x="179" y="63"/>
                        </a:lnTo>
                        <a:lnTo>
                          <a:pt x="179" y="68"/>
                        </a:lnTo>
                        <a:lnTo>
                          <a:pt x="176" y="76"/>
                        </a:lnTo>
                        <a:lnTo>
                          <a:pt x="176" y="85"/>
                        </a:lnTo>
                        <a:lnTo>
                          <a:pt x="170" y="89"/>
                        </a:lnTo>
                        <a:lnTo>
                          <a:pt x="167" y="117"/>
                        </a:lnTo>
                        <a:lnTo>
                          <a:pt x="161" y="122"/>
                        </a:lnTo>
                        <a:lnTo>
                          <a:pt x="156" y="121"/>
                        </a:lnTo>
                        <a:lnTo>
                          <a:pt x="152" y="114"/>
                        </a:lnTo>
                        <a:lnTo>
                          <a:pt x="146" y="107"/>
                        </a:lnTo>
                        <a:lnTo>
                          <a:pt x="139" y="107"/>
                        </a:lnTo>
                        <a:lnTo>
                          <a:pt x="136" y="117"/>
                        </a:lnTo>
                        <a:lnTo>
                          <a:pt x="134" y="132"/>
                        </a:lnTo>
                        <a:lnTo>
                          <a:pt x="136" y="143"/>
                        </a:lnTo>
                        <a:lnTo>
                          <a:pt x="138" y="150"/>
                        </a:lnTo>
                        <a:lnTo>
                          <a:pt x="144" y="155"/>
                        </a:lnTo>
                        <a:lnTo>
                          <a:pt x="154" y="161"/>
                        </a:lnTo>
                        <a:lnTo>
                          <a:pt x="139" y="158"/>
                        </a:lnTo>
                        <a:lnTo>
                          <a:pt x="132" y="158"/>
                        </a:lnTo>
                        <a:lnTo>
                          <a:pt x="130" y="161"/>
                        </a:lnTo>
                        <a:lnTo>
                          <a:pt x="119" y="172"/>
                        </a:lnTo>
                        <a:lnTo>
                          <a:pt x="112" y="173"/>
                        </a:lnTo>
                        <a:lnTo>
                          <a:pt x="103" y="177"/>
                        </a:lnTo>
                        <a:lnTo>
                          <a:pt x="95" y="179"/>
                        </a:lnTo>
                        <a:lnTo>
                          <a:pt x="66" y="175"/>
                        </a:lnTo>
                        <a:lnTo>
                          <a:pt x="53" y="174"/>
                        </a:lnTo>
                        <a:lnTo>
                          <a:pt x="52" y="171"/>
                        </a:lnTo>
                        <a:lnTo>
                          <a:pt x="36" y="166"/>
                        </a:lnTo>
                        <a:lnTo>
                          <a:pt x="25" y="164"/>
                        </a:lnTo>
                        <a:lnTo>
                          <a:pt x="15" y="157"/>
                        </a:lnTo>
                      </a:path>
                    </a:pathLst>
                  </a:custGeom>
                  <a:solidFill>
                    <a:srgbClr val="5F5F5F"/>
                  </a:solidFill>
                  <a:ln w="9525" cap="rnd">
                    <a:noFill/>
                    <a:round/>
                    <a:headEnd/>
                    <a:tailEnd/>
                  </a:ln>
                </p:spPr>
                <p:txBody>
                  <a:bodyPr/>
                  <a:lstStyle/>
                  <a:p>
                    <a:endParaRPr lang="tr-TR"/>
                  </a:p>
                </p:txBody>
              </p:sp>
            </p:grpSp>
            <p:sp>
              <p:nvSpPr>
                <p:cNvPr id="40" name="Freeform 78"/>
                <p:cNvSpPr>
                  <a:spLocks/>
                </p:cNvSpPr>
                <p:nvPr/>
              </p:nvSpPr>
              <p:spPr bwMode="auto">
                <a:xfrm>
                  <a:off x="2514" y="2225"/>
                  <a:ext cx="49" cy="55"/>
                </a:xfrm>
                <a:custGeom>
                  <a:avLst/>
                  <a:gdLst>
                    <a:gd name="T0" fmla="*/ 5 w 49"/>
                    <a:gd name="T1" fmla="*/ 16 h 55"/>
                    <a:gd name="T2" fmla="*/ 35 w 49"/>
                    <a:gd name="T3" fmla="*/ 4 h 55"/>
                    <a:gd name="T4" fmla="*/ 24 w 49"/>
                    <a:gd name="T5" fmla="*/ 4 h 55"/>
                    <a:gd name="T6" fmla="*/ 25 w 49"/>
                    <a:gd name="T7" fmla="*/ 0 h 55"/>
                    <a:gd name="T8" fmla="*/ 46 w 49"/>
                    <a:gd name="T9" fmla="*/ 0 h 55"/>
                    <a:gd name="T10" fmla="*/ 48 w 49"/>
                    <a:gd name="T11" fmla="*/ 4 h 55"/>
                    <a:gd name="T12" fmla="*/ 44 w 49"/>
                    <a:gd name="T13" fmla="*/ 10 h 55"/>
                    <a:gd name="T14" fmla="*/ 44 w 49"/>
                    <a:gd name="T15" fmla="*/ 19 h 55"/>
                    <a:gd name="T16" fmla="*/ 44 w 49"/>
                    <a:gd name="T17" fmla="*/ 30 h 55"/>
                    <a:gd name="T18" fmla="*/ 44 w 49"/>
                    <a:gd name="T19" fmla="*/ 37 h 55"/>
                    <a:gd name="T20" fmla="*/ 41 w 49"/>
                    <a:gd name="T21" fmla="*/ 43 h 55"/>
                    <a:gd name="T22" fmla="*/ 38 w 49"/>
                    <a:gd name="T23" fmla="*/ 47 h 55"/>
                    <a:gd name="T24" fmla="*/ 35 w 49"/>
                    <a:gd name="T25" fmla="*/ 51 h 55"/>
                    <a:gd name="T26" fmla="*/ 31 w 49"/>
                    <a:gd name="T27" fmla="*/ 52 h 55"/>
                    <a:gd name="T28" fmla="*/ 26 w 49"/>
                    <a:gd name="T29" fmla="*/ 54 h 55"/>
                    <a:gd name="T30" fmla="*/ 26 w 49"/>
                    <a:gd name="T31" fmla="*/ 51 h 55"/>
                    <a:gd name="T32" fmla="*/ 32 w 49"/>
                    <a:gd name="T33" fmla="*/ 47 h 55"/>
                    <a:gd name="T34" fmla="*/ 37 w 49"/>
                    <a:gd name="T35" fmla="*/ 42 h 55"/>
                    <a:gd name="T36" fmla="*/ 40 w 49"/>
                    <a:gd name="T37" fmla="*/ 31 h 55"/>
                    <a:gd name="T38" fmla="*/ 41 w 49"/>
                    <a:gd name="T39" fmla="*/ 22 h 55"/>
                    <a:gd name="T40" fmla="*/ 39 w 49"/>
                    <a:gd name="T41" fmla="*/ 14 h 55"/>
                    <a:gd name="T42" fmla="*/ 0 w 49"/>
                    <a:gd name="T43" fmla="*/ 34 h 55"/>
                    <a:gd name="T44" fmla="*/ 5 w 49"/>
                    <a:gd name="T45" fmla="*/ 16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55"/>
                    <a:gd name="T71" fmla="*/ 49 w 49"/>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55">
                      <a:moveTo>
                        <a:pt x="5" y="16"/>
                      </a:moveTo>
                      <a:lnTo>
                        <a:pt x="35" y="4"/>
                      </a:lnTo>
                      <a:lnTo>
                        <a:pt x="24" y="4"/>
                      </a:lnTo>
                      <a:lnTo>
                        <a:pt x="25" y="0"/>
                      </a:lnTo>
                      <a:lnTo>
                        <a:pt x="46" y="0"/>
                      </a:lnTo>
                      <a:lnTo>
                        <a:pt x="48" y="4"/>
                      </a:lnTo>
                      <a:lnTo>
                        <a:pt x="44" y="10"/>
                      </a:lnTo>
                      <a:lnTo>
                        <a:pt x="44" y="19"/>
                      </a:lnTo>
                      <a:lnTo>
                        <a:pt x="44" y="30"/>
                      </a:lnTo>
                      <a:lnTo>
                        <a:pt x="44" y="37"/>
                      </a:lnTo>
                      <a:lnTo>
                        <a:pt x="41" y="43"/>
                      </a:lnTo>
                      <a:lnTo>
                        <a:pt x="38" y="47"/>
                      </a:lnTo>
                      <a:lnTo>
                        <a:pt x="35" y="51"/>
                      </a:lnTo>
                      <a:lnTo>
                        <a:pt x="31" y="52"/>
                      </a:lnTo>
                      <a:lnTo>
                        <a:pt x="26" y="54"/>
                      </a:lnTo>
                      <a:lnTo>
                        <a:pt x="26" y="51"/>
                      </a:lnTo>
                      <a:lnTo>
                        <a:pt x="32" y="47"/>
                      </a:lnTo>
                      <a:lnTo>
                        <a:pt x="37" y="42"/>
                      </a:lnTo>
                      <a:lnTo>
                        <a:pt x="40" y="31"/>
                      </a:lnTo>
                      <a:lnTo>
                        <a:pt x="41" y="22"/>
                      </a:lnTo>
                      <a:lnTo>
                        <a:pt x="39" y="14"/>
                      </a:lnTo>
                      <a:lnTo>
                        <a:pt x="0" y="34"/>
                      </a:lnTo>
                      <a:lnTo>
                        <a:pt x="5" y="16"/>
                      </a:lnTo>
                    </a:path>
                  </a:pathLst>
                </a:custGeom>
                <a:solidFill>
                  <a:srgbClr val="9F9F9F"/>
                </a:solidFill>
                <a:ln w="9525" cap="rnd">
                  <a:noFill/>
                  <a:round/>
                  <a:headEnd/>
                  <a:tailEnd/>
                </a:ln>
              </p:spPr>
              <p:txBody>
                <a:bodyPr/>
                <a:lstStyle/>
                <a:p>
                  <a:endParaRPr lang="tr-TR"/>
                </a:p>
              </p:txBody>
            </p:sp>
          </p:grpSp>
          <p:grpSp>
            <p:nvGrpSpPr>
              <p:cNvPr id="35" name="Group 79"/>
              <p:cNvGrpSpPr>
                <a:grpSpLocks/>
              </p:cNvGrpSpPr>
              <p:nvPr/>
            </p:nvGrpSpPr>
            <p:grpSpPr bwMode="auto">
              <a:xfrm>
                <a:off x="2622" y="2125"/>
                <a:ext cx="185" cy="233"/>
                <a:chOff x="2622" y="2125"/>
                <a:chExt cx="185" cy="233"/>
              </a:xfrm>
            </p:grpSpPr>
            <p:sp>
              <p:nvSpPr>
                <p:cNvPr id="37" name="Freeform 80"/>
                <p:cNvSpPr>
                  <a:spLocks/>
                </p:cNvSpPr>
                <p:nvPr/>
              </p:nvSpPr>
              <p:spPr bwMode="auto">
                <a:xfrm>
                  <a:off x="2622" y="2135"/>
                  <a:ext cx="178" cy="223"/>
                </a:xfrm>
                <a:custGeom>
                  <a:avLst/>
                  <a:gdLst>
                    <a:gd name="T0" fmla="*/ 17 w 178"/>
                    <a:gd name="T1" fmla="*/ 56 h 223"/>
                    <a:gd name="T2" fmla="*/ 9 w 178"/>
                    <a:gd name="T3" fmla="*/ 84 h 223"/>
                    <a:gd name="T4" fmla="*/ 5 w 178"/>
                    <a:gd name="T5" fmla="*/ 101 h 223"/>
                    <a:gd name="T6" fmla="*/ 1 w 178"/>
                    <a:gd name="T7" fmla="*/ 118 h 223"/>
                    <a:gd name="T8" fmla="*/ 0 w 178"/>
                    <a:gd name="T9" fmla="*/ 137 h 223"/>
                    <a:gd name="T10" fmla="*/ 1 w 178"/>
                    <a:gd name="T11" fmla="*/ 150 h 223"/>
                    <a:gd name="T12" fmla="*/ 4 w 178"/>
                    <a:gd name="T13" fmla="*/ 159 h 223"/>
                    <a:gd name="T14" fmla="*/ 5 w 178"/>
                    <a:gd name="T15" fmla="*/ 172 h 223"/>
                    <a:gd name="T16" fmla="*/ 13 w 178"/>
                    <a:gd name="T17" fmla="*/ 181 h 223"/>
                    <a:gd name="T18" fmla="*/ 20 w 178"/>
                    <a:gd name="T19" fmla="*/ 193 h 223"/>
                    <a:gd name="T20" fmla="*/ 35 w 178"/>
                    <a:gd name="T21" fmla="*/ 222 h 223"/>
                    <a:gd name="T22" fmla="*/ 160 w 178"/>
                    <a:gd name="T23" fmla="*/ 197 h 223"/>
                    <a:gd name="T24" fmla="*/ 155 w 178"/>
                    <a:gd name="T25" fmla="*/ 176 h 223"/>
                    <a:gd name="T26" fmla="*/ 163 w 178"/>
                    <a:gd name="T27" fmla="*/ 158 h 223"/>
                    <a:gd name="T28" fmla="*/ 170 w 178"/>
                    <a:gd name="T29" fmla="*/ 134 h 223"/>
                    <a:gd name="T30" fmla="*/ 175 w 178"/>
                    <a:gd name="T31" fmla="*/ 107 h 223"/>
                    <a:gd name="T32" fmla="*/ 177 w 178"/>
                    <a:gd name="T33" fmla="*/ 83 h 223"/>
                    <a:gd name="T34" fmla="*/ 173 w 178"/>
                    <a:gd name="T35" fmla="*/ 58 h 223"/>
                    <a:gd name="T36" fmla="*/ 166 w 178"/>
                    <a:gd name="T37" fmla="*/ 39 h 223"/>
                    <a:gd name="T38" fmla="*/ 150 w 178"/>
                    <a:gd name="T39" fmla="*/ 20 h 223"/>
                    <a:gd name="T40" fmla="*/ 134 w 178"/>
                    <a:gd name="T41" fmla="*/ 8 h 223"/>
                    <a:gd name="T42" fmla="*/ 119 w 178"/>
                    <a:gd name="T43" fmla="*/ 3 h 223"/>
                    <a:gd name="T44" fmla="*/ 100 w 178"/>
                    <a:gd name="T45" fmla="*/ 0 h 223"/>
                    <a:gd name="T46" fmla="*/ 77 w 178"/>
                    <a:gd name="T47" fmla="*/ 0 h 223"/>
                    <a:gd name="T48" fmla="*/ 60 w 178"/>
                    <a:gd name="T49" fmla="*/ 3 h 223"/>
                    <a:gd name="T50" fmla="*/ 46 w 178"/>
                    <a:gd name="T51" fmla="*/ 10 h 223"/>
                    <a:gd name="T52" fmla="*/ 32 w 178"/>
                    <a:gd name="T53" fmla="*/ 21 h 223"/>
                    <a:gd name="T54" fmla="*/ 26 w 178"/>
                    <a:gd name="T55" fmla="*/ 31 h 223"/>
                    <a:gd name="T56" fmla="*/ 19 w 178"/>
                    <a:gd name="T57" fmla="*/ 45 h 223"/>
                    <a:gd name="T58" fmla="*/ 17 w 178"/>
                    <a:gd name="T59" fmla="*/ 56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8"/>
                    <a:gd name="T91" fmla="*/ 0 h 223"/>
                    <a:gd name="T92" fmla="*/ 178 w 178"/>
                    <a:gd name="T93" fmla="*/ 223 h 2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8" h="223">
                      <a:moveTo>
                        <a:pt x="17" y="56"/>
                      </a:moveTo>
                      <a:lnTo>
                        <a:pt x="9" y="84"/>
                      </a:lnTo>
                      <a:lnTo>
                        <a:pt x="5" y="101"/>
                      </a:lnTo>
                      <a:lnTo>
                        <a:pt x="1" y="118"/>
                      </a:lnTo>
                      <a:lnTo>
                        <a:pt x="0" y="137"/>
                      </a:lnTo>
                      <a:lnTo>
                        <a:pt x="1" y="150"/>
                      </a:lnTo>
                      <a:lnTo>
                        <a:pt x="4" y="159"/>
                      </a:lnTo>
                      <a:lnTo>
                        <a:pt x="5" y="172"/>
                      </a:lnTo>
                      <a:lnTo>
                        <a:pt x="13" y="181"/>
                      </a:lnTo>
                      <a:lnTo>
                        <a:pt x="20" y="193"/>
                      </a:lnTo>
                      <a:lnTo>
                        <a:pt x="35" y="222"/>
                      </a:lnTo>
                      <a:lnTo>
                        <a:pt x="160" y="197"/>
                      </a:lnTo>
                      <a:lnTo>
                        <a:pt x="155" y="176"/>
                      </a:lnTo>
                      <a:lnTo>
                        <a:pt x="163" y="158"/>
                      </a:lnTo>
                      <a:lnTo>
                        <a:pt x="170" y="134"/>
                      </a:lnTo>
                      <a:lnTo>
                        <a:pt x="175" y="107"/>
                      </a:lnTo>
                      <a:lnTo>
                        <a:pt x="177" y="83"/>
                      </a:lnTo>
                      <a:lnTo>
                        <a:pt x="173" y="58"/>
                      </a:lnTo>
                      <a:lnTo>
                        <a:pt x="166" y="39"/>
                      </a:lnTo>
                      <a:lnTo>
                        <a:pt x="150" y="20"/>
                      </a:lnTo>
                      <a:lnTo>
                        <a:pt x="134" y="8"/>
                      </a:lnTo>
                      <a:lnTo>
                        <a:pt x="119" y="3"/>
                      </a:lnTo>
                      <a:lnTo>
                        <a:pt x="100" y="0"/>
                      </a:lnTo>
                      <a:lnTo>
                        <a:pt x="77" y="0"/>
                      </a:lnTo>
                      <a:lnTo>
                        <a:pt x="60" y="3"/>
                      </a:lnTo>
                      <a:lnTo>
                        <a:pt x="46" y="10"/>
                      </a:lnTo>
                      <a:lnTo>
                        <a:pt x="32" y="21"/>
                      </a:lnTo>
                      <a:lnTo>
                        <a:pt x="26" y="31"/>
                      </a:lnTo>
                      <a:lnTo>
                        <a:pt x="19" y="45"/>
                      </a:lnTo>
                      <a:lnTo>
                        <a:pt x="17" y="56"/>
                      </a:lnTo>
                    </a:path>
                  </a:pathLst>
                </a:custGeom>
                <a:solidFill>
                  <a:srgbClr val="FFBF5F"/>
                </a:solidFill>
                <a:ln w="9525" cap="rnd">
                  <a:noFill/>
                  <a:round/>
                  <a:headEnd/>
                  <a:tailEnd/>
                </a:ln>
              </p:spPr>
              <p:txBody>
                <a:bodyPr/>
                <a:lstStyle/>
                <a:p>
                  <a:endParaRPr lang="tr-TR"/>
                </a:p>
              </p:txBody>
            </p:sp>
            <p:sp>
              <p:nvSpPr>
                <p:cNvPr id="38" name="Freeform 81"/>
                <p:cNvSpPr>
                  <a:spLocks/>
                </p:cNvSpPr>
                <p:nvPr/>
              </p:nvSpPr>
              <p:spPr bwMode="auto">
                <a:xfrm>
                  <a:off x="2622" y="2125"/>
                  <a:ext cx="185" cy="206"/>
                </a:xfrm>
                <a:custGeom>
                  <a:avLst/>
                  <a:gdLst>
                    <a:gd name="T0" fmla="*/ 26 w 185"/>
                    <a:gd name="T1" fmla="*/ 26 h 206"/>
                    <a:gd name="T2" fmla="*/ 43 w 185"/>
                    <a:gd name="T3" fmla="*/ 7 h 206"/>
                    <a:gd name="T4" fmla="*/ 71 w 185"/>
                    <a:gd name="T5" fmla="*/ 0 h 206"/>
                    <a:gd name="T6" fmla="*/ 102 w 185"/>
                    <a:gd name="T7" fmla="*/ 0 h 206"/>
                    <a:gd name="T8" fmla="*/ 125 w 185"/>
                    <a:gd name="T9" fmla="*/ 6 h 206"/>
                    <a:gd name="T10" fmla="*/ 143 w 185"/>
                    <a:gd name="T11" fmla="*/ 17 h 206"/>
                    <a:gd name="T12" fmla="*/ 159 w 185"/>
                    <a:gd name="T13" fmla="*/ 31 h 206"/>
                    <a:gd name="T14" fmla="*/ 174 w 185"/>
                    <a:gd name="T15" fmla="*/ 51 h 206"/>
                    <a:gd name="T16" fmla="*/ 182 w 185"/>
                    <a:gd name="T17" fmla="*/ 82 h 206"/>
                    <a:gd name="T18" fmla="*/ 183 w 185"/>
                    <a:gd name="T19" fmla="*/ 110 h 206"/>
                    <a:gd name="T20" fmla="*/ 177 w 185"/>
                    <a:gd name="T21" fmla="*/ 141 h 206"/>
                    <a:gd name="T22" fmla="*/ 169 w 185"/>
                    <a:gd name="T23" fmla="*/ 174 h 206"/>
                    <a:gd name="T24" fmla="*/ 154 w 185"/>
                    <a:gd name="T25" fmla="*/ 191 h 206"/>
                    <a:gd name="T26" fmla="*/ 132 w 185"/>
                    <a:gd name="T27" fmla="*/ 199 h 206"/>
                    <a:gd name="T28" fmla="*/ 115 w 185"/>
                    <a:gd name="T29" fmla="*/ 205 h 206"/>
                    <a:gd name="T30" fmla="*/ 92 w 185"/>
                    <a:gd name="T31" fmla="*/ 200 h 206"/>
                    <a:gd name="T32" fmla="*/ 77 w 185"/>
                    <a:gd name="T33" fmla="*/ 198 h 206"/>
                    <a:gd name="T34" fmla="*/ 46 w 185"/>
                    <a:gd name="T35" fmla="*/ 197 h 206"/>
                    <a:gd name="T36" fmla="*/ 50 w 185"/>
                    <a:gd name="T37" fmla="*/ 182 h 206"/>
                    <a:gd name="T38" fmla="*/ 48 w 185"/>
                    <a:gd name="T39" fmla="*/ 171 h 206"/>
                    <a:gd name="T40" fmla="*/ 43 w 185"/>
                    <a:gd name="T41" fmla="*/ 165 h 206"/>
                    <a:gd name="T42" fmla="*/ 50 w 185"/>
                    <a:gd name="T43" fmla="*/ 156 h 206"/>
                    <a:gd name="T44" fmla="*/ 49 w 185"/>
                    <a:gd name="T45" fmla="*/ 142 h 206"/>
                    <a:gd name="T46" fmla="*/ 41 w 185"/>
                    <a:gd name="T47" fmla="*/ 121 h 206"/>
                    <a:gd name="T48" fmla="*/ 24 w 185"/>
                    <a:gd name="T49" fmla="*/ 112 h 206"/>
                    <a:gd name="T50" fmla="*/ 10 w 185"/>
                    <a:gd name="T51" fmla="*/ 119 h 206"/>
                    <a:gd name="T52" fmla="*/ 15 w 185"/>
                    <a:gd name="T53" fmla="*/ 137 h 206"/>
                    <a:gd name="T54" fmla="*/ 13 w 185"/>
                    <a:gd name="T55" fmla="*/ 148 h 206"/>
                    <a:gd name="T56" fmla="*/ 5 w 185"/>
                    <a:gd name="T57" fmla="*/ 120 h 206"/>
                    <a:gd name="T58" fmla="*/ 4 w 185"/>
                    <a:gd name="T59" fmla="*/ 88 h 206"/>
                    <a:gd name="T60" fmla="*/ 9 w 185"/>
                    <a:gd name="T61" fmla="*/ 57 h 206"/>
                    <a:gd name="T62" fmla="*/ 23 w 185"/>
                    <a:gd name="T63" fmla="*/ 39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206"/>
                    <a:gd name="T98" fmla="*/ 185 w 185"/>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206">
                      <a:moveTo>
                        <a:pt x="23" y="39"/>
                      </a:moveTo>
                      <a:lnTo>
                        <a:pt x="26" y="26"/>
                      </a:lnTo>
                      <a:lnTo>
                        <a:pt x="33" y="13"/>
                      </a:lnTo>
                      <a:lnTo>
                        <a:pt x="43" y="7"/>
                      </a:lnTo>
                      <a:lnTo>
                        <a:pt x="53" y="3"/>
                      </a:lnTo>
                      <a:lnTo>
                        <a:pt x="71" y="0"/>
                      </a:lnTo>
                      <a:lnTo>
                        <a:pt x="85" y="0"/>
                      </a:lnTo>
                      <a:lnTo>
                        <a:pt x="102" y="0"/>
                      </a:lnTo>
                      <a:lnTo>
                        <a:pt x="116" y="2"/>
                      </a:lnTo>
                      <a:lnTo>
                        <a:pt x="125" y="6"/>
                      </a:lnTo>
                      <a:lnTo>
                        <a:pt x="132" y="10"/>
                      </a:lnTo>
                      <a:lnTo>
                        <a:pt x="143" y="17"/>
                      </a:lnTo>
                      <a:lnTo>
                        <a:pt x="152" y="25"/>
                      </a:lnTo>
                      <a:lnTo>
                        <a:pt x="159" y="31"/>
                      </a:lnTo>
                      <a:lnTo>
                        <a:pt x="166" y="39"/>
                      </a:lnTo>
                      <a:lnTo>
                        <a:pt x="174" y="51"/>
                      </a:lnTo>
                      <a:lnTo>
                        <a:pt x="177" y="64"/>
                      </a:lnTo>
                      <a:lnTo>
                        <a:pt x="182" y="82"/>
                      </a:lnTo>
                      <a:lnTo>
                        <a:pt x="184" y="95"/>
                      </a:lnTo>
                      <a:lnTo>
                        <a:pt x="183" y="110"/>
                      </a:lnTo>
                      <a:lnTo>
                        <a:pt x="182" y="125"/>
                      </a:lnTo>
                      <a:lnTo>
                        <a:pt x="177" y="141"/>
                      </a:lnTo>
                      <a:lnTo>
                        <a:pt x="173" y="158"/>
                      </a:lnTo>
                      <a:lnTo>
                        <a:pt x="169" y="174"/>
                      </a:lnTo>
                      <a:lnTo>
                        <a:pt x="162" y="186"/>
                      </a:lnTo>
                      <a:lnTo>
                        <a:pt x="154" y="191"/>
                      </a:lnTo>
                      <a:lnTo>
                        <a:pt x="143" y="196"/>
                      </a:lnTo>
                      <a:lnTo>
                        <a:pt x="132" y="199"/>
                      </a:lnTo>
                      <a:lnTo>
                        <a:pt x="125" y="203"/>
                      </a:lnTo>
                      <a:lnTo>
                        <a:pt x="115" y="205"/>
                      </a:lnTo>
                      <a:lnTo>
                        <a:pt x="106" y="203"/>
                      </a:lnTo>
                      <a:lnTo>
                        <a:pt x="92" y="200"/>
                      </a:lnTo>
                      <a:lnTo>
                        <a:pt x="82" y="199"/>
                      </a:lnTo>
                      <a:lnTo>
                        <a:pt x="77" y="198"/>
                      </a:lnTo>
                      <a:lnTo>
                        <a:pt x="77" y="202"/>
                      </a:lnTo>
                      <a:lnTo>
                        <a:pt x="46" y="197"/>
                      </a:lnTo>
                      <a:lnTo>
                        <a:pt x="50" y="186"/>
                      </a:lnTo>
                      <a:lnTo>
                        <a:pt x="50" y="182"/>
                      </a:lnTo>
                      <a:lnTo>
                        <a:pt x="49" y="177"/>
                      </a:lnTo>
                      <a:lnTo>
                        <a:pt x="48" y="171"/>
                      </a:lnTo>
                      <a:lnTo>
                        <a:pt x="46" y="169"/>
                      </a:lnTo>
                      <a:lnTo>
                        <a:pt x="43" y="165"/>
                      </a:lnTo>
                      <a:lnTo>
                        <a:pt x="47" y="161"/>
                      </a:lnTo>
                      <a:lnTo>
                        <a:pt x="50" y="156"/>
                      </a:lnTo>
                      <a:lnTo>
                        <a:pt x="51" y="152"/>
                      </a:lnTo>
                      <a:lnTo>
                        <a:pt x="49" y="142"/>
                      </a:lnTo>
                      <a:lnTo>
                        <a:pt x="48" y="129"/>
                      </a:lnTo>
                      <a:lnTo>
                        <a:pt x="41" y="121"/>
                      </a:lnTo>
                      <a:lnTo>
                        <a:pt x="32" y="119"/>
                      </a:lnTo>
                      <a:lnTo>
                        <a:pt x="24" y="112"/>
                      </a:lnTo>
                      <a:lnTo>
                        <a:pt x="17" y="112"/>
                      </a:lnTo>
                      <a:lnTo>
                        <a:pt x="10" y="119"/>
                      </a:lnTo>
                      <a:lnTo>
                        <a:pt x="10" y="129"/>
                      </a:lnTo>
                      <a:lnTo>
                        <a:pt x="15" y="137"/>
                      </a:lnTo>
                      <a:lnTo>
                        <a:pt x="16" y="149"/>
                      </a:lnTo>
                      <a:lnTo>
                        <a:pt x="13" y="148"/>
                      </a:lnTo>
                      <a:lnTo>
                        <a:pt x="9" y="146"/>
                      </a:lnTo>
                      <a:lnTo>
                        <a:pt x="5" y="120"/>
                      </a:lnTo>
                      <a:lnTo>
                        <a:pt x="0" y="102"/>
                      </a:lnTo>
                      <a:lnTo>
                        <a:pt x="4" y="88"/>
                      </a:lnTo>
                      <a:lnTo>
                        <a:pt x="6" y="73"/>
                      </a:lnTo>
                      <a:lnTo>
                        <a:pt x="9" y="57"/>
                      </a:lnTo>
                      <a:lnTo>
                        <a:pt x="9" y="49"/>
                      </a:lnTo>
                      <a:lnTo>
                        <a:pt x="23" y="39"/>
                      </a:lnTo>
                    </a:path>
                  </a:pathLst>
                </a:custGeom>
                <a:solidFill>
                  <a:srgbClr val="5F3F1F"/>
                </a:solidFill>
                <a:ln w="9525" cap="rnd">
                  <a:noFill/>
                  <a:round/>
                  <a:headEnd/>
                  <a:tailEnd/>
                </a:ln>
              </p:spPr>
              <p:txBody>
                <a:bodyPr/>
                <a:lstStyle/>
                <a:p>
                  <a:endParaRPr lang="tr-TR"/>
                </a:p>
              </p:txBody>
            </p:sp>
          </p:grpSp>
          <p:sp>
            <p:nvSpPr>
              <p:cNvPr id="36" name="Freeform 82"/>
              <p:cNvSpPr>
                <a:spLocks/>
              </p:cNvSpPr>
              <p:nvPr/>
            </p:nvSpPr>
            <p:spPr bwMode="auto">
              <a:xfrm>
                <a:off x="2014" y="2267"/>
                <a:ext cx="865" cy="131"/>
              </a:xfrm>
              <a:custGeom>
                <a:avLst/>
                <a:gdLst>
                  <a:gd name="T0" fmla="*/ 3 w 865"/>
                  <a:gd name="T1" fmla="*/ 94 h 131"/>
                  <a:gd name="T2" fmla="*/ 37 w 865"/>
                  <a:gd name="T3" fmla="*/ 56 h 131"/>
                  <a:gd name="T4" fmla="*/ 55 w 865"/>
                  <a:gd name="T5" fmla="*/ 39 h 131"/>
                  <a:gd name="T6" fmla="*/ 71 w 865"/>
                  <a:gd name="T7" fmla="*/ 27 h 131"/>
                  <a:gd name="T8" fmla="*/ 97 w 865"/>
                  <a:gd name="T9" fmla="*/ 7 h 131"/>
                  <a:gd name="T10" fmla="*/ 108 w 865"/>
                  <a:gd name="T11" fmla="*/ 0 h 131"/>
                  <a:gd name="T12" fmla="*/ 183 w 865"/>
                  <a:gd name="T13" fmla="*/ 34 h 131"/>
                  <a:gd name="T14" fmla="*/ 200 w 865"/>
                  <a:gd name="T15" fmla="*/ 52 h 131"/>
                  <a:gd name="T16" fmla="*/ 213 w 865"/>
                  <a:gd name="T17" fmla="*/ 66 h 131"/>
                  <a:gd name="T18" fmla="*/ 228 w 865"/>
                  <a:gd name="T19" fmla="*/ 83 h 131"/>
                  <a:gd name="T20" fmla="*/ 235 w 865"/>
                  <a:gd name="T21" fmla="*/ 94 h 131"/>
                  <a:gd name="T22" fmla="*/ 281 w 865"/>
                  <a:gd name="T23" fmla="*/ 70 h 131"/>
                  <a:gd name="T24" fmla="*/ 301 w 865"/>
                  <a:gd name="T25" fmla="*/ 60 h 131"/>
                  <a:gd name="T26" fmla="*/ 328 w 865"/>
                  <a:gd name="T27" fmla="*/ 51 h 131"/>
                  <a:gd name="T28" fmla="*/ 350 w 865"/>
                  <a:gd name="T29" fmla="*/ 34 h 131"/>
                  <a:gd name="T30" fmla="*/ 386 w 865"/>
                  <a:gd name="T31" fmla="*/ 43 h 131"/>
                  <a:gd name="T32" fmla="*/ 415 w 865"/>
                  <a:gd name="T33" fmla="*/ 54 h 131"/>
                  <a:gd name="T34" fmla="*/ 444 w 865"/>
                  <a:gd name="T35" fmla="*/ 65 h 131"/>
                  <a:gd name="T36" fmla="*/ 448 w 865"/>
                  <a:gd name="T37" fmla="*/ 66 h 131"/>
                  <a:gd name="T38" fmla="*/ 470 w 865"/>
                  <a:gd name="T39" fmla="*/ 70 h 131"/>
                  <a:gd name="T40" fmla="*/ 494 w 865"/>
                  <a:gd name="T41" fmla="*/ 94 h 131"/>
                  <a:gd name="T42" fmla="*/ 507 w 865"/>
                  <a:gd name="T43" fmla="*/ 108 h 131"/>
                  <a:gd name="T44" fmla="*/ 538 w 865"/>
                  <a:gd name="T45" fmla="*/ 123 h 131"/>
                  <a:gd name="T46" fmla="*/ 626 w 865"/>
                  <a:gd name="T47" fmla="*/ 80 h 131"/>
                  <a:gd name="T48" fmla="*/ 755 w 865"/>
                  <a:gd name="T49" fmla="*/ 52 h 131"/>
                  <a:gd name="T50" fmla="*/ 803 w 865"/>
                  <a:gd name="T51" fmla="*/ 66 h 131"/>
                  <a:gd name="T52" fmla="*/ 851 w 865"/>
                  <a:gd name="T53" fmla="*/ 95 h 131"/>
                  <a:gd name="T54" fmla="*/ 864 w 865"/>
                  <a:gd name="T55" fmla="*/ 130 h 131"/>
                  <a:gd name="T56" fmla="*/ 0 w 865"/>
                  <a:gd name="T57" fmla="*/ 130 h 131"/>
                  <a:gd name="T58" fmla="*/ 3 w 865"/>
                  <a:gd name="T59" fmla="*/ 94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5"/>
                  <a:gd name="T91" fmla="*/ 0 h 131"/>
                  <a:gd name="T92" fmla="*/ 865 w 865"/>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5" h="131">
                    <a:moveTo>
                      <a:pt x="3" y="94"/>
                    </a:moveTo>
                    <a:lnTo>
                      <a:pt x="37" y="56"/>
                    </a:lnTo>
                    <a:lnTo>
                      <a:pt x="55" y="39"/>
                    </a:lnTo>
                    <a:lnTo>
                      <a:pt x="71" y="27"/>
                    </a:lnTo>
                    <a:lnTo>
                      <a:pt x="97" y="7"/>
                    </a:lnTo>
                    <a:lnTo>
                      <a:pt x="108" y="0"/>
                    </a:lnTo>
                    <a:lnTo>
                      <a:pt x="183" y="34"/>
                    </a:lnTo>
                    <a:lnTo>
                      <a:pt x="200" y="52"/>
                    </a:lnTo>
                    <a:lnTo>
                      <a:pt x="213" y="66"/>
                    </a:lnTo>
                    <a:lnTo>
                      <a:pt x="228" y="83"/>
                    </a:lnTo>
                    <a:lnTo>
                      <a:pt x="235" y="94"/>
                    </a:lnTo>
                    <a:lnTo>
                      <a:pt x="281" y="70"/>
                    </a:lnTo>
                    <a:lnTo>
                      <a:pt x="301" y="60"/>
                    </a:lnTo>
                    <a:lnTo>
                      <a:pt x="328" y="51"/>
                    </a:lnTo>
                    <a:lnTo>
                      <a:pt x="350" y="34"/>
                    </a:lnTo>
                    <a:lnTo>
                      <a:pt x="386" y="43"/>
                    </a:lnTo>
                    <a:lnTo>
                      <a:pt x="415" y="54"/>
                    </a:lnTo>
                    <a:lnTo>
                      <a:pt x="444" y="65"/>
                    </a:lnTo>
                    <a:lnTo>
                      <a:pt x="448" y="66"/>
                    </a:lnTo>
                    <a:lnTo>
                      <a:pt x="470" y="70"/>
                    </a:lnTo>
                    <a:lnTo>
                      <a:pt x="494" y="94"/>
                    </a:lnTo>
                    <a:lnTo>
                      <a:pt x="507" y="108"/>
                    </a:lnTo>
                    <a:lnTo>
                      <a:pt x="538" y="123"/>
                    </a:lnTo>
                    <a:lnTo>
                      <a:pt x="626" y="80"/>
                    </a:lnTo>
                    <a:lnTo>
                      <a:pt x="755" y="52"/>
                    </a:lnTo>
                    <a:lnTo>
                      <a:pt x="803" y="66"/>
                    </a:lnTo>
                    <a:lnTo>
                      <a:pt x="851" y="95"/>
                    </a:lnTo>
                    <a:lnTo>
                      <a:pt x="864" y="130"/>
                    </a:lnTo>
                    <a:lnTo>
                      <a:pt x="0" y="130"/>
                    </a:lnTo>
                    <a:lnTo>
                      <a:pt x="3" y="94"/>
                    </a:lnTo>
                  </a:path>
                </a:pathLst>
              </a:custGeom>
              <a:solidFill>
                <a:srgbClr val="CC0000"/>
              </a:solidFill>
              <a:ln w="9525" cap="rnd">
                <a:noFill/>
                <a:round/>
                <a:headEnd/>
                <a:tailEnd/>
              </a:ln>
            </p:spPr>
            <p:txBody>
              <a:bodyPr/>
              <a:lstStyle/>
              <a:p>
                <a:endParaRPr lang="tr-TR"/>
              </a:p>
            </p:txBody>
          </p:sp>
        </p:grpSp>
      </p:grpSp>
    </p:spTree>
    <p:extLst>
      <p:ext uri="{BB962C8B-B14F-4D97-AF65-F5344CB8AC3E}">
        <p14:creationId xmlns:p14="http://schemas.microsoft.com/office/powerpoint/2010/main" val="29579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lstStyle/>
          <a:p>
            <a:r>
              <a:rPr lang="tr-TR" dirty="0"/>
              <a:t>MESLEK HASTALIĞI</a:t>
            </a:r>
          </a:p>
        </p:txBody>
      </p:sp>
      <p:sp>
        <p:nvSpPr>
          <p:cNvPr id="3" name="İçerik Yer Tutucusu 2"/>
          <p:cNvSpPr>
            <a:spLocks noGrp="1"/>
          </p:cNvSpPr>
          <p:nvPr>
            <p:ph idx="1"/>
          </p:nvPr>
        </p:nvSpPr>
        <p:spPr>
          <a:xfrm>
            <a:off x="457200" y="1295401"/>
            <a:ext cx="8229600" cy="1219199"/>
          </a:xfrm>
        </p:spPr>
        <p:style>
          <a:lnRef idx="1">
            <a:schemeClr val="accent1"/>
          </a:lnRef>
          <a:fillRef idx="2">
            <a:schemeClr val="accent1"/>
          </a:fillRef>
          <a:effectRef idx="1">
            <a:schemeClr val="accent1"/>
          </a:effectRef>
          <a:fontRef idx="minor">
            <a:schemeClr val="dk1"/>
          </a:fontRef>
        </p:style>
        <p:txBody>
          <a:bodyPr>
            <a:normAutofit/>
          </a:bodyPr>
          <a:lstStyle/>
          <a:p>
            <a:r>
              <a:rPr lang="tr-TR" sz="2000" dirty="0">
                <a:latin typeface="Arial" pitchFamily="34" charset="0"/>
                <a:cs typeface="Arial" pitchFamily="34" charset="0"/>
              </a:rPr>
              <a:t>Sigortalının çalıştırıldığı işin niteliğine göre tekrarlanan bir sebeple veya işin yürütüm şartları yüzünden uğradığı geçici veya sürekli hastalık, sakatlık veya ruhi arıza halleridir.</a:t>
            </a:r>
          </a:p>
        </p:txBody>
      </p:sp>
      <p:sp>
        <p:nvSpPr>
          <p:cNvPr id="4" name="Metin kutusu 3"/>
          <p:cNvSpPr txBox="1"/>
          <p:nvPr/>
        </p:nvSpPr>
        <p:spPr>
          <a:xfrm>
            <a:off x="5638800" y="2145268"/>
            <a:ext cx="3048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5510 Sayılı Kanun, Madde 14</a:t>
            </a:r>
          </a:p>
        </p:txBody>
      </p:sp>
      <p:sp>
        <p:nvSpPr>
          <p:cNvPr id="5" name="Başlık 1"/>
          <p:cNvSpPr txBox="1">
            <a:spLocks/>
          </p:cNvSpPr>
          <p:nvPr/>
        </p:nvSpPr>
        <p:spPr>
          <a:xfrm>
            <a:off x="469692" y="2849959"/>
            <a:ext cx="7620000" cy="39608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lgn="l">
              <a:buFont typeface="Wingdings" panose="05000000000000000000" pitchFamily="2" charset="2"/>
              <a:buChar char="Ø"/>
            </a:pPr>
            <a:r>
              <a:rPr lang="tr-TR" sz="2000" dirty="0">
                <a:latin typeface="Arial" panose="020B0604020202020204" pitchFamily="34" charset="0"/>
                <a:cs typeface="Arial" panose="020B0604020202020204" pitchFamily="34" charset="0"/>
              </a:rPr>
              <a:t>Meslek Hastalığından Sağlanan Haklar</a:t>
            </a:r>
          </a:p>
        </p:txBody>
      </p:sp>
      <p:sp>
        <p:nvSpPr>
          <p:cNvPr id="6" name="Metin kutusu 5"/>
          <p:cNvSpPr txBox="1"/>
          <p:nvPr/>
        </p:nvSpPr>
        <p:spPr>
          <a:xfrm>
            <a:off x="469692" y="3352800"/>
            <a:ext cx="821710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b="1" dirty="0">
                <a:latin typeface="Arial" panose="020B0604020202020204" pitchFamily="34" charset="0"/>
                <a:cs typeface="Arial" panose="020B0604020202020204" pitchFamily="34" charset="0"/>
              </a:rPr>
              <a:t>Meslek Hastalığı Sigortasından Sağlanan Haklar Nelerdir?</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1- Sigortalıya, geçici iş göremezlik süresince günlük geçici iş göremezlik ödeneği verilmesi.</a:t>
            </a:r>
          </a:p>
          <a:p>
            <a:r>
              <a:rPr lang="tr-TR" dirty="0">
                <a:latin typeface="Arial" panose="020B0604020202020204" pitchFamily="34" charset="0"/>
                <a:cs typeface="Arial" panose="020B0604020202020204" pitchFamily="34" charset="0"/>
              </a:rPr>
              <a:t>2- Sigortalıya sürekli iş göremezlik geliri bağlanması.</a:t>
            </a:r>
          </a:p>
          <a:p>
            <a:r>
              <a:rPr lang="tr-TR" dirty="0">
                <a:latin typeface="Arial" panose="020B0604020202020204" pitchFamily="34" charset="0"/>
                <a:cs typeface="Arial" panose="020B0604020202020204" pitchFamily="34" charset="0"/>
              </a:rPr>
              <a:t>3- İş kazası veya meslek hastalığı sonucu ölen sigortalının hak sahiplerine, gelir bağlanması.</a:t>
            </a:r>
          </a:p>
          <a:p>
            <a:r>
              <a:rPr lang="tr-TR" dirty="0">
                <a:latin typeface="Arial" panose="020B0604020202020204" pitchFamily="34" charset="0"/>
                <a:cs typeface="Arial" panose="020B0604020202020204" pitchFamily="34" charset="0"/>
              </a:rPr>
              <a:t>4- Gelir bağlanmış olan kız çocuklarına evlenme ödeneği verilmesi.</a:t>
            </a:r>
          </a:p>
          <a:p>
            <a:r>
              <a:rPr lang="tr-TR" dirty="0">
                <a:latin typeface="Arial" panose="020B0604020202020204" pitchFamily="34" charset="0"/>
                <a:cs typeface="Arial" panose="020B0604020202020204" pitchFamily="34" charset="0"/>
              </a:rPr>
              <a:t>5- Meslek hastalığı sonucu ölen sigortalı için cenaze ödeneği verilmesi.</a:t>
            </a:r>
          </a:p>
        </p:txBody>
      </p:sp>
    </p:spTree>
    <p:extLst>
      <p:ext uri="{BB962C8B-B14F-4D97-AF65-F5344CB8AC3E}">
        <p14:creationId xmlns:p14="http://schemas.microsoft.com/office/powerpoint/2010/main" val="397626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04800"/>
            <a:ext cx="830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3600" b="1" dirty="0">
                <a:solidFill>
                  <a:schemeClr val="bg1"/>
                </a:solidFill>
                <a:latin typeface="Arial" panose="020B0604020202020204" pitchFamily="34" charset="0"/>
                <a:cs typeface="Arial" panose="020B0604020202020204" pitchFamily="34" charset="0"/>
              </a:rPr>
              <a:t>RİSK ETMENLERİ</a:t>
            </a:r>
            <a:endParaRPr lang="en-US" sz="3600" b="1" dirty="0">
              <a:solidFill>
                <a:schemeClr val="bg1"/>
              </a:solidFill>
              <a:latin typeface="Arial" panose="020B0604020202020204" pitchFamily="34" charset="0"/>
              <a:cs typeface="Arial" panose="020B0604020202020204" pitchFamily="34" charset="0"/>
            </a:endParaRPr>
          </a:p>
        </p:txBody>
      </p:sp>
      <p:sp>
        <p:nvSpPr>
          <p:cNvPr id="5" name="Metin kutusu 4"/>
          <p:cNvSpPr txBox="1"/>
          <p:nvPr/>
        </p:nvSpPr>
        <p:spPr>
          <a:xfrm>
            <a:off x="785247" y="1252210"/>
            <a:ext cx="764970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b="1" dirty="0"/>
              <a:t>KİMYASAL RİSK ETMENLERİ</a:t>
            </a:r>
          </a:p>
        </p:txBody>
      </p:sp>
      <p:sp>
        <p:nvSpPr>
          <p:cNvPr id="6" name="Dikdörtgen 5"/>
          <p:cNvSpPr/>
          <p:nvPr/>
        </p:nvSpPr>
        <p:spPr>
          <a:xfrm>
            <a:off x="785248" y="2743200"/>
            <a:ext cx="2567554"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a:t>Parlayıcı</a:t>
            </a:r>
          </a:p>
          <a:p>
            <a:r>
              <a:rPr lang="tr-TR" sz="2000" dirty="0"/>
              <a:t>Patlayıcı</a:t>
            </a:r>
          </a:p>
          <a:p>
            <a:r>
              <a:rPr lang="tr-TR" sz="2000" dirty="0"/>
              <a:t>Oksitleyici</a:t>
            </a:r>
          </a:p>
          <a:p>
            <a:r>
              <a:rPr lang="tr-TR" sz="2000" dirty="0"/>
              <a:t>Reaktif</a:t>
            </a:r>
          </a:p>
          <a:p>
            <a:r>
              <a:rPr lang="tr-TR" sz="2000" dirty="0"/>
              <a:t>Zehirli</a:t>
            </a:r>
          </a:p>
          <a:p>
            <a:r>
              <a:rPr lang="tr-TR" sz="2000" dirty="0"/>
              <a:t>Tahriş edici</a:t>
            </a:r>
          </a:p>
          <a:p>
            <a:r>
              <a:rPr lang="tr-TR" sz="2000" dirty="0"/>
              <a:t>Aşındırıcı</a:t>
            </a:r>
          </a:p>
          <a:p>
            <a:r>
              <a:rPr lang="tr-TR" sz="2000" dirty="0"/>
              <a:t>Hassasiyet oluşturucu</a:t>
            </a:r>
          </a:p>
          <a:p>
            <a:r>
              <a:rPr lang="tr-TR" sz="2000" dirty="0"/>
              <a:t>Kanserojen olan</a:t>
            </a:r>
          </a:p>
          <a:p>
            <a:r>
              <a:rPr lang="tr-TR" sz="2000" dirty="0"/>
              <a:t>Üremeyi etkileyen</a:t>
            </a:r>
          </a:p>
          <a:p>
            <a:r>
              <a:rPr lang="tr-TR" sz="2000" dirty="0" err="1"/>
              <a:t>Mutajenik</a:t>
            </a:r>
            <a:r>
              <a:rPr lang="tr-TR" sz="2000" dirty="0"/>
              <a:t> etkileri</a:t>
            </a:r>
          </a:p>
        </p:txBody>
      </p:sp>
      <p:sp>
        <p:nvSpPr>
          <p:cNvPr id="10" name="Metin kutusu 9"/>
          <p:cNvSpPr txBox="1"/>
          <p:nvPr/>
        </p:nvSpPr>
        <p:spPr>
          <a:xfrm>
            <a:off x="785250" y="2057400"/>
            <a:ext cx="256755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800" b="1" dirty="0"/>
              <a:t>MSDS</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40258" y="2057400"/>
            <a:ext cx="914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Metin kutusu 7"/>
          <p:cNvSpPr txBox="1"/>
          <p:nvPr/>
        </p:nvSpPr>
        <p:spPr>
          <a:xfrm>
            <a:off x="4803183" y="2329934"/>
            <a:ext cx="1981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PATLAYICI</a:t>
            </a: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740258" y="3082328"/>
            <a:ext cx="914400" cy="930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Metin kutusu 14"/>
          <p:cNvSpPr txBox="1"/>
          <p:nvPr/>
        </p:nvSpPr>
        <p:spPr>
          <a:xfrm>
            <a:off x="4803183" y="3363020"/>
            <a:ext cx="1981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OKSİTLEYİCİ</a:t>
            </a:r>
          </a:p>
        </p:txBody>
      </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740259" y="4191000"/>
            <a:ext cx="914400" cy="929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Metin kutusu 16"/>
          <p:cNvSpPr txBox="1"/>
          <p:nvPr/>
        </p:nvSpPr>
        <p:spPr>
          <a:xfrm>
            <a:off x="4803183" y="4470898"/>
            <a:ext cx="1981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YANICI</a:t>
            </a:r>
          </a:p>
        </p:txBody>
      </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740258" y="5257800"/>
            <a:ext cx="914401" cy="929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Metin kutusu 18"/>
          <p:cNvSpPr txBox="1"/>
          <p:nvPr/>
        </p:nvSpPr>
        <p:spPr>
          <a:xfrm>
            <a:off x="4822556" y="5537815"/>
            <a:ext cx="1981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TOKSİT</a:t>
            </a:r>
          </a:p>
        </p:txBody>
      </p:sp>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745277" y="2057400"/>
            <a:ext cx="914399" cy="929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Metin kutusu 20"/>
          <p:cNvSpPr txBox="1"/>
          <p:nvPr/>
        </p:nvSpPr>
        <p:spPr>
          <a:xfrm>
            <a:off x="7630976" y="3130936"/>
            <a:ext cx="1143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dirty="0"/>
              <a:t>ZARARLI</a:t>
            </a:r>
          </a:p>
        </p:txBody>
      </p:sp>
      <p:pic>
        <p:nvPicPr>
          <p:cNvPr id="2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7745277" y="3755236"/>
            <a:ext cx="990088" cy="957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Metin kutusu 22"/>
          <p:cNvSpPr txBox="1"/>
          <p:nvPr/>
        </p:nvSpPr>
        <p:spPr>
          <a:xfrm>
            <a:off x="7668821" y="4840230"/>
            <a:ext cx="1143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dirty="0"/>
              <a:t>ÇEVRE</a:t>
            </a:r>
          </a:p>
        </p:txBody>
      </p:sp>
    </p:spTree>
    <p:extLst>
      <p:ext uri="{BB962C8B-B14F-4D97-AF65-F5344CB8AC3E}">
        <p14:creationId xmlns:p14="http://schemas.microsoft.com/office/powerpoint/2010/main" val="162591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85246" y="228600"/>
            <a:ext cx="764970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sz="2800" b="1" dirty="0"/>
              <a:t>FİZİKSEL RİSK ETMENLERİ</a:t>
            </a:r>
          </a:p>
        </p:txBody>
      </p:sp>
      <p:sp>
        <p:nvSpPr>
          <p:cNvPr id="8" name="2 İçerik Yer Tutucusu"/>
          <p:cNvSpPr>
            <a:spLocks noGrp="1"/>
          </p:cNvSpPr>
          <p:nvPr>
            <p:ph idx="1"/>
          </p:nvPr>
        </p:nvSpPr>
        <p:spPr>
          <a:xfrm>
            <a:off x="495298" y="1066800"/>
            <a:ext cx="8229600" cy="4896544"/>
          </a:xfrm>
        </p:spPr>
        <p:style>
          <a:lnRef idx="1">
            <a:schemeClr val="accent4"/>
          </a:lnRef>
          <a:fillRef idx="2">
            <a:schemeClr val="accent4"/>
          </a:fillRef>
          <a:effectRef idx="1">
            <a:schemeClr val="accent4"/>
          </a:effectRef>
          <a:fontRef idx="minor">
            <a:schemeClr val="dk1"/>
          </a:fontRef>
        </p:style>
        <p:txBody>
          <a:bodyPr>
            <a:normAutofit/>
          </a:bodyPr>
          <a:lstStyle/>
          <a:p>
            <a:r>
              <a:rPr lang="tr-TR" b="1" dirty="0"/>
              <a:t>Gürültü</a:t>
            </a:r>
          </a:p>
          <a:p>
            <a:r>
              <a:rPr lang="tr-TR" b="1" dirty="0"/>
              <a:t>Titreşim (Vibrasyon)</a:t>
            </a:r>
          </a:p>
          <a:p>
            <a:r>
              <a:rPr lang="tr-TR" b="1" dirty="0"/>
              <a:t>Işık (Aydınlanma)</a:t>
            </a:r>
          </a:p>
          <a:p>
            <a:r>
              <a:rPr lang="tr-TR" b="1" dirty="0"/>
              <a:t>Sıcaklık</a:t>
            </a:r>
          </a:p>
          <a:p>
            <a:r>
              <a:rPr lang="tr-TR" b="1" dirty="0" err="1"/>
              <a:t>Radyant</a:t>
            </a:r>
            <a:r>
              <a:rPr lang="tr-TR" b="1" dirty="0"/>
              <a:t> Isı</a:t>
            </a:r>
          </a:p>
          <a:p>
            <a:r>
              <a:rPr lang="tr-TR" b="1" dirty="0"/>
              <a:t>Basınç</a:t>
            </a:r>
          </a:p>
          <a:p>
            <a:r>
              <a:rPr lang="tr-TR" b="1" dirty="0"/>
              <a:t>Nem</a:t>
            </a:r>
          </a:p>
          <a:p>
            <a:r>
              <a:rPr lang="tr-TR" b="1" dirty="0"/>
              <a:t>Hava Akım Hızı</a:t>
            </a:r>
          </a:p>
          <a:p>
            <a:r>
              <a:rPr lang="tr-TR" b="1" dirty="0"/>
              <a:t>Radyasyon</a:t>
            </a:r>
          </a:p>
        </p:txBody>
      </p:sp>
      <p:pic>
        <p:nvPicPr>
          <p:cNvPr id="9" name="Picture 4" descr="5-5"/>
          <p:cNvPicPr>
            <a:picLocks noChangeAspect="1" noChangeArrowheads="1"/>
          </p:cNvPicPr>
          <p:nvPr/>
        </p:nvPicPr>
        <p:blipFill>
          <a:blip r:embed="rId2" cstate="print">
            <a:lum bright="-18000"/>
          </a:blip>
          <a:srcRect/>
          <a:stretch>
            <a:fillRect/>
          </a:stretch>
        </p:blipFill>
        <p:spPr bwMode="auto">
          <a:xfrm>
            <a:off x="3640015" y="2667000"/>
            <a:ext cx="5107773" cy="3320052"/>
          </a:xfrm>
          <a:prstGeom prst="rect">
            <a:avLst/>
          </a:prstGeom>
          <a:noFill/>
          <a:ln w="38100">
            <a:solidFill>
              <a:srgbClr val="000066"/>
            </a:solidFill>
            <a:miter lim="800000"/>
            <a:headEnd/>
            <a:tailEnd/>
          </a:ln>
        </p:spPr>
      </p:pic>
    </p:spTree>
    <p:extLst>
      <p:ext uri="{BB962C8B-B14F-4D97-AF65-F5344CB8AC3E}">
        <p14:creationId xmlns:p14="http://schemas.microsoft.com/office/powerpoint/2010/main" val="225334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457200" y="1524000"/>
            <a:ext cx="8229600" cy="4953000"/>
          </a:xfrm>
        </p:spPr>
        <p:txBody>
          <a:bodyPr>
            <a:normAutofit lnSpcReduction="10000"/>
          </a:bodyPr>
          <a:lstStyle/>
          <a:p>
            <a:pPr>
              <a:lnSpc>
                <a:spcPct val="110000"/>
              </a:lnSpc>
            </a:pPr>
            <a:r>
              <a:rPr lang="tr-TR" sz="2000" b="1" dirty="0">
                <a:solidFill>
                  <a:srgbClr val="FF0000"/>
                </a:solidFill>
              </a:rPr>
              <a:t>Gürültünün insan üzerindeki etkileri :</a:t>
            </a:r>
          </a:p>
          <a:p>
            <a:pPr>
              <a:lnSpc>
                <a:spcPct val="110000"/>
              </a:lnSpc>
            </a:pPr>
            <a:r>
              <a:rPr lang="tr-TR" sz="2000" b="1" dirty="0"/>
              <a:t>İnsanlar gürültüden farklı şekillerde etkilenirler.</a:t>
            </a:r>
          </a:p>
          <a:p>
            <a:pPr>
              <a:lnSpc>
                <a:spcPct val="110000"/>
              </a:lnSpc>
            </a:pPr>
            <a:r>
              <a:rPr lang="tr-TR" sz="2000" b="1" dirty="0"/>
              <a:t>Gürültü, insanlar üzerindeki etkileri sonucunda, </a:t>
            </a:r>
          </a:p>
          <a:p>
            <a:pPr lvl="2">
              <a:lnSpc>
                <a:spcPct val="110000"/>
              </a:lnSpc>
              <a:buClr>
                <a:srgbClr val="006600"/>
              </a:buClr>
              <a:buSzPct val="130000"/>
              <a:buFont typeface="Wingdings 2" pitchFamily="18" charset="2"/>
              <a:buChar char="E"/>
            </a:pPr>
            <a:r>
              <a:rPr lang="tr-TR" sz="2000" b="1" dirty="0"/>
              <a:t>İşitme kaybı yapar</a:t>
            </a:r>
          </a:p>
          <a:p>
            <a:pPr lvl="2">
              <a:lnSpc>
                <a:spcPct val="110000"/>
              </a:lnSpc>
              <a:buClr>
                <a:srgbClr val="006600"/>
              </a:buClr>
              <a:buSzPct val="130000"/>
              <a:buFont typeface="Wingdings 2" pitchFamily="18" charset="2"/>
              <a:buChar char="E"/>
            </a:pPr>
            <a:r>
              <a:rPr lang="tr-TR" sz="2000" b="1" dirty="0"/>
              <a:t>İletişimi bozar</a:t>
            </a:r>
          </a:p>
          <a:p>
            <a:pPr lvl="2">
              <a:lnSpc>
                <a:spcPct val="110000"/>
              </a:lnSpc>
              <a:buClr>
                <a:srgbClr val="006600"/>
              </a:buClr>
              <a:buSzPct val="130000"/>
              <a:buFont typeface="Wingdings 2" pitchFamily="18" charset="2"/>
              <a:buChar char="E"/>
            </a:pPr>
            <a:r>
              <a:rPr lang="tr-TR" sz="2000" b="1" dirty="0"/>
              <a:t>Rahatsızlık verir</a:t>
            </a:r>
          </a:p>
          <a:p>
            <a:pPr lvl="2">
              <a:lnSpc>
                <a:spcPct val="110000"/>
              </a:lnSpc>
              <a:buClr>
                <a:srgbClr val="006600"/>
              </a:buClr>
              <a:buSzPct val="130000"/>
              <a:buFont typeface="Wingdings 2" pitchFamily="18" charset="2"/>
              <a:buChar char="E"/>
            </a:pPr>
            <a:r>
              <a:rPr lang="tr-TR" sz="2000" b="1" dirty="0"/>
              <a:t>Yorgunluk oluşturur</a:t>
            </a:r>
          </a:p>
          <a:p>
            <a:pPr lvl="2">
              <a:lnSpc>
                <a:spcPct val="110000"/>
              </a:lnSpc>
              <a:buClr>
                <a:srgbClr val="006600"/>
              </a:buClr>
              <a:buSzPct val="130000"/>
              <a:buFont typeface="Wingdings 2" pitchFamily="18" charset="2"/>
              <a:buChar char="E"/>
            </a:pPr>
            <a:r>
              <a:rPr lang="tr-TR" sz="2000" b="1" dirty="0"/>
              <a:t>Verimliliği düşürür.</a:t>
            </a:r>
          </a:p>
          <a:p>
            <a:pPr>
              <a:lnSpc>
                <a:spcPct val="110000"/>
              </a:lnSpc>
              <a:buClr>
                <a:srgbClr val="FF9900"/>
              </a:buClr>
              <a:buSzPct val="130000"/>
              <a:buFont typeface="Wingdings" pitchFamily="2" charset="2"/>
              <a:buNone/>
            </a:pPr>
            <a:r>
              <a:rPr lang="tr-TR" sz="2000" b="1" dirty="0"/>
              <a:t>     Bunları;</a:t>
            </a:r>
          </a:p>
          <a:p>
            <a:pPr lvl="1">
              <a:lnSpc>
                <a:spcPct val="110000"/>
              </a:lnSpc>
              <a:buClr>
                <a:srgbClr val="006600"/>
              </a:buClr>
              <a:buSzPct val="130000"/>
              <a:buFont typeface="Wingdings" pitchFamily="2" charset="2"/>
              <a:buChar char="F"/>
            </a:pPr>
            <a:r>
              <a:rPr lang="tr-TR" sz="2000" b="1" dirty="0"/>
              <a:t>Psikolojik,</a:t>
            </a:r>
          </a:p>
          <a:p>
            <a:pPr lvl="1">
              <a:lnSpc>
                <a:spcPct val="110000"/>
              </a:lnSpc>
              <a:buClr>
                <a:srgbClr val="006600"/>
              </a:buClr>
              <a:buSzPct val="130000"/>
              <a:buFont typeface="Wingdings" pitchFamily="2" charset="2"/>
              <a:buChar char="F"/>
            </a:pPr>
            <a:r>
              <a:rPr lang="tr-TR" sz="2000" b="1" dirty="0"/>
              <a:t>Fizyolojik ve</a:t>
            </a:r>
          </a:p>
          <a:p>
            <a:pPr lvl="1">
              <a:lnSpc>
                <a:spcPct val="110000"/>
              </a:lnSpc>
              <a:buClr>
                <a:srgbClr val="006600"/>
              </a:buClr>
              <a:buSzPct val="130000"/>
              <a:buFont typeface="Wingdings" pitchFamily="2" charset="2"/>
              <a:buChar char="F"/>
            </a:pPr>
            <a:r>
              <a:rPr lang="tr-TR" sz="2000" b="1" dirty="0"/>
              <a:t>Sosyal etkiler</a:t>
            </a:r>
            <a:r>
              <a:rPr lang="tr-TR" sz="2000" dirty="0"/>
              <a:t> </a:t>
            </a:r>
            <a:r>
              <a:rPr lang="tr-TR" sz="2000" b="1" dirty="0"/>
              <a:t>olarak da adlandırabiliriz.</a:t>
            </a:r>
          </a:p>
          <a:p>
            <a:endParaRPr lang="tr-TR" dirty="0"/>
          </a:p>
        </p:txBody>
      </p:sp>
      <p:sp>
        <p:nvSpPr>
          <p:cNvPr id="5" name="Metin kutusu 4"/>
          <p:cNvSpPr txBox="1"/>
          <p:nvPr/>
        </p:nvSpPr>
        <p:spPr>
          <a:xfrm>
            <a:off x="785246" y="228600"/>
            <a:ext cx="764970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sz="2800" b="1" dirty="0"/>
              <a:t>FİZİKSEL RİSK ETMENLERİ</a:t>
            </a:r>
          </a:p>
        </p:txBody>
      </p:sp>
      <p:sp>
        <p:nvSpPr>
          <p:cNvPr id="6" name="Metin kutusu 5"/>
          <p:cNvSpPr txBox="1"/>
          <p:nvPr/>
        </p:nvSpPr>
        <p:spPr>
          <a:xfrm>
            <a:off x="1143000" y="904220"/>
            <a:ext cx="7291951"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sz="2000" dirty="0"/>
              <a:t>GÜRÜLTÜ</a:t>
            </a:r>
          </a:p>
        </p:txBody>
      </p:sp>
    </p:spTree>
    <p:extLst>
      <p:ext uri="{BB962C8B-B14F-4D97-AF65-F5344CB8AC3E}">
        <p14:creationId xmlns:p14="http://schemas.microsoft.com/office/powerpoint/2010/main" val="25824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85246" y="228600"/>
            <a:ext cx="764970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sz="2800" b="1" dirty="0"/>
              <a:t>FİZİKSEL RİSK ETMENLERİ</a:t>
            </a:r>
          </a:p>
        </p:txBody>
      </p:sp>
      <p:sp>
        <p:nvSpPr>
          <p:cNvPr id="5" name="Metin kutusu 4"/>
          <p:cNvSpPr txBox="1"/>
          <p:nvPr/>
        </p:nvSpPr>
        <p:spPr>
          <a:xfrm>
            <a:off x="1143000" y="904220"/>
            <a:ext cx="7291951"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sz="2000" dirty="0"/>
              <a:t>TİTREŞİM</a:t>
            </a:r>
          </a:p>
        </p:txBody>
      </p:sp>
      <p:sp>
        <p:nvSpPr>
          <p:cNvPr id="6" name="2 İçerik Yer Tutucusu"/>
          <p:cNvSpPr>
            <a:spLocks noGrp="1"/>
          </p:cNvSpPr>
          <p:nvPr>
            <p:ph idx="1"/>
          </p:nvPr>
        </p:nvSpPr>
        <p:spPr>
          <a:xfrm>
            <a:off x="457200" y="1600201"/>
            <a:ext cx="8229600" cy="2057399"/>
          </a:xfrm>
        </p:spPr>
        <p:style>
          <a:lnRef idx="1">
            <a:schemeClr val="accent4"/>
          </a:lnRef>
          <a:fillRef idx="2">
            <a:schemeClr val="accent4"/>
          </a:fillRef>
          <a:effectRef idx="1">
            <a:schemeClr val="accent4"/>
          </a:effectRef>
          <a:fontRef idx="minor">
            <a:schemeClr val="dk1"/>
          </a:fontRef>
        </p:style>
        <p:txBody>
          <a:bodyPr>
            <a:normAutofit/>
          </a:bodyPr>
          <a:lstStyle/>
          <a:p>
            <a:r>
              <a:rPr lang="tr-TR" sz="2800" b="1" dirty="0">
                <a:solidFill>
                  <a:srgbClr val="FF0000"/>
                </a:solidFill>
              </a:rPr>
              <a:t>El-Kol Titreşimi : </a:t>
            </a:r>
            <a:r>
              <a:rPr lang="tr-TR" sz="2800" b="1" dirty="0"/>
              <a:t>İnsanda el-kol sistemine aktarıldığında, işçilerin sağlık ve güvenliği için risk oluşturan ve özellikle de, </a:t>
            </a:r>
            <a:r>
              <a:rPr lang="tr-TR" sz="2800" b="1" dirty="0">
                <a:solidFill>
                  <a:srgbClr val="FF0000"/>
                </a:solidFill>
              </a:rPr>
              <a:t>damar, kemik, eklem, sinir ve kas bozukluklarına</a:t>
            </a:r>
            <a:r>
              <a:rPr lang="tr-TR" sz="2800" b="1" dirty="0"/>
              <a:t> yol açan mekanik titreşimdir.</a:t>
            </a:r>
            <a:endParaRPr lang="tr-TR" sz="2800" b="1" dirty="0">
              <a:solidFill>
                <a:srgbClr val="FF0000"/>
              </a:solidFill>
            </a:endParaRPr>
          </a:p>
        </p:txBody>
      </p:sp>
      <p:sp>
        <p:nvSpPr>
          <p:cNvPr id="7" name="2 İçerik Yer Tutucusu"/>
          <p:cNvSpPr txBox="1">
            <a:spLocks/>
          </p:cNvSpPr>
          <p:nvPr/>
        </p:nvSpPr>
        <p:spPr>
          <a:xfrm>
            <a:off x="473342" y="3886200"/>
            <a:ext cx="8229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a:solidFill>
                  <a:srgbClr val="FF0000"/>
                </a:solidFill>
              </a:rPr>
              <a:t>Bütün Vücut Titreşimi : </a:t>
            </a:r>
            <a:r>
              <a:rPr lang="tr-TR" sz="2800" b="1" dirty="0"/>
              <a:t>Vücudun tümüne aktarıldığında, işçilerin sağlık ve güvenliği için risk oluşturan, özellikle de </a:t>
            </a:r>
            <a:r>
              <a:rPr lang="tr-TR" sz="2800" b="1" dirty="0">
                <a:solidFill>
                  <a:srgbClr val="FF0000"/>
                </a:solidFill>
              </a:rPr>
              <a:t>bel bölgesinde rahatsızlık ve omurgada travmaya </a:t>
            </a:r>
            <a:r>
              <a:rPr lang="tr-TR" sz="2800" b="1" dirty="0"/>
              <a:t>yol açan mekanik titreşimdir.</a:t>
            </a:r>
          </a:p>
        </p:txBody>
      </p:sp>
    </p:spTree>
    <p:extLst>
      <p:ext uri="{BB962C8B-B14F-4D97-AF65-F5344CB8AC3E}">
        <p14:creationId xmlns:p14="http://schemas.microsoft.com/office/powerpoint/2010/main" val="1574655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Documents and Settings\Administrator\Desktop\Masa Üstü\Murat Andaç-Modüller\UNSAL ERDEM\OSHA-SERTİFİKA MODULLERİ\HUMAN VIBRATION-BASIC\2_dosyalar\image58.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093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rmAutofit/>
          </a:bodyPr>
          <a:lstStyle/>
          <a:p>
            <a:r>
              <a:rPr lang="tr-TR" sz="5400" b="1" dirty="0" smtClean="0"/>
              <a:t>İÇERİK</a:t>
            </a:r>
            <a:endParaRPr lang="tr-TR" sz="5400" b="1" dirty="0"/>
          </a:p>
        </p:txBody>
      </p:sp>
      <p:sp>
        <p:nvSpPr>
          <p:cNvPr id="3" name="İçerik Yer Tutucusu 2"/>
          <p:cNvSpPr>
            <a:spLocks noGrp="1"/>
          </p:cNvSpPr>
          <p:nvPr>
            <p:ph sz="half" idx="1"/>
          </p:nvPr>
        </p:nvSpPr>
        <p:spPr>
          <a:xfrm>
            <a:off x="628650" y="1524000"/>
            <a:ext cx="3886200" cy="4652963"/>
          </a:xfrm>
        </p:spPr>
        <p:txBody>
          <a:bodyPr anchor="ctr">
            <a:normAutofit fontScale="92500" lnSpcReduction="10000"/>
          </a:bodyPr>
          <a:lstStyle/>
          <a:p>
            <a:endParaRPr lang="tr-TR" sz="1700" b="1" dirty="0" smtClean="0"/>
          </a:p>
          <a:p>
            <a:r>
              <a:rPr lang="tr-TR" sz="1500" b="1" dirty="0" smtClean="0"/>
              <a:t>  </a:t>
            </a:r>
            <a:r>
              <a:rPr lang="tr-TR" sz="1500" b="1" dirty="0" err="1" smtClean="0"/>
              <a:t>ASBÜ’ye</a:t>
            </a:r>
            <a:r>
              <a:rPr lang="tr-TR" sz="1500" b="1" dirty="0" smtClean="0"/>
              <a:t> Genel Bakış</a:t>
            </a:r>
            <a:endParaRPr lang="tr-TR" sz="1500" b="1" dirty="0"/>
          </a:p>
          <a:p>
            <a:r>
              <a:rPr lang="tr-TR" sz="1700" b="1" dirty="0" smtClean="0"/>
              <a:t>  </a:t>
            </a:r>
            <a:r>
              <a:rPr lang="tr-TR" sz="1500" b="1" dirty="0" smtClean="0"/>
              <a:t>İş </a:t>
            </a:r>
            <a:r>
              <a:rPr lang="tr-TR" sz="1500" b="1" dirty="0"/>
              <a:t>Sağlığı ve Güvenliği Nedir?</a:t>
            </a:r>
          </a:p>
          <a:p>
            <a:r>
              <a:rPr lang="tr-TR" sz="1500" b="1" dirty="0" smtClean="0"/>
              <a:t>  Anayasamız </a:t>
            </a:r>
            <a:r>
              <a:rPr lang="tr-TR" sz="1500" b="1" dirty="0"/>
              <a:t>(İş Sağlığı Ve Güvenliği </a:t>
            </a:r>
            <a:r>
              <a:rPr lang="tr-TR" sz="1500" b="1" dirty="0" smtClean="0"/>
              <a:t>   Kanunu </a:t>
            </a:r>
            <a:r>
              <a:rPr lang="tr-TR" sz="1500" b="1" dirty="0"/>
              <a:t>6331)</a:t>
            </a:r>
          </a:p>
          <a:p>
            <a:r>
              <a:rPr lang="tr-TR" sz="1500" b="1" dirty="0" smtClean="0"/>
              <a:t>   Kaza </a:t>
            </a:r>
            <a:r>
              <a:rPr lang="tr-TR" sz="1500" b="1" dirty="0"/>
              <a:t>Nedir?</a:t>
            </a:r>
          </a:p>
          <a:p>
            <a:r>
              <a:rPr lang="tr-TR" sz="1500" b="1" dirty="0" smtClean="0"/>
              <a:t>   Hangi </a:t>
            </a:r>
            <a:r>
              <a:rPr lang="tr-TR" sz="1500" b="1" dirty="0"/>
              <a:t>Olaylar İş Kazası Kapsamına </a:t>
            </a:r>
            <a:r>
              <a:rPr lang="tr-TR" sz="1500" b="1" dirty="0" smtClean="0"/>
              <a:t> Girer</a:t>
            </a:r>
            <a:endParaRPr lang="tr-TR" sz="1500" b="1" dirty="0"/>
          </a:p>
          <a:p>
            <a:r>
              <a:rPr lang="tr-TR" sz="1500" b="1" dirty="0" smtClean="0"/>
              <a:t>   Meslek </a:t>
            </a:r>
            <a:r>
              <a:rPr lang="tr-TR" sz="1500" b="1" dirty="0"/>
              <a:t>Hastalığı</a:t>
            </a:r>
          </a:p>
          <a:p>
            <a:r>
              <a:rPr lang="tr-TR" sz="1500" b="1" dirty="0" smtClean="0"/>
              <a:t>   Risk </a:t>
            </a:r>
            <a:r>
              <a:rPr lang="tr-TR" sz="1500" b="1" dirty="0"/>
              <a:t>Etmenleri</a:t>
            </a:r>
          </a:p>
          <a:p>
            <a:r>
              <a:rPr lang="tr-TR" sz="1500" b="1" dirty="0" smtClean="0"/>
              <a:t>   Kaldırma </a:t>
            </a:r>
            <a:r>
              <a:rPr lang="tr-TR" sz="1500" b="1" dirty="0"/>
              <a:t>ve Taşıma</a:t>
            </a:r>
          </a:p>
          <a:p>
            <a:r>
              <a:rPr lang="tr-TR" sz="1500" b="1" dirty="0" smtClean="0"/>
              <a:t>   Yanma</a:t>
            </a:r>
            <a:endParaRPr lang="tr-TR" sz="1500" b="1" dirty="0"/>
          </a:p>
          <a:p>
            <a:pPr marL="285750" indent="-285750"/>
            <a:r>
              <a:rPr lang="tr-TR" sz="1500" b="1" dirty="0"/>
              <a:t>Yangın</a:t>
            </a:r>
          </a:p>
          <a:p>
            <a:pPr marL="285750" indent="-285750"/>
            <a:r>
              <a:rPr lang="tr-TR" sz="1500" b="1" dirty="0"/>
              <a:t>Yangının Nedenleri</a:t>
            </a:r>
          </a:p>
          <a:p>
            <a:pPr marL="285750" indent="-285750"/>
            <a:r>
              <a:rPr lang="tr-TR" sz="1500" b="1" dirty="0"/>
              <a:t>Yangının Sınıfları</a:t>
            </a:r>
          </a:p>
          <a:p>
            <a:endParaRPr lang="tr-TR" dirty="0" smtClean="0"/>
          </a:p>
          <a:p>
            <a:endParaRPr lang="tr-TR" dirty="0"/>
          </a:p>
        </p:txBody>
      </p:sp>
      <p:sp>
        <p:nvSpPr>
          <p:cNvPr id="8" name="İçerik Yer Tutucusu 7"/>
          <p:cNvSpPr>
            <a:spLocks noGrp="1"/>
          </p:cNvSpPr>
          <p:nvPr>
            <p:ph sz="half" idx="2"/>
          </p:nvPr>
        </p:nvSpPr>
        <p:spPr>
          <a:xfrm>
            <a:off x="4629150" y="1825626"/>
            <a:ext cx="3981450" cy="3726336"/>
          </a:xfrm>
        </p:spPr>
        <p:txBody>
          <a:bodyPr>
            <a:normAutofit fontScale="92500" lnSpcReduction="10000"/>
          </a:bodyPr>
          <a:lstStyle/>
          <a:p>
            <a:r>
              <a:rPr lang="tr-TR" sz="1500" b="1" dirty="0" smtClean="0"/>
              <a:t>Söndürme Nedir?</a:t>
            </a:r>
            <a:endParaRPr lang="tr-TR" sz="1500" b="1" dirty="0"/>
          </a:p>
          <a:p>
            <a:r>
              <a:rPr lang="tr-TR" sz="1500" b="1" dirty="0" smtClean="0"/>
              <a:t>Söndürme </a:t>
            </a:r>
            <a:r>
              <a:rPr lang="tr-TR" sz="1500" b="1" dirty="0"/>
              <a:t>Teknikleri</a:t>
            </a:r>
          </a:p>
          <a:p>
            <a:r>
              <a:rPr lang="tr-TR" sz="1500" b="1" dirty="0" smtClean="0"/>
              <a:t>Söndürme Kuralları</a:t>
            </a:r>
          </a:p>
          <a:p>
            <a:r>
              <a:rPr lang="tr-TR" sz="1500" b="1" dirty="0" smtClean="0"/>
              <a:t>ASBÜ Toplanma Alanları</a:t>
            </a:r>
          </a:p>
          <a:p>
            <a:r>
              <a:rPr lang="tr-TR" sz="1500" b="1" dirty="0" smtClean="0"/>
              <a:t>Güvenlik </a:t>
            </a:r>
            <a:r>
              <a:rPr lang="tr-TR" sz="1500" b="1" dirty="0"/>
              <a:t>Kültürü</a:t>
            </a:r>
          </a:p>
          <a:p>
            <a:r>
              <a:rPr lang="tr-TR" sz="1500" b="1" dirty="0" smtClean="0"/>
              <a:t> İş </a:t>
            </a:r>
            <a:r>
              <a:rPr lang="tr-TR" sz="1500" b="1" dirty="0"/>
              <a:t>Kazalarının Sebepleri</a:t>
            </a:r>
          </a:p>
          <a:p>
            <a:r>
              <a:rPr lang="tr-TR" sz="1500" b="1" dirty="0" smtClean="0"/>
              <a:t> Kişisel </a:t>
            </a:r>
            <a:r>
              <a:rPr lang="tr-TR" sz="1500" b="1" dirty="0"/>
              <a:t>Koruyucular</a:t>
            </a:r>
          </a:p>
          <a:p>
            <a:r>
              <a:rPr lang="tr-TR" sz="1500" b="1" dirty="0" smtClean="0"/>
              <a:t> Cezalar</a:t>
            </a:r>
            <a:endParaRPr lang="tr-TR" sz="1500" b="1" dirty="0"/>
          </a:p>
          <a:p>
            <a:r>
              <a:rPr lang="tr-TR" sz="1500" b="1" dirty="0" smtClean="0"/>
              <a:t>Tazminat </a:t>
            </a:r>
            <a:r>
              <a:rPr lang="tr-TR" sz="1500" b="1" dirty="0"/>
              <a:t>Davaları</a:t>
            </a:r>
          </a:p>
          <a:p>
            <a:r>
              <a:rPr lang="tr-TR" sz="1500" b="1" dirty="0" smtClean="0"/>
              <a:t> İş </a:t>
            </a:r>
            <a:r>
              <a:rPr lang="tr-TR" sz="1500" b="1" dirty="0"/>
              <a:t>Ekipmanlarının Güvenli Kullanımı</a:t>
            </a:r>
          </a:p>
          <a:p>
            <a:r>
              <a:rPr lang="tr-TR" sz="1500" b="1" dirty="0" smtClean="0"/>
              <a:t>Elektrikte </a:t>
            </a:r>
            <a:r>
              <a:rPr lang="tr-TR" sz="1500" b="1" dirty="0"/>
              <a:t>İş Güvenliği</a:t>
            </a:r>
          </a:p>
          <a:p>
            <a:r>
              <a:rPr lang="tr-TR" sz="1500" b="1" dirty="0" smtClean="0"/>
              <a:t>Elektrik </a:t>
            </a:r>
            <a:r>
              <a:rPr lang="tr-TR" sz="1500" b="1" dirty="0"/>
              <a:t>Çarpması Durumunda Yapılması Gerekenler</a:t>
            </a:r>
          </a:p>
          <a:p>
            <a:r>
              <a:rPr lang="tr-TR" sz="1500" b="1" dirty="0" smtClean="0"/>
              <a:t>Güvenlik </a:t>
            </a:r>
            <a:r>
              <a:rPr lang="tr-TR" sz="1500" b="1" dirty="0"/>
              <a:t>Levhaları</a:t>
            </a:r>
          </a:p>
          <a:p>
            <a:pPr marL="285750" indent="-285750" algn="just"/>
            <a:endParaRPr lang="tr-TR" dirty="0"/>
          </a:p>
          <a:p>
            <a:endParaRPr lang="tr-TR" dirty="0"/>
          </a:p>
        </p:txBody>
      </p:sp>
      <p:sp>
        <p:nvSpPr>
          <p:cNvPr id="9" name="Çapraz Köşesi Kesik Dikdörtgen 8"/>
          <p:cNvSpPr/>
          <p:nvPr/>
        </p:nvSpPr>
        <p:spPr>
          <a:xfrm>
            <a:off x="0" y="5585925"/>
            <a:ext cx="9144000" cy="600075"/>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b="1" dirty="0" smtClean="0">
                <a:ln w="0"/>
                <a:solidFill>
                  <a:srgbClr val="781E46"/>
                </a:solidFill>
                <a:effectLst>
                  <a:outerShdw blurRad="38100" dist="25400" dir="5400000" algn="ctr" rotWithShape="0">
                    <a:srgbClr val="6E747A">
                      <a:alpha val="43000"/>
                    </a:srgbClr>
                  </a:outerShdw>
                </a:effectLst>
                <a:latin typeface="Calibri" panose="020F0502020204030204"/>
              </a:rPr>
              <a:t>İş Sağlığı ve Güvenliği Birimi</a:t>
            </a:r>
            <a:endParaRPr lang="tr-TR" sz="135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0" name="Resim 9"/>
          <p:cNvPicPr>
            <a:picLocks noChangeAspect="1"/>
          </p:cNvPicPr>
          <p:nvPr/>
        </p:nvPicPr>
        <p:blipFill>
          <a:blip r:embed="rId3"/>
          <a:stretch>
            <a:fillRect/>
          </a:stretch>
        </p:blipFill>
        <p:spPr>
          <a:xfrm>
            <a:off x="3627038" y="5585925"/>
            <a:ext cx="1889924" cy="591038"/>
          </a:xfrm>
          <a:prstGeom prst="rect">
            <a:avLst/>
          </a:prstGeom>
        </p:spPr>
      </p:pic>
      <p:pic>
        <p:nvPicPr>
          <p:cNvPr id="12" name="Resim 11"/>
          <p:cNvPicPr>
            <a:picLocks noChangeAspect="1"/>
          </p:cNvPicPr>
          <p:nvPr/>
        </p:nvPicPr>
        <p:blipFill>
          <a:blip r:embed="rId4"/>
          <a:stretch>
            <a:fillRect/>
          </a:stretch>
        </p:blipFill>
        <p:spPr>
          <a:xfrm>
            <a:off x="6965784" y="5585925"/>
            <a:ext cx="2145978" cy="634039"/>
          </a:xfrm>
          <a:prstGeom prst="rect">
            <a:avLst/>
          </a:prstGeom>
        </p:spPr>
      </p:pic>
    </p:spTree>
    <p:extLst>
      <p:ext uri="{BB962C8B-B14F-4D97-AF65-F5344CB8AC3E}">
        <p14:creationId xmlns:p14="http://schemas.microsoft.com/office/powerpoint/2010/main" val="1086277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lstStyle/>
          <a:p>
            <a:r>
              <a:rPr lang="tr-TR" dirty="0"/>
              <a:t>KALDIRMA VE TAŞIMA</a:t>
            </a:r>
          </a:p>
        </p:txBody>
      </p:sp>
      <p:sp>
        <p:nvSpPr>
          <p:cNvPr id="5" name="Metin kutusu 4"/>
          <p:cNvSpPr txBox="1"/>
          <p:nvPr/>
        </p:nvSpPr>
        <p:spPr>
          <a:xfrm>
            <a:off x="609600" y="1295400"/>
            <a:ext cx="7924800" cy="29546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solidFill>
                  <a:srgbClr val="002060"/>
                </a:solidFill>
                <a:latin typeface="Verdana" pitchFamily="34" charset="0"/>
              </a:rPr>
              <a:t>Malzeme hareketleri 3 aşamada gerçekleştirilir:</a:t>
            </a:r>
          </a:p>
          <a:p>
            <a:pPr marL="0" lvl="4"/>
            <a:r>
              <a:rPr lang="tr-TR" sz="2400" dirty="0">
                <a:solidFill>
                  <a:srgbClr val="002060"/>
                </a:solidFill>
                <a:latin typeface="Arial" charset="0"/>
              </a:rPr>
              <a:t>  </a:t>
            </a:r>
          </a:p>
          <a:p>
            <a:pPr marL="0" lvl="4"/>
            <a:r>
              <a:rPr lang="tr-TR" sz="2400" dirty="0">
                <a:solidFill>
                  <a:srgbClr val="002060"/>
                </a:solidFill>
                <a:latin typeface="Arial" charset="0"/>
              </a:rPr>
              <a:t> 1- </a:t>
            </a:r>
            <a:r>
              <a:rPr lang="tr-TR" sz="2400" dirty="0">
                <a:solidFill>
                  <a:srgbClr val="002060"/>
                </a:solidFill>
                <a:latin typeface="Verdana" pitchFamily="34" charset="0"/>
              </a:rPr>
              <a:t>Kaldırma</a:t>
            </a:r>
          </a:p>
          <a:p>
            <a:pPr marL="0" lvl="4"/>
            <a:endParaRPr lang="tr-TR" sz="2400" dirty="0">
              <a:solidFill>
                <a:srgbClr val="002060"/>
              </a:solidFill>
              <a:latin typeface="Verdana" pitchFamily="34" charset="0"/>
            </a:endParaRPr>
          </a:p>
          <a:p>
            <a:pPr marL="0" lvl="4"/>
            <a:r>
              <a:rPr lang="tr-TR" sz="2400" dirty="0">
                <a:solidFill>
                  <a:srgbClr val="002060"/>
                </a:solidFill>
                <a:latin typeface="Verdana" pitchFamily="34" charset="0"/>
              </a:rPr>
              <a:t> </a:t>
            </a:r>
            <a:r>
              <a:rPr lang="tr-TR" sz="2400" dirty="0">
                <a:solidFill>
                  <a:srgbClr val="002060"/>
                </a:solidFill>
                <a:latin typeface="Arial" charset="0"/>
              </a:rPr>
              <a:t>2- </a:t>
            </a:r>
            <a:r>
              <a:rPr lang="tr-TR" sz="2400" dirty="0">
                <a:solidFill>
                  <a:srgbClr val="002060"/>
                </a:solidFill>
                <a:latin typeface="Verdana" pitchFamily="34" charset="0"/>
              </a:rPr>
              <a:t>Taşıma</a:t>
            </a:r>
          </a:p>
          <a:p>
            <a:pPr marL="0" lvl="4"/>
            <a:endParaRPr lang="tr-TR" sz="2400" dirty="0">
              <a:solidFill>
                <a:srgbClr val="002060"/>
              </a:solidFill>
              <a:latin typeface="Verdana" pitchFamily="34" charset="0"/>
            </a:endParaRPr>
          </a:p>
          <a:p>
            <a:pPr marL="0" lvl="4"/>
            <a:r>
              <a:rPr lang="tr-TR" sz="2400" dirty="0">
                <a:solidFill>
                  <a:srgbClr val="002060"/>
                </a:solidFill>
                <a:latin typeface="Verdana" pitchFamily="34" charset="0"/>
              </a:rPr>
              <a:t> </a:t>
            </a:r>
            <a:r>
              <a:rPr lang="tr-TR" sz="2400" dirty="0">
                <a:solidFill>
                  <a:srgbClr val="002060"/>
                </a:solidFill>
                <a:latin typeface="Arial" charset="0"/>
              </a:rPr>
              <a:t>3- </a:t>
            </a:r>
            <a:r>
              <a:rPr lang="tr-TR" sz="2400" dirty="0">
                <a:solidFill>
                  <a:srgbClr val="002060"/>
                </a:solidFill>
                <a:latin typeface="Verdana" pitchFamily="34" charset="0"/>
              </a:rPr>
              <a:t>İstifleme</a:t>
            </a:r>
          </a:p>
          <a:p>
            <a:endParaRPr lang="tr-TR" sz="16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71800"/>
            <a:ext cx="6049841" cy="3445193"/>
          </a:xfrm>
          <a:prstGeom prst="rect">
            <a:avLst/>
          </a:prstGeom>
        </p:spPr>
      </p:pic>
    </p:spTree>
    <p:extLst>
      <p:ext uri="{BB962C8B-B14F-4D97-AF65-F5344CB8AC3E}">
        <p14:creationId xmlns:p14="http://schemas.microsoft.com/office/powerpoint/2010/main" val="141068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pPr>
              <a:defRPr/>
            </a:pPr>
            <a:r>
              <a:rPr lang="tr-TR" sz="2000" dirty="0">
                <a:solidFill>
                  <a:schemeClr val="bg1"/>
                </a:solidFill>
                <a:latin typeface="Verdana" pitchFamily="34" charset="0"/>
              </a:rPr>
              <a:t>SIRT AĞRILARINDAN VE BELKEMİĞİ YARALANMALARINDAN KORUNMAK İÇİN BASİT KURALLAR</a:t>
            </a: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40251" cy="5199624"/>
          </a:xfrm>
          <a:prstGeom prst="rect">
            <a:avLst/>
          </a:prstGeom>
          <a:noFill/>
          <a:ln w="222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989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260648"/>
            <a:ext cx="836327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dirty="0"/>
              <a:t>Yerde uzanan kablolar;</a:t>
            </a:r>
          </a:p>
        </p:txBody>
      </p:sp>
      <p:sp>
        <p:nvSpPr>
          <p:cNvPr id="5" name="Dikdörtgen 4"/>
          <p:cNvSpPr/>
          <p:nvPr/>
        </p:nvSpPr>
        <p:spPr>
          <a:xfrm>
            <a:off x="323528" y="990600"/>
            <a:ext cx="8363272"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Font typeface="Wingdings" panose="05000000000000000000" pitchFamily="2" charset="2"/>
              <a:buChar char="Ø"/>
            </a:pPr>
            <a:r>
              <a:rPr lang="tr-TR" sz="2800" dirty="0"/>
              <a:t>Ekipmanı, yaya yolundan geçmesini önleyecek şekilde yerleştirin, yüzeylere güvenle monte etmek üzere kablo kaplamalar kullanın, teması önlemek için erişimi kısıtlayın. </a:t>
            </a:r>
          </a:p>
        </p:txBody>
      </p:sp>
      <p:pic>
        <p:nvPicPr>
          <p:cNvPr id="6" name="Picture 2" descr="C:\Users\sedakşam\Desktop\İSG ÇALIŞMALAR\isg resim\e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44" y="2971800"/>
            <a:ext cx="7560840" cy="366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1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8600" y="304800"/>
            <a:ext cx="8382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400" b="1" dirty="0">
                <a:solidFill>
                  <a:schemeClr val="bg1"/>
                </a:solidFill>
              </a:rPr>
              <a:t>İş yerinde tertip ve düzeni sağlamada gerekli güvenlik önlemleri</a:t>
            </a:r>
          </a:p>
        </p:txBody>
      </p:sp>
      <p:sp>
        <p:nvSpPr>
          <p:cNvPr id="5" name="Dikdörtgen 4"/>
          <p:cNvSpPr/>
          <p:nvPr/>
        </p:nvSpPr>
        <p:spPr>
          <a:xfrm>
            <a:off x="539552" y="1124744"/>
            <a:ext cx="784244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a:latin typeface="Verdana" pitchFamily="34" charset="0"/>
              </a:rPr>
              <a:t>Atölyeler, Depolama Alanları ve Ofisler:</a:t>
            </a:r>
            <a:r>
              <a:rPr lang="tr-TR" dirty="0">
                <a:latin typeface="Verdana" pitchFamily="34" charset="0"/>
              </a:rPr>
              <a:t> </a:t>
            </a:r>
            <a:r>
              <a:rPr lang="tr-TR" dirty="0">
                <a:solidFill>
                  <a:srgbClr val="000000"/>
                </a:solidFill>
                <a:latin typeface="Verdana" pitchFamily="34" charset="0"/>
              </a:rPr>
              <a:t>Aletlere ve malzemelere kolayca ulaşılabilmesi için temiz ve düzenli tutulmalıdır.</a:t>
            </a:r>
          </a:p>
          <a:p>
            <a:endParaRPr lang="tr-TR" dirty="0">
              <a:solidFill>
                <a:schemeClr val="hlink"/>
              </a:solidFill>
              <a:latin typeface="Verdana" pitchFamily="34" charset="0"/>
            </a:endParaRPr>
          </a:p>
          <a:p>
            <a:r>
              <a:rPr lang="tr-TR" b="1" dirty="0">
                <a:latin typeface="Verdana" pitchFamily="34" charset="0"/>
              </a:rPr>
              <a:t>Aktif Olmayan Çalışma Alanları: </a:t>
            </a:r>
            <a:r>
              <a:rPr lang="tr-TR" dirty="0">
                <a:solidFill>
                  <a:srgbClr val="000000"/>
                </a:solidFill>
                <a:latin typeface="Verdana" pitchFamily="34" charset="0"/>
              </a:rPr>
              <a:t>Çöp, hurda malzeme veya gereksiz malzemelerden arındırılmalıdır. </a:t>
            </a:r>
          </a:p>
        </p:txBody>
      </p:sp>
      <p:pic>
        <p:nvPicPr>
          <p:cNvPr id="6" name="Picture 3" descr="C:\Users\sedakşam\Desktop\İSG ÇALIŞMALAR\isg resim\işçi-sağlığı-ve-dü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4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7" y="728700"/>
            <a:ext cx="9082124" cy="4655098"/>
          </a:xfrm>
        </p:spPr>
        <p:txBody>
          <a:bodyPr>
            <a:normAutofit/>
          </a:bodyPr>
          <a:lstStyle/>
          <a:p>
            <a:pPr marL="0" indent="0" algn="ctr">
              <a:buNone/>
            </a:pPr>
            <a:r>
              <a:rPr lang="tr-TR" sz="3000" b="1" dirty="0">
                <a:solidFill>
                  <a:schemeClr val="tx1"/>
                </a:solidFill>
              </a:rPr>
              <a:t>    </a:t>
            </a:r>
            <a:endParaRPr lang="tr-TR" sz="3000" dirty="0">
              <a:solidFill>
                <a:srgbClr val="FFC000"/>
              </a:solidFill>
            </a:endParaRPr>
          </a:p>
        </p:txBody>
      </p:sp>
      <p:sp>
        <p:nvSpPr>
          <p:cNvPr id="4" name="Çapraz Köşesi Kesik Dikdörtgen 3"/>
          <p:cNvSpPr/>
          <p:nvPr/>
        </p:nvSpPr>
        <p:spPr>
          <a:xfrm>
            <a:off x="15950" y="5471389"/>
            <a:ext cx="9144000" cy="600075"/>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w="0"/>
                <a:solidFill>
                  <a:srgbClr val="781E46"/>
                </a:solidFill>
                <a:effectLst>
                  <a:outerShdw blurRad="38100" dist="25400" dir="5400000" algn="ctr" rotWithShape="0">
                    <a:srgbClr val="6E747A">
                      <a:alpha val="43000"/>
                    </a:srgbClr>
                  </a:outerShdw>
                </a:effectLst>
                <a:uLnTx/>
                <a:uFillTx/>
                <a:latin typeface="Calibri" panose="020F0502020204030204"/>
                <a:ea typeface="+mn-ea"/>
                <a:cs typeface="+mn-cs"/>
              </a:rPr>
              <a:t>İş Sağlığı ve Güvenliği Birimi</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895" y="5428836"/>
            <a:ext cx="1890210" cy="555037"/>
          </a:xfrm>
          <a:prstGeom prst="rect">
            <a:avLst/>
          </a:prstGeom>
        </p:spPr>
      </p:pic>
      <p:sp>
        <p:nvSpPr>
          <p:cNvPr id="7" name="Dikdörtgen 6"/>
          <p:cNvSpPr/>
          <p:nvPr/>
        </p:nvSpPr>
        <p:spPr>
          <a:xfrm>
            <a:off x="7002270" y="5428837"/>
            <a:ext cx="2108591" cy="553998"/>
          </a:xfrm>
          <a:prstGeom prst="rect">
            <a:avLst/>
          </a:prstGeom>
          <a:noFill/>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w="0"/>
                <a:solidFill>
                  <a:srgbClr val="781E46"/>
                </a:solidFill>
                <a:effectLst>
                  <a:outerShdw blurRad="38100" dist="25400" dir="5400000" algn="ctr" rotWithShape="0">
                    <a:srgbClr val="6E747A">
                      <a:alpha val="43000"/>
                    </a:srgbClr>
                  </a:outerShdw>
                </a:effectLst>
                <a:uLnTx/>
                <a:uFillTx/>
                <a:latin typeface="Calibri" panose="020F0502020204030204"/>
                <a:ea typeface="+mn-ea"/>
                <a:cs typeface="+mn-cs"/>
              </a:rPr>
              <a:t>E-posta	:isg@asbu.edu.tr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w="0"/>
                <a:solidFill>
                  <a:srgbClr val="781E46"/>
                </a:solidFill>
                <a:effectLst>
                  <a:outerShdw blurRad="38100" dist="25400" dir="5400000" algn="ctr" rotWithShape="0">
                    <a:srgbClr val="6E747A">
                      <a:alpha val="43000"/>
                    </a:srgbClr>
                  </a:outerShdw>
                </a:effectLst>
                <a:uLnTx/>
                <a:uFillTx/>
                <a:latin typeface="Calibri" panose="020F0502020204030204"/>
                <a:ea typeface="+mn-ea"/>
                <a:cs typeface="+mn-cs"/>
              </a:rPr>
              <a:t>Web	: www.asbu.edu.tr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err="1">
                <a:ln w="0"/>
                <a:solidFill>
                  <a:srgbClr val="781E46"/>
                </a:solidFill>
                <a:effectLst>
                  <a:outerShdw blurRad="38100" dist="25400" dir="5400000" algn="ctr" rotWithShape="0">
                    <a:srgbClr val="6E747A">
                      <a:alpha val="43000"/>
                    </a:srgbClr>
                  </a:outerShdw>
                </a:effectLst>
                <a:uLnTx/>
                <a:uFillTx/>
                <a:latin typeface="Calibri" panose="020F0502020204030204"/>
                <a:ea typeface="+mn-ea"/>
                <a:cs typeface="+mn-cs"/>
              </a:rPr>
              <a:t>Tlf</a:t>
            </a:r>
            <a:r>
              <a:rPr kumimoji="0" lang="tr-TR" sz="1050" b="1" i="0" u="none" strike="noStrike" kern="1200" cap="none" spc="0" normalizeH="0" baseline="0" noProof="0" dirty="0">
                <a:ln w="0"/>
                <a:solidFill>
                  <a:srgbClr val="781E46"/>
                </a:solidFill>
                <a:effectLst>
                  <a:outerShdw blurRad="38100" dist="25400" dir="5400000" algn="ctr" rotWithShape="0">
                    <a:srgbClr val="6E747A">
                      <a:alpha val="43000"/>
                    </a:srgbClr>
                  </a:outerShdw>
                </a:effectLst>
                <a:uLnTx/>
                <a:uFillTx/>
                <a:latin typeface="Calibri" panose="020F0502020204030204"/>
                <a:ea typeface="+mn-ea"/>
                <a:cs typeface="+mn-cs"/>
              </a:rPr>
              <a:t>	:03125964525</a:t>
            </a:r>
          </a:p>
        </p:txBody>
      </p:sp>
      <p:sp>
        <p:nvSpPr>
          <p:cNvPr id="9" name="İçerik Yer Tutucusu 2"/>
          <p:cNvSpPr txBox="1">
            <a:spLocks/>
          </p:cNvSpPr>
          <p:nvPr/>
        </p:nvSpPr>
        <p:spPr>
          <a:xfrm>
            <a:off x="1223628" y="2348881"/>
            <a:ext cx="6486486" cy="2343551"/>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r>
              <a:rPr kumimoji="0" lang="en-US" sz="3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100" b="1" i="0" u="none" strike="noStrike" kern="1200" cap="none" spc="0" normalizeH="0" baseline="0" noProof="0" dirty="0">
                <a:ln>
                  <a:noFill/>
                </a:ln>
                <a:solidFill>
                  <a:srgbClr val="F9D1A9"/>
                </a:solidFill>
                <a:effectLst/>
                <a:uLnTx/>
                <a:uFillTx/>
                <a:latin typeface="Calibri" panose="020F0502020204030204"/>
                <a:ea typeface="+mn-ea"/>
                <a:cs typeface="+mn-cs"/>
              </a:rPr>
              <a:t> </a:t>
            </a:r>
            <a:endParaRPr kumimoji="0" lang="tr-TR" sz="2100" b="1" i="0" u="none" strike="noStrike" kern="1200" cap="none" spc="0" normalizeH="0" baseline="0" noProof="0" dirty="0">
              <a:ln>
                <a:noFill/>
              </a:ln>
              <a:solidFill>
                <a:srgbClr val="F9D1A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100" b="1" i="0" u="none" strike="noStrike" kern="1200" cap="none" spc="0" normalizeH="0" baseline="0" noProof="0" dirty="0">
              <a:ln>
                <a:noFill/>
              </a:ln>
              <a:solidFill>
                <a:srgbClr val="F9D1A9"/>
              </a:solidFill>
              <a:effectLst/>
              <a:uLnTx/>
              <a:uFillTx/>
              <a:latin typeface="Calibri" panose="020F0502020204030204"/>
              <a:ea typeface="+mn-ea"/>
              <a:cs typeface="+mn-cs"/>
            </a:endParaRPr>
          </a:p>
        </p:txBody>
      </p:sp>
      <p:sp>
        <p:nvSpPr>
          <p:cNvPr id="2" name="Dikdörtgen 1"/>
          <p:cNvSpPr/>
          <p:nvPr/>
        </p:nvSpPr>
        <p:spPr>
          <a:xfrm>
            <a:off x="2362200" y="2666220"/>
            <a:ext cx="5486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GÜVENLİK KÜLTÜRÜ</a:t>
            </a:r>
            <a:endParaRPr kumimoji="0" lang="tr-TR"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AutoShape 2" descr="İş Yerinde Güvenlik Kültürü – Balkan İş Güvenliği Ve İş Sağlığı Hizmetleri  | İstanbu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Resim 9"/>
          <p:cNvPicPr>
            <a:picLocks noChangeAspect="1"/>
          </p:cNvPicPr>
          <p:nvPr/>
        </p:nvPicPr>
        <p:blipFill>
          <a:blip r:embed="rId4"/>
          <a:stretch>
            <a:fillRect/>
          </a:stretch>
        </p:blipFill>
        <p:spPr>
          <a:xfrm>
            <a:off x="2057400" y="419257"/>
            <a:ext cx="5410200" cy="1238258"/>
          </a:xfrm>
          <a:prstGeom prst="rect">
            <a:avLst/>
          </a:prstGeom>
        </p:spPr>
      </p:pic>
    </p:spTree>
    <p:extLst>
      <p:ext uri="{BB962C8B-B14F-4D97-AF65-F5344CB8AC3E}">
        <p14:creationId xmlns:p14="http://schemas.microsoft.com/office/powerpoint/2010/main" val="196273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5800" y="304800"/>
            <a:ext cx="8001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sp>
        <p:nvSpPr>
          <p:cNvPr id="5" name="Dikdörtgen 4"/>
          <p:cNvSpPr/>
          <p:nvPr/>
        </p:nvSpPr>
        <p:spPr>
          <a:xfrm>
            <a:off x="685800" y="990600"/>
            <a:ext cx="8001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güvenlik kuralları ve düzenlemelerine her zaman uyar.</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Çalışanlar sürekli bir biçimde tehlikeleri araştırır ve tehlikeli bir durum bulduğunda onu düzeltmek için inisiyatif alır.</a:t>
            </a:r>
          </a:p>
        </p:txBody>
      </p:sp>
      <p:pic>
        <p:nvPicPr>
          <p:cNvPr id="6" name="Resim 5"/>
          <p:cNvPicPr>
            <a:picLocks noChangeAspect="1"/>
          </p:cNvPicPr>
          <p:nvPr/>
        </p:nvPicPr>
        <p:blipFill>
          <a:blip r:embed="rId2"/>
          <a:stretch>
            <a:fillRect/>
          </a:stretch>
        </p:blipFill>
        <p:spPr>
          <a:xfrm>
            <a:off x="1524000" y="4569500"/>
            <a:ext cx="5410200" cy="1238258"/>
          </a:xfrm>
          <a:prstGeom prst="rect">
            <a:avLst/>
          </a:prstGeom>
        </p:spPr>
      </p:pic>
    </p:spTree>
    <p:extLst>
      <p:ext uri="{BB962C8B-B14F-4D97-AF65-F5344CB8AC3E}">
        <p14:creationId xmlns:p14="http://schemas.microsoft.com/office/powerpoint/2010/main" val="3555730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914400"/>
            <a:ext cx="80772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güvenlikle ilgili aktivitelere katılmaya isteklidir.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Güvenlikle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ilgili konularda açık bir iletişim vardır. Bu gibi durumlarda, azarlama korkusu veya disiplin cezası korkusu yoktur.</a:t>
            </a:r>
          </a:p>
        </p:txBody>
      </p:sp>
      <p:sp>
        <p:nvSpPr>
          <p:cNvPr id="5" name="Dikdörtgen 4"/>
          <p:cNvSpPr/>
          <p:nvPr/>
        </p:nvSpPr>
        <p:spPr>
          <a:xfrm>
            <a:off x="609600" y="304800"/>
            <a:ext cx="8077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pic>
        <p:nvPicPr>
          <p:cNvPr id="10242" name="Picture 2" descr="C:\Users\Polçev1\Desktop\sistem_denetim_is_guvenlig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569" y="4495800"/>
            <a:ext cx="5529262" cy="196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79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1143000"/>
            <a:ext cx="80772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Güvenlikle ilgili ortaya çıkan olaylar, sistem başarısızlığını tespit etmek ve sistemde gerekli düzeltmeleri yapmak için bir fırsat olarak görülür.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yapmış oldukları işlerdeki potansiyel tehlikeleri anlarlar ve onları gerekli şekilde değerlendirirler.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Çalışanlar gereksiz yere risk almazlar.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Yöneticiler çalışanların gereksiz yere risk almalarına (bilerek veya bilmeyerek) sebep olmazlar.</a:t>
            </a:r>
          </a:p>
        </p:txBody>
      </p:sp>
      <p:sp>
        <p:nvSpPr>
          <p:cNvPr id="5" name="Dikdörtgen 4"/>
          <p:cNvSpPr/>
          <p:nvPr/>
        </p:nvSpPr>
        <p:spPr>
          <a:xfrm>
            <a:off x="609600" y="304800"/>
            <a:ext cx="8077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pic>
        <p:nvPicPr>
          <p:cNvPr id="11266" name="Picture 2" descr="C:\Users\Polçev1\Desktop\Bakteriyoloji-Laboratuvarı-Çalışan-Risk-Analizi-Ve-Çalışan-Güvenliği-Planı-Programı-1024x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212382"/>
            <a:ext cx="6477000" cy="145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36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4 Grup"/>
          <p:cNvGrpSpPr>
            <a:grpSpLocks/>
          </p:cNvGrpSpPr>
          <p:nvPr/>
        </p:nvGrpSpPr>
        <p:grpSpPr bwMode="auto">
          <a:xfrm>
            <a:off x="930275" y="1549400"/>
            <a:ext cx="7345363" cy="1397000"/>
            <a:chOff x="930275" y="1549400"/>
            <a:chExt cx="7345363" cy="1397000"/>
          </a:xfrm>
        </p:grpSpPr>
        <p:sp>
          <p:nvSpPr>
            <p:cNvPr id="5" name="Freeform 6"/>
            <p:cNvSpPr>
              <a:spLocks/>
            </p:cNvSpPr>
            <p:nvPr>
              <p:custDataLst>
                <p:tags r:id="rId5"/>
              </p:custDataLst>
            </p:nvPr>
          </p:nvSpPr>
          <p:spPr bwMode="auto">
            <a:xfrm>
              <a:off x="1651000" y="1574800"/>
              <a:ext cx="5864225" cy="311150"/>
            </a:xfrm>
            <a:custGeom>
              <a:avLst/>
              <a:gdLst>
                <a:gd name="T0" fmla="*/ 2147483647 w 4057"/>
                <a:gd name="T1" fmla="*/ 2147483647 h 196"/>
                <a:gd name="T2" fmla="*/ 0 w 4057"/>
                <a:gd name="T3" fmla="*/ 0 h 196"/>
                <a:gd name="T4" fmla="*/ 2147483647 w 4057"/>
                <a:gd name="T5" fmla="*/ 2147483647 h 196"/>
                <a:gd name="T6" fmla="*/ 2147483647 w 4057"/>
                <a:gd name="T7" fmla="*/ 2147483647 h 196"/>
                <a:gd name="T8" fmla="*/ 0 60000 65536"/>
                <a:gd name="T9" fmla="*/ 0 60000 65536"/>
                <a:gd name="T10" fmla="*/ 0 60000 65536"/>
                <a:gd name="T11" fmla="*/ 0 60000 65536"/>
                <a:gd name="T12" fmla="*/ 0 w 4057"/>
                <a:gd name="T13" fmla="*/ 0 h 196"/>
                <a:gd name="T14" fmla="*/ 4057 w 4057"/>
                <a:gd name="T15" fmla="*/ 196 h 196"/>
              </a:gdLst>
              <a:ahLst/>
              <a:cxnLst>
                <a:cxn ang="T8">
                  <a:pos x="T0" y="T1"/>
                </a:cxn>
                <a:cxn ang="T9">
                  <a:pos x="T2" y="T3"/>
                </a:cxn>
                <a:cxn ang="T10">
                  <a:pos x="T4" y="T5"/>
                </a:cxn>
                <a:cxn ang="T11">
                  <a:pos x="T6" y="T7"/>
                </a:cxn>
              </a:cxnLst>
              <a:rect l="T12" t="T13" r="T14" b="T15"/>
              <a:pathLst>
                <a:path w="4057" h="196">
                  <a:moveTo>
                    <a:pt x="1" y="193"/>
                  </a:moveTo>
                  <a:lnTo>
                    <a:pt x="0" y="0"/>
                  </a:lnTo>
                  <a:lnTo>
                    <a:pt x="4057" y="1"/>
                  </a:lnTo>
                  <a:lnTo>
                    <a:pt x="4057" y="196"/>
                  </a:lnTo>
                </a:path>
              </a:pathLst>
            </a:custGeom>
            <a:noFill/>
            <a:ln w="762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7"/>
            <p:cNvSpPr>
              <a:spLocks/>
            </p:cNvSpPr>
            <p:nvPr>
              <p:custDataLst>
                <p:tags r:id="rId6"/>
              </p:custDataLst>
            </p:nvPr>
          </p:nvSpPr>
          <p:spPr bwMode="auto">
            <a:xfrm>
              <a:off x="4743450" y="1549400"/>
              <a:ext cx="1588" cy="561975"/>
            </a:xfrm>
            <a:custGeom>
              <a:avLst/>
              <a:gdLst>
                <a:gd name="T0" fmla="*/ 0 w 1"/>
                <a:gd name="T1" fmla="*/ 0 h 354"/>
                <a:gd name="T2" fmla="*/ 0 w 1"/>
                <a:gd name="T3" fmla="*/ 2147483647 h 354"/>
                <a:gd name="T4" fmla="*/ 0 60000 65536"/>
                <a:gd name="T5" fmla="*/ 0 60000 65536"/>
                <a:gd name="T6" fmla="*/ 0 w 1"/>
                <a:gd name="T7" fmla="*/ 0 h 354"/>
                <a:gd name="T8" fmla="*/ 1 w 1"/>
                <a:gd name="T9" fmla="*/ 354 h 354"/>
              </a:gdLst>
              <a:ahLst/>
              <a:cxnLst>
                <a:cxn ang="T4">
                  <a:pos x="T0" y="T1"/>
                </a:cxn>
                <a:cxn ang="T5">
                  <a:pos x="T2" y="T3"/>
                </a:cxn>
              </a:cxnLst>
              <a:rect l="T6" t="T7" r="T8" b="T9"/>
              <a:pathLst>
                <a:path w="1" h="354">
                  <a:moveTo>
                    <a:pt x="0" y="0"/>
                  </a:moveTo>
                  <a:lnTo>
                    <a:pt x="0" y="354"/>
                  </a:lnTo>
                </a:path>
              </a:pathLst>
            </a:custGeom>
            <a:noFill/>
            <a:ln w="762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8"/>
            <p:cNvSpPr>
              <a:spLocks/>
            </p:cNvSpPr>
            <p:nvPr>
              <p:custDataLst>
                <p:tags r:id="rId7"/>
              </p:custDataLst>
            </p:nvPr>
          </p:nvSpPr>
          <p:spPr bwMode="auto">
            <a:xfrm>
              <a:off x="1671638" y="2241550"/>
              <a:ext cx="1587" cy="690562"/>
            </a:xfrm>
            <a:custGeom>
              <a:avLst/>
              <a:gdLst>
                <a:gd name="T0" fmla="*/ 0 w 1"/>
                <a:gd name="T1" fmla="*/ 0 h 435"/>
                <a:gd name="T2" fmla="*/ 0 w 1"/>
                <a:gd name="T3" fmla="*/ 2147483647 h 435"/>
                <a:gd name="T4" fmla="*/ 0 60000 65536"/>
                <a:gd name="T5" fmla="*/ 0 60000 65536"/>
                <a:gd name="T6" fmla="*/ 0 w 1"/>
                <a:gd name="T7" fmla="*/ 0 h 435"/>
                <a:gd name="T8" fmla="*/ 1 w 1"/>
                <a:gd name="T9" fmla="*/ 435 h 435"/>
              </a:gdLst>
              <a:ahLst/>
              <a:cxnLst>
                <a:cxn ang="T4">
                  <a:pos x="T0" y="T1"/>
                </a:cxn>
                <a:cxn ang="T5">
                  <a:pos x="T2" y="T3"/>
                </a:cxn>
              </a:cxnLst>
              <a:rect l="T6" t="T7" r="T8" b="T9"/>
              <a:pathLst>
                <a:path w="1" h="435">
                  <a:moveTo>
                    <a:pt x="0" y="0"/>
                  </a:moveTo>
                  <a:lnTo>
                    <a:pt x="0" y="435"/>
                  </a:lnTo>
                </a:path>
              </a:pathLst>
            </a:custGeom>
            <a:noFill/>
            <a:ln w="762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9"/>
            <p:cNvSpPr>
              <a:spLocks/>
            </p:cNvSpPr>
            <p:nvPr>
              <p:custDataLst>
                <p:tags r:id="rId8"/>
              </p:custDataLst>
            </p:nvPr>
          </p:nvSpPr>
          <p:spPr bwMode="auto">
            <a:xfrm>
              <a:off x="4748213" y="2241550"/>
              <a:ext cx="1587" cy="704850"/>
            </a:xfrm>
            <a:custGeom>
              <a:avLst/>
              <a:gdLst>
                <a:gd name="T0" fmla="*/ 0 w 1"/>
                <a:gd name="T1" fmla="*/ 0 h 444"/>
                <a:gd name="T2" fmla="*/ 0 w 1"/>
                <a:gd name="T3" fmla="*/ 2147483647 h 444"/>
                <a:gd name="T4" fmla="*/ 0 60000 65536"/>
                <a:gd name="T5" fmla="*/ 0 60000 65536"/>
                <a:gd name="T6" fmla="*/ 0 w 1"/>
                <a:gd name="T7" fmla="*/ 0 h 444"/>
                <a:gd name="T8" fmla="*/ 1 w 1"/>
                <a:gd name="T9" fmla="*/ 444 h 444"/>
              </a:gdLst>
              <a:ahLst/>
              <a:cxnLst>
                <a:cxn ang="T4">
                  <a:pos x="T0" y="T1"/>
                </a:cxn>
                <a:cxn ang="T5">
                  <a:pos x="T2" y="T3"/>
                </a:cxn>
              </a:cxnLst>
              <a:rect l="T6" t="T7" r="T8" b="T9"/>
              <a:pathLst>
                <a:path w="1" h="444">
                  <a:moveTo>
                    <a:pt x="0" y="0"/>
                  </a:moveTo>
                  <a:lnTo>
                    <a:pt x="0" y="444"/>
                  </a:lnTo>
                </a:path>
              </a:pathLst>
            </a:custGeom>
            <a:noFill/>
            <a:ln w="762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0"/>
            <p:cNvSpPr>
              <a:spLocks/>
            </p:cNvSpPr>
            <p:nvPr>
              <p:custDataLst>
                <p:tags r:id="rId9"/>
              </p:custDataLst>
            </p:nvPr>
          </p:nvSpPr>
          <p:spPr bwMode="auto">
            <a:xfrm>
              <a:off x="7531100" y="2222500"/>
              <a:ext cx="1588" cy="704850"/>
            </a:xfrm>
            <a:custGeom>
              <a:avLst/>
              <a:gdLst>
                <a:gd name="T0" fmla="*/ 0 w 1"/>
                <a:gd name="T1" fmla="*/ 0 h 444"/>
                <a:gd name="T2" fmla="*/ 0 w 1"/>
                <a:gd name="T3" fmla="*/ 2147483647 h 444"/>
                <a:gd name="T4" fmla="*/ 0 60000 65536"/>
                <a:gd name="T5" fmla="*/ 0 60000 65536"/>
                <a:gd name="T6" fmla="*/ 0 w 1"/>
                <a:gd name="T7" fmla="*/ 0 h 444"/>
                <a:gd name="T8" fmla="*/ 1 w 1"/>
                <a:gd name="T9" fmla="*/ 444 h 444"/>
              </a:gdLst>
              <a:ahLst/>
              <a:cxnLst>
                <a:cxn ang="T4">
                  <a:pos x="T0" y="T1"/>
                </a:cxn>
                <a:cxn ang="T5">
                  <a:pos x="T2" y="T3"/>
                </a:cxn>
              </a:cxnLst>
              <a:rect l="T6" t="T7" r="T8" b="T9"/>
              <a:pathLst>
                <a:path w="1" h="444">
                  <a:moveTo>
                    <a:pt x="0" y="0"/>
                  </a:moveTo>
                  <a:lnTo>
                    <a:pt x="0" y="444"/>
                  </a:lnTo>
                </a:path>
              </a:pathLst>
            </a:custGeom>
            <a:noFill/>
            <a:ln w="762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Box 4"/>
            <p:cNvSpPr txBox="1">
              <a:spLocks noChangeArrowheads="1"/>
            </p:cNvSpPr>
            <p:nvPr>
              <p:custDataLst>
                <p:tags r:id="rId10"/>
              </p:custDataLst>
            </p:nvPr>
          </p:nvSpPr>
          <p:spPr bwMode="auto">
            <a:xfrm>
              <a:off x="3667125" y="1862137"/>
              <a:ext cx="2089150" cy="376238"/>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Calibri" pitchFamily="34" charset="0"/>
                  <a:ea typeface="+mn-ea"/>
                  <a:cs typeface="+mn-cs"/>
                </a:rPr>
                <a:t>İŞYERİ</a:t>
              </a:r>
            </a:p>
          </p:txBody>
        </p:sp>
        <p:sp>
          <p:nvSpPr>
            <p:cNvPr id="11" name="Text Box 3"/>
            <p:cNvSpPr txBox="1">
              <a:spLocks noChangeArrowheads="1"/>
            </p:cNvSpPr>
            <p:nvPr>
              <p:custDataLst>
                <p:tags r:id="rId11"/>
              </p:custDataLst>
            </p:nvPr>
          </p:nvSpPr>
          <p:spPr bwMode="auto">
            <a:xfrm>
              <a:off x="930275" y="1862137"/>
              <a:ext cx="1801813" cy="376238"/>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Calibri" pitchFamily="34" charset="0"/>
                  <a:ea typeface="+mn-ea"/>
                  <a:cs typeface="+mn-cs"/>
                </a:rPr>
                <a:t>İNSANLAR</a:t>
              </a:r>
            </a:p>
          </p:txBody>
        </p:sp>
        <p:sp>
          <p:nvSpPr>
            <p:cNvPr id="12" name="Text Box 5"/>
            <p:cNvSpPr txBox="1">
              <a:spLocks noChangeArrowheads="1"/>
            </p:cNvSpPr>
            <p:nvPr>
              <p:custDataLst>
                <p:tags r:id="rId12"/>
              </p:custDataLst>
            </p:nvPr>
          </p:nvSpPr>
          <p:spPr bwMode="auto">
            <a:xfrm>
              <a:off x="6835775" y="1862138"/>
              <a:ext cx="1439863" cy="376237"/>
            </a:xfrm>
            <a:prstGeom prst="rect">
              <a:avLst/>
            </a:prstGeom>
            <a:solidFill>
              <a:schemeClr val="accent6">
                <a:lumMod val="60000"/>
                <a:lumOff val="40000"/>
              </a:schemeClr>
            </a:solidFill>
            <a:ln w="9525">
              <a:solidFill>
                <a:schemeClr val="tx1"/>
              </a:solid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1800" b="1" i="0" u="none" strike="noStrike" kern="1200" cap="none" spc="0" normalizeH="0" baseline="0" noProof="0">
                  <a:ln>
                    <a:noFill/>
                  </a:ln>
                  <a:solidFill>
                    <a:prstClr val="black"/>
                  </a:solidFill>
                  <a:effectLst/>
                  <a:uLnTx/>
                  <a:uFillTx/>
                  <a:latin typeface="Calibri" pitchFamily="34" charset="0"/>
                  <a:ea typeface="+mn-ea"/>
                  <a:cs typeface="+mn-cs"/>
                </a:rPr>
                <a:t>ÜLKE</a:t>
              </a:r>
            </a:p>
          </p:txBody>
        </p:sp>
      </p:grpSp>
      <p:sp>
        <p:nvSpPr>
          <p:cNvPr id="13" name="Rectangle 2"/>
          <p:cNvSpPr>
            <a:spLocks noChangeArrowheads="1"/>
          </p:cNvSpPr>
          <p:nvPr>
            <p:custDataLst>
              <p:tags r:id="rId1"/>
            </p:custDataLst>
          </p:nvPr>
        </p:nvSpPr>
        <p:spPr bwMode="auto">
          <a:xfrm>
            <a:off x="2592388" y="785813"/>
            <a:ext cx="4643437" cy="36988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1800" b="1" i="0" u="none" strike="noStrike" kern="1200" cap="none" spc="0" normalizeH="0" baseline="0" noProof="0" dirty="0">
                <a:ln>
                  <a:noFill/>
                </a:ln>
                <a:solidFill>
                  <a:prstClr val="white"/>
                </a:solidFill>
                <a:effectLst/>
                <a:uLnTx/>
                <a:uFillTx/>
                <a:latin typeface="Verdana" pitchFamily="34" charset="0"/>
                <a:ea typeface="+mn-ea"/>
                <a:cs typeface="+mn-cs"/>
              </a:rPr>
              <a:t>Taraflar nasıl etkileniyor?</a:t>
            </a:r>
          </a:p>
        </p:txBody>
      </p:sp>
      <p:sp>
        <p:nvSpPr>
          <p:cNvPr id="14" name="Rectangle 11"/>
          <p:cNvSpPr>
            <a:spLocks noChangeArrowheads="1"/>
          </p:cNvSpPr>
          <p:nvPr>
            <p:custDataLst>
              <p:tags r:id="rId2"/>
            </p:custDataLst>
          </p:nvPr>
        </p:nvSpPr>
        <p:spPr bwMode="auto">
          <a:xfrm>
            <a:off x="3379788" y="2543175"/>
            <a:ext cx="2776537" cy="33416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Üretim araçlarında hasar</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Üretimin durması</a:t>
            </a:r>
          </a:p>
          <a:p>
            <a:pPr marL="457200" marR="0" lvl="1" indent="0" algn="l" defTabSz="914400" rtl="0" eaLnBrk="1" fontAlgn="auto" latinLnBrk="0" hangingPunct="1">
              <a:lnSpc>
                <a:spcPct val="160000"/>
              </a:lnSpc>
              <a:spcBef>
                <a:spcPts val="0"/>
              </a:spcBef>
              <a:spcAft>
                <a:spcPts val="0"/>
              </a:spcAft>
              <a:buClr>
                <a:srgbClr val="009900"/>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Kısmen</a:t>
            </a:r>
          </a:p>
          <a:p>
            <a:pPr marL="457200" marR="0" lvl="1" indent="0" algn="l" defTabSz="914400" rtl="0" eaLnBrk="1" fontAlgn="auto" latinLnBrk="0" hangingPunct="1">
              <a:lnSpc>
                <a:spcPct val="160000"/>
              </a:lnSpc>
              <a:spcBef>
                <a:spcPts val="0"/>
              </a:spcBef>
              <a:spcAft>
                <a:spcPts val="0"/>
              </a:spcAft>
              <a:buClr>
                <a:srgbClr val="009900"/>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Tamamen </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Finansal yapısı bozulur</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Müşteri yitirir</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Toplumdaki imajı bozulur</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Vicdani</a:t>
            </a:r>
          </a:p>
          <a:p>
            <a:pPr marL="0" marR="0" lvl="0" indent="0" algn="l" defTabSz="914400" rtl="0" eaLnBrk="1" fontAlgn="auto" latinLnBrk="0" hangingPunct="1">
              <a:lnSpc>
                <a:spcPct val="160000"/>
              </a:lnSpc>
              <a:spcBef>
                <a:spcPts val="0"/>
              </a:spcBef>
              <a:spcAft>
                <a:spcPts val="0"/>
              </a:spcAft>
              <a:buClr>
                <a:srgbClr val="000099"/>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YASAL SORUNLAR</a:t>
            </a:r>
          </a:p>
          <a:p>
            <a:pPr marL="457200" marR="0" lvl="1" indent="0" algn="l" defTabSz="914400" rtl="0" eaLnBrk="1" fontAlgn="auto" latinLnBrk="0" hangingPunct="1">
              <a:lnSpc>
                <a:spcPct val="160000"/>
              </a:lnSpc>
              <a:spcBef>
                <a:spcPts val="0"/>
              </a:spcBef>
              <a:spcAft>
                <a:spcPts val="0"/>
              </a:spcAft>
              <a:buClr>
                <a:srgbClr val="009900"/>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Ceza davaları</a:t>
            </a:r>
          </a:p>
          <a:p>
            <a:pPr marL="457200" marR="0" lvl="1" indent="0" algn="l" defTabSz="914400" rtl="0" eaLnBrk="1" fontAlgn="auto" latinLnBrk="0" hangingPunct="1">
              <a:lnSpc>
                <a:spcPct val="160000"/>
              </a:lnSpc>
              <a:spcBef>
                <a:spcPts val="0"/>
              </a:spcBef>
              <a:spcAft>
                <a:spcPts val="0"/>
              </a:spcAft>
              <a:buClr>
                <a:srgbClr val="009900"/>
              </a:buClr>
              <a:buSzTx/>
              <a:buFont typeface="Wingdings 2" pitchFamily="18" charset="2"/>
              <a:buChar char="E"/>
              <a:tabLst/>
              <a:defRPr/>
            </a:pPr>
            <a:r>
              <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Tazminatlar</a:t>
            </a:r>
          </a:p>
        </p:txBody>
      </p:sp>
      <p:sp>
        <p:nvSpPr>
          <p:cNvPr id="15" name="Text Box 12"/>
          <p:cNvSpPr txBox="1">
            <a:spLocks noChangeArrowheads="1"/>
          </p:cNvSpPr>
          <p:nvPr>
            <p:custDataLst>
              <p:tags r:id="rId3"/>
            </p:custDataLst>
          </p:nvPr>
        </p:nvSpPr>
        <p:spPr bwMode="auto">
          <a:xfrm>
            <a:off x="6691313" y="2654300"/>
            <a:ext cx="1655762" cy="1079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a:ln>
                  <a:noFill/>
                </a:ln>
                <a:solidFill>
                  <a:prstClr val="black"/>
                </a:solidFill>
                <a:effectLst/>
                <a:uLnTx/>
                <a:uFillTx/>
                <a:latin typeface="Calibri" pitchFamily="34" charset="0"/>
                <a:ea typeface="+mn-ea"/>
                <a:cs typeface="+mn-cs"/>
              </a:rPr>
              <a:t>SOSYAL</a:t>
            </a:r>
          </a:p>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a:ln>
                  <a:noFill/>
                </a:ln>
                <a:solidFill>
                  <a:prstClr val="black"/>
                </a:solidFill>
                <a:effectLst/>
                <a:uLnTx/>
                <a:uFillTx/>
                <a:latin typeface="Calibri" pitchFamily="34" charset="0"/>
                <a:ea typeface="+mn-ea"/>
                <a:cs typeface="+mn-cs"/>
              </a:rPr>
              <a:t>ÇEVRESEL</a:t>
            </a:r>
          </a:p>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a:ln>
                  <a:noFill/>
                </a:ln>
                <a:solidFill>
                  <a:prstClr val="black"/>
                </a:solidFill>
                <a:effectLst/>
                <a:uLnTx/>
                <a:uFillTx/>
                <a:latin typeface="Calibri" pitchFamily="34" charset="0"/>
                <a:ea typeface="+mn-ea"/>
                <a:cs typeface="+mn-cs"/>
              </a:rPr>
              <a:t>EKONOMİK</a:t>
            </a:r>
          </a:p>
        </p:txBody>
      </p:sp>
      <p:sp>
        <p:nvSpPr>
          <p:cNvPr id="16" name="Text Box 13"/>
          <p:cNvSpPr txBox="1">
            <a:spLocks noChangeArrowheads="1"/>
          </p:cNvSpPr>
          <p:nvPr>
            <p:custDataLst>
              <p:tags r:id="rId4"/>
            </p:custDataLst>
          </p:nvPr>
        </p:nvSpPr>
        <p:spPr bwMode="auto">
          <a:xfrm>
            <a:off x="785813" y="2725738"/>
            <a:ext cx="1944687" cy="14462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mn-cs"/>
              </a:rPr>
              <a:t>YARALANIR</a:t>
            </a:r>
          </a:p>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mn-cs"/>
              </a:rPr>
              <a:t>ÖLÜR</a:t>
            </a:r>
          </a:p>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mn-cs"/>
              </a:rPr>
              <a:t>SAKAT KALIR</a:t>
            </a:r>
          </a:p>
          <a:p>
            <a:pPr marL="0" marR="0" lvl="0" indent="0" algn="l" defTabSz="914400" rtl="0" eaLnBrk="1" fontAlgn="auto" latinLnBrk="0" hangingPunct="1">
              <a:lnSpc>
                <a:spcPct val="100000"/>
              </a:lnSpc>
              <a:spcBef>
                <a:spcPct val="50000"/>
              </a:spcBef>
              <a:spcAft>
                <a:spcPts val="0"/>
              </a:spcAft>
              <a:buClr>
                <a:srgbClr val="009900"/>
              </a:buClr>
              <a:buSzTx/>
              <a:buFont typeface="Wingdings 2" pitchFamily="18" charset="2"/>
              <a:buChar char="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mn-cs"/>
              </a:rPr>
              <a:t>İŞSİZ KALIR</a:t>
            </a:r>
          </a:p>
        </p:txBody>
      </p:sp>
    </p:spTree>
    <p:extLst>
      <p:ext uri="{BB962C8B-B14F-4D97-AF65-F5344CB8AC3E}">
        <p14:creationId xmlns:p14="http://schemas.microsoft.com/office/powerpoint/2010/main" val="28369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b="1" dirty="0"/>
              <a:t>İŞ KAZALARININ SEBEPLERİ</a:t>
            </a:r>
          </a:p>
        </p:txBody>
      </p:sp>
      <p:sp>
        <p:nvSpPr>
          <p:cNvPr id="5" name="9 Sağ Ok"/>
          <p:cNvSpPr/>
          <p:nvPr/>
        </p:nvSpPr>
        <p:spPr>
          <a:xfrm>
            <a:off x="5429256" y="2786058"/>
            <a:ext cx="785818" cy="928694"/>
          </a:xfrm>
          <a:prstGeom prst="rightArrow">
            <a:avLst>
              <a:gd name="adj1" fmla="val 50000"/>
              <a:gd name="adj2" fmla="val 47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10 Sol Ok"/>
          <p:cNvSpPr/>
          <p:nvPr/>
        </p:nvSpPr>
        <p:spPr>
          <a:xfrm>
            <a:off x="2857488" y="2714620"/>
            <a:ext cx="714380"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11 Aşağı Ok"/>
          <p:cNvSpPr/>
          <p:nvPr/>
        </p:nvSpPr>
        <p:spPr>
          <a:xfrm>
            <a:off x="4000496" y="3714752"/>
            <a:ext cx="1000132"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3 Metin kutusu"/>
          <p:cNvSpPr txBox="1"/>
          <p:nvPr/>
        </p:nvSpPr>
        <p:spPr>
          <a:xfrm>
            <a:off x="476386" y="2522188"/>
            <a:ext cx="219061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İNSANİ SEBEPLER  </a:t>
            </a:r>
            <a:r>
              <a:rPr kumimoji="0" lang="tr-TR"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(%88)</a:t>
            </a:r>
            <a:endPar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3 Metin kutusu"/>
          <p:cNvSpPr txBox="1"/>
          <p:nvPr/>
        </p:nvSpPr>
        <p:spPr>
          <a:xfrm>
            <a:off x="6629400" y="2522187"/>
            <a:ext cx="219061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TEKNİK SEBEPLER</a:t>
            </a:r>
            <a:r>
              <a:rPr kumimoji="0" lang="tr-TR"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(%10)</a:t>
            </a:r>
            <a:endPar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3 Metin kutusu"/>
          <p:cNvSpPr txBox="1"/>
          <p:nvPr/>
        </p:nvSpPr>
        <p:spPr>
          <a:xfrm>
            <a:off x="3405255" y="4876800"/>
            <a:ext cx="219061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DİĞER SEBEPLER  </a:t>
            </a:r>
            <a:r>
              <a:rPr kumimoji="0" lang="tr-TR"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a:t>
            </a:r>
            <a:endParaRPr kumimoji="0" lang="tr-T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205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1143000" y="1122363"/>
            <a:ext cx="6858000" cy="935037"/>
          </a:xfrm>
        </p:spPr>
        <p:txBody>
          <a:bodyPr/>
          <a:lstStyle/>
          <a:p>
            <a:r>
              <a:rPr lang="tr-TR" dirty="0" smtClean="0"/>
              <a:t>ASBÜ;</a:t>
            </a:r>
            <a:endParaRPr lang="tr-TR" dirty="0"/>
          </a:p>
        </p:txBody>
      </p:sp>
      <p:sp>
        <p:nvSpPr>
          <p:cNvPr id="6" name="Alt Başlık 5"/>
          <p:cNvSpPr>
            <a:spLocks noGrp="1"/>
          </p:cNvSpPr>
          <p:nvPr>
            <p:ph type="subTitle" idx="1"/>
          </p:nvPr>
        </p:nvSpPr>
        <p:spPr>
          <a:xfrm>
            <a:off x="1143000" y="2667000"/>
            <a:ext cx="6858000" cy="2590800"/>
          </a:xfrm>
        </p:spPr>
        <p:txBody>
          <a:bodyPr>
            <a:normAutofit/>
          </a:bodyPr>
          <a:lstStyle/>
          <a:p>
            <a:pPr algn="l"/>
            <a:r>
              <a:rPr lang="tr-TR" dirty="0" smtClean="0"/>
              <a:t>320 </a:t>
            </a:r>
            <a:r>
              <a:rPr lang="tr-TR" dirty="0"/>
              <a:t>Akademik Personel</a:t>
            </a:r>
          </a:p>
          <a:p>
            <a:pPr algn="l"/>
            <a:r>
              <a:rPr lang="tr-TR" dirty="0" smtClean="0"/>
              <a:t>138 </a:t>
            </a:r>
            <a:r>
              <a:rPr lang="tr-TR" dirty="0"/>
              <a:t>İdari Personel</a:t>
            </a:r>
          </a:p>
          <a:p>
            <a:pPr algn="l"/>
            <a:r>
              <a:rPr lang="tr-TR" dirty="0" smtClean="0"/>
              <a:t>163 </a:t>
            </a:r>
            <a:r>
              <a:rPr lang="tr-TR" dirty="0"/>
              <a:t>Sürekli İşçi </a:t>
            </a:r>
          </a:p>
          <a:p>
            <a:pPr algn="l"/>
            <a:r>
              <a:rPr lang="tr-TR" b="1" dirty="0"/>
              <a:t>TOPLAM : </a:t>
            </a:r>
            <a:r>
              <a:rPr lang="tr-TR" b="1" dirty="0" smtClean="0"/>
              <a:t>621</a:t>
            </a:r>
            <a:r>
              <a:rPr lang="tr-TR" dirty="0" smtClean="0"/>
              <a:t>  </a:t>
            </a:r>
            <a:r>
              <a:rPr lang="tr-TR" dirty="0"/>
              <a:t>kişi sayısına sahip </a:t>
            </a:r>
            <a:r>
              <a:rPr lang="tr-TR" b="1" dirty="0"/>
              <a:t>Az Tehlikeli</a:t>
            </a:r>
            <a:r>
              <a:rPr lang="tr-TR" dirty="0"/>
              <a:t> sınıfta yer almaktadır.(İş sağlığı ve güvenliğine ilişkin iş yeri tehlike sınıfları tebliği ile belirtilmiştir.)</a:t>
            </a:r>
          </a:p>
          <a:p>
            <a:endParaRPr lang="tr-TR" dirty="0"/>
          </a:p>
        </p:txBody>
      </p:sp>
      <p:pic>
        <p:nvPicPr>
          <p:cNvPr id="8" name="Resim 7" descr="C:\Users\hasanhuseyin.gunal\Pictures\hdjghjkfh.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5943600" cy="1905000"/>
          </a:xfrm>
          <a:prstGeom prst="rect">
            <a:avLst/>
          </a:prstGeom>
          <a:noFill/>
          <a:ln>
            <a:noFill/>
          </a:ln>
        </p:spPr>
      </p:pic>
      <p:sp>
        <p:nvSpPr>
          <p:cNvPr id="9" name="Çapraz Köşesi Kesik Dikdörtgen 8"/>
          <p:cNvSpPr/>
          <p:nvPr/>
        </p:nvSpPr>
        <p:spPr>
          <a:xfrm>
            <a:off x="0" y="6096000"/>
            <a:ext cx="9144000" cy="600075"/>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b="1" dirty="0">
                <a:ln w="0"/>
                <a:solidFill>
                  <a:srgbClr val="781E46"/>
                </a:solidFill>
                <a:effectLst>
                  <a:outerShdw blurRad="38100" dist="25400" dir="5400000" algn="ctr" rotWithShape="0">
                    <a:srgbClr val="6E747A">
                      <a:alpha val="43000"/>
                    </a:srgbClr>
                  </a:outerShdw>
                </a:effectLst>
                <a:latin typeface="Calibri" panose="020F0502020204030204"/>
              </a:rPr>
              <a:t>İş Sağlığı ve Güvenliği Birimi</a:t>
            </a:r>
          </a:p>
        </p:txBody>
      </p:sp>
      <p:pic>
        <p:nvPicPr>
          <p:cNvPr id="10" name="Resim 9"/>
          <p:cNvPicPr>
            <a:picLocks noChangeAspect="1"/>
          </p:cNvPicPr>
          <p:nvPr/>
        </p:nvPicPr>
        <p:blipFill>
          <a:blip r:embed="rId3"/>
          <a:stretch>
            <a:fillRect/>
          </a:stretch>
        </p:blipFill>
        <p:spPr>
          <a:xfrm>
            <a:off x="7467600" y="5984631"/>
            <a:ext cx="1600200" cy="838200"/>
          </a:xfrm>
          <a:prstGeom prst="rect">
            <a:avLst/>
          </a:prstGeom>
        </p:spPr>
      </p:pic>
    </p:spTree>
    <p:extLst>
      <p:ext uri="{BB962C8B-B14F-4D97-AF65-F5344CB8AC3E}">
        <p14:creationId xmlns:p14="http://schemas.microsoft.com/office/powerpoint/2010/main" val="2904118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3206" y="274638"/>
            <a:ext cx="8662194" cy="715962"/>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KAZALARIN MALİYETLERİ</a:t>
            </a:r>
          </a:p>
        </p:txBody>
      </p:sp>
      <p:sp>
        <p:nvSpPr>
          <p:cNvPr id="5" name="Freeform 3"/>
          <p:cNvSpPr>
            <a:spLocks/>
          </p:cNvSpPr>
          <p:nvPr/>
        </p:nvSpPr>
        <p:spPr bwMode="auto">
          <a:xfrm>
            <a:off x="3223510" y="1600200"/>
            <a:ext cx="2514600" cy="4724400"/>
          </a:xfrm>
          <a:custGeom>
            <a:avLst/>
            <a:gdLst>
              <a:gd name="T0" fmla="*/ 253 w 1364"/>
              <a:gd name="T1" fmla="*/ 342 h 1290"/>
              <a:gd name="T2" fmla="*/ 363 w 1364"/>
              <a:gd name="T3" fmla="*/ 232 h 1290"/>
              <a:gd name="T4" fmla="*/ 417 w 1364"/>
              <a:gd name="T5" fmla="*/ 132 h 1290"/>
              <a:gd name="T6" fmla="*/ 429 w 1364"/>
              <a:gd name="T7" fmla="*/ 0 h 1290"/>
              <a:gd name="T8" fmla="*/ 560 w 1364"/>
              <a:gd name="T9" fmla="*/ 11 h 1290"/>
              <a:gd name="T10" fmla="*/ 670 w 1364"/>
              <a:gd name="T11" fmla="*/ 78 h 1290"/>
              <a:gd name="T12" fmla="*/ 835 w 1364"/>
              <a:gd name="T13" fmla="*/ 143 h 1290"/>
              <a:gd name="T14" fmla="*/ 934 w 1364"/>
              <a:gd name="T15" fmla="*/ 209 h 1290"/>
              <a:gd name="T16" fmla="*/ 1011 w 1364"/>
              <a:gd name="T17" fmla="*/ 297 h 1290"/>
              <a:gd name="T18" fmla="*/ 1132 w 1364"/>
              <a:gd name="T19" fmla="*/ 342 h 1290"/>
              <a:gd name="T20" fmla="*/ 1165 w 1364"/>
              <a:gd name="T21" fmla="*/ 386 h 1290"/>
              <a:gd name="T22" fmla="*/ 1264 w 1364"/>
              <a:gd name="T23" fmla="*/ 496 h 1290"/>
              <a:gd name="T24" fmla="*/ 1330 w 1364"/>
              <a:gd name="T25" fmla="*/ 584 h 1290"/>
              <a:gd name="T26" fmla="*/ 1341 w 1364"/>
              <a:gd name="T27" fmla="*/ 694 h 1290"/>
              <a:gd name="T28" fmla="*/ 1352 w 1364"/>
              <a:gd name="T29" fmla="*/ 749 h 1290"/>
              <a:gd name="T30" fmla="*/ 1363 w 1364"/>
              <a:gd name="T31" fmla="*/ 815 h 1290"/>
              <a:gd name="T32" fmla="*/ 1363 w 1364"/>
              <a:gd name="T33" fmla="*/ 892 h 1290"/>
              <a:gd name="T34" fmla="*/ 1363 w 1364"/>
              <a:gd name="T35" fmla="*/ 969 h 1290"/>
              <a:gd name="T36" fmla="*/ 1363 w 1364"/>
              <a:gd name="T37" fmla="*/ 1035 h 1290"/>
              <a:gd name="T38" fmla="*/ 1363 w 1364"/>
              <a:gd name="T39" fmla="*/ 1057 h 1290"/>
              <a:gd name="T40" fmla="*/ 1341 w 1364"/>
              <a:gd name="T41" fmla="*/ 1068 h 1290"/>
              <a:gd name="T42" fmla="*/ 1297 w 1364"/>
              <a:gd name="T43" fmla="*/ 1079 h 1290"/>
              <a:gd name="T44" fmla="*/ 1231 w 1364"/>
              <a:gd name="T45" fmla="*/ 1112 h 1290"/>
              <a:gd name="T46" fmla="*/ 1143 w 1364"/>
              <a:gd name="T47" fmla="*/ 1123 h 1290"/>
              <a:gd name="T48" fmla="*/ 1033 w 1364"/>
              <a:gd name="T49" fmla="*/ 1167 h 1290"/>
              <a:gd name="T50" fmla="*/ 901 w 1364"/>
              <a:gd name="T51" fmla="*/ 1200 h 1290"/>
              <a:gd name="T52" fmla="*/ 769 w 1364"/>
              <a:gd name="T53" fmla="*/ 1222 h 1290"/>
              <a:gd name="T54" fmla="*/ 527 w 1364"/>
              <a:gd name="T55" fmla="*/ 1266 h 1290"/>
              <a:gd name="T56" fmla="*/ 351 w 1364"/>
              <a:gd name="T57" fmla="*/ 1278 h 1290"/>
              <a:gd name="T58" fmla="*/ 208 w 1364"/>
              <a:gd name="T59" fmla="*/ 1289 h 1290"/>
              <a:gd name="T60" fmla="*/ 77 w 1364"/>
              <a:gd name="T61" fmla="*/ 1289 h 1290"/>
              <a:gd name="T62" fmla="*/ 44 w 1364"/>
              <a:gd name="T63" fmla="*/ 1222 h 1290"/>
              <a:gd name="T64" fmla="*/ 0 w 1364"/>
              <a:gd name="T65" fmla="*/ 1134 h 1290"/>
              <a:gd name="T66" fmla="*/ 11 w 1364"/>
              <a:gd name="T67" fmla="*/ 1002 h 1290"/>
              <a:gd name="T68" fmla="*/ 55 w 1364"/>
              <a:gd name="T69" fmla="*/ 892 h 1290"/>
              <a:gd name="T70" fmla="*/ 121 w 1364"/>
              <a:gd name="T71" fmla="*/ 782 h 1290"/>
              <a:gd name="T72" fmla="*/ 99 w 1364"/>
              <a:gd name="T73" fmla="*/ 606 h 1290"/>
              <a:gd name="T74" fmla="*/ 88 w 1364"/>
              <a:gd name="T75" fmla="*/ 518 h 1290"/>
              <a:gd name="T76" fmla="*/ 110 w 1364"/>
              <a:gd name="T77" fmla="*/ 484 h 1290"/>
              <a:gd name="T78" fmla="*/ 143 w 1364"/>
              <a:gd name="T79" fmla="*/ 451 h 1290"/>
              <a:gd name="T80" fmla="*/ 198 w 1364"/>
              <a:gd name="T81" fmla="*/ 408 h 1290"/>
              <a:gd name="T82" fmla="*/ 220 w 1364"/>
              <a:gd name="T83" fmla="*/ 386 h 1290"/>
              <a:gd name="T84" fmla="*/ 231 w 1364"/>
              <a:gd name="T85" fmla="*/ 374 h 1290"/>
              <a:gd name="T86" fmla="*/ 253 w 1364"/>
              <a:gd name="T87" fmla="*/ 342 h 1290"/>
              <a:gd name="T88" fmla="*/ 253 w 1364"/>
              <a:gd name="T89" fmla="*/ 342 h 12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4"/>
              <a:gd name="T136" fmla="*/ 0 h 1290"/>
              <a:gd name="T137" fmla="*/ 1364 w 1364"/>
              <a:gd name="T138" fmla="*/ 1290 h 12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4" h="1290">
                <a:moveTo>
                  <a:pt x="253" y="342"/>
                </a:moveTo>
                <a:lnTo>
                  <a:pt x="363" y="232"/>
                </a:lnTo>
                <a:lnTo>
                  <a:pt x="417" y="132"/>
                </a:lnTo>
                <a:lnTo>
                  <a:pt x="429" y="0"/>
                </a:lnTo>
                <a:lnTo>
                  <a:pt x="560" y="11"/>
                </a:lnTo>
                <a:lnTo>
                  <a:pt x="670" y="78"/>
                </a:lnTo>
                <a:lnTo>
                  <a:pt x="835" y="143"/>
                </a:lnTo>
                <a:lnTo>
                  <a:pt x="934" y="209"/>
                </a:lnTo>
                <a:lnTo>
                  <a:pt x="1011" y="297"/>
                </a:lnTo>
                <a:lnTo>
                  <a:pt x="1132" y="342"/>
                </a:lnTo>
                <a:lnTo>
                  <a:pt x="1165" y="386"/>
                </a:lnTo>
                <a:lnTo>
                  <a:pt x="1264" y="496"/>
                </a:lnTo>
                <a:lnTo>
                  <a:pt x="1330" y="584"/>
                </a:lnTo>
                <a:lnTo>
                  <a:pt x="1341" y="694"/>
                </a:lnTo>
                <a:lnTo>
                  <a:pt x="1352" y="749"/>
                </a:lnTo>
                <a:lnTo>
                  <a:pt x="1363" y="815"/>
                </a:lnTo>
                <a:lnTo>
                  <a:pt x="1363" y="892"/>
                </a:lnTo>
                <a:lnTo>
                  <a:pt x="1363" y="969"/>
                </a:lnTo>
                <a:lnTo>
                  <a:pt x="1363" y="1035"/>
                </a:lnTo>
                <a:lnTo>
                  <a:pt x="1363" y="1057"/>
                </a:lnTo>
                <a:lnTo>
                  <a:pt x="1341" y="1068"/>
                </a:lnTo>
                <a:lnTo>
                  <a:pt x="1297" y="1079"/>
                </a:lnTo>
                <a:lnTo>
                  <a:pt x="1231" y="1112"/>
                </a:lnTo>
                <a:lnTo>
                  <a:pt x="1143" y="1123"/>
                </a:lnTo>
                <a:lnTo>
                  <a:pt x="1033" y="1167"/>
                </a:lnTo>
                <a:lnTo>
                  <a:pt x="901" y="1200"/>
                </a:lnTo>
                <a:lnTo>
                  <a:pt x="769" y="1222"/>
                </a:lnTo>
                <a:lnTo>
                  <a:pt x="527" y="1266"/>
                </a:lnTo>
                <a:lnTo>
                  <a:pt x="351" y="1278"/>
                </a:lnTo>
                <a:lnTo>
                  <a:pt x="208" y="1289"/>
                </a:lnTo>
                <a:lnTo>
                  <a:pt x="77" y="1289"/>
                </a:lnTo>
                <a:lnTo>
                  <a:pt x="44" y="1222"/>
                </a:lnTo>
                <a:lnTo>
                  <a:pt x="0" y="1134"/>
                </a:lnTo>
                <a:lnTo>
                  <a:pt x="11" y="1002"/>
                </a:lnTo>
                <a:lnTo>
                  <a:pt x="55" y="892"/>
                </a:lnTo>
                <a:lnTo>
                  <a:pt x="121" y="782"/>
                </a:lnTo>
                <a:lnTo>
                  <a:pt x="99" y="606"/>
                </a:lnTo>
                <a:lnTo>
                  <a:pt x="88" y="518"/>
                </a:lnTo>
                <a:lnTo>
                  <a:pt x="110" y="484"/>
                </a:lnTo>
                <a:lnTo>
                  <a:pt x="143" y="451"/>
                </a:lnTo>
                <a:lnTo>
                  <a:pt x="198" y="408"/>
                </a:lnTo>
                <a:lnTo>
                  <a:pt x="220" y="386"/>
                </a:lnTo>
                <a:lnTo>
                  <a:pt x="231" y="374"/>
                </a:lnTo>
                <a:lnTo>
                  <a:pt x="253" y="342"/>
                </a:lnTo>
              </a:path>
            </a:pathLst>
          </a:custGeom>
          <a:solidFill>
            <a:srgbClr val="FFFFFF"/>
          </a:solidFill>
          <a:ln w="254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AU"/>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a:ln>
                <a:noFill/>
              </a:ln>
              <a:solidFill>
                <a:srgbClr val="ED7D31">
                  <a:lumMod val="75000"/>
                </a:srgbClr>
              </a:solidFill>
              <a:effectLst/>
              <a:uLnTx/>
              <a:uFillTx/>
              <a:latin typeface="Comic Sans MS" pitchFamily="66" charset="0"/>
              <a:ea typeface="+mn-ea"/>
              <a:cs typeface="+mn-cs"/>
            </a:endParaRPr>
          </a:p>
        </p:txBody>
      </p:sp>
      <p:sp>
        <p:nvSpPr>
          <p:cNvPr id="6" name="Freeform 6"/>
          <p:cNvSpPr>
            <a:spLocks/>
          </p:cNvSpPr>
          <p:nvPr/>
        </p:nvSpPr>
        <p:spPr bwMode="auto">
          <a:xfrm>
            <a:off x="253206" y="3495831"/>
            <a:ext cx="8529638" cy="190500"/>
          </a:xfrm>
          <a:custGeom>
            <a:avLst/>
            <a:gdLst>
              <a:gd name="T0" fmla="*/ 77 w 5910"/>
              <a:gd name="T1" fmla="*/ 100 h 245"/>
              <a:gd name="T2" fmla="*/ 210 w 5910"/>
              <a:gd name="T3" fmla="*/ 111 h 245"/>
              <a:gd name="T4" fmla="*/ 363 w 5910"/>
              <a:gd name="T5" fmla="*/ 122 h 245"/>
              <a:gd name="T6" fmla="*/ 452 w 5910"/>
              <a:gd name="T7" fmla="*/ 122 h 245"/>
              <a:gd name="T8" fmla="*/ 551 w 5910"/>
              <a:gd name="T9" fmla="*/ 122 h 245"/>
              <a:gd name="T10" fmla="*/ 628 w 5910"/>
              <a:gd name="T11" fmla="*/ 133 h 245"/>
              <a:gd name="T12" fmla="*/ 750 w 5910"/>
              <a:gd name="T13" fmla="*/ 122 h 245"/>
              <a:gd name="T14" fmla="*/ 882 w 5910"/>
              <a:gd name="T15" fmla="*/ 133 h 245"/>
              <a:gd name="T16" fmla="*/ 1025 w 5910"/>
              <a:gd name="T17" fmla="*/ 133 h 245"/>
              <a:gd name="T18" fmla="*/ 1234 w 5910"/>
              <a:gd name="T19" fmla="*/ 144 h 245"/>
              <a:gd name="T20" fmla="*/ 1312 w 5910"/>
              <a:gd name="T21" fmla="*/ 144 h 245"/>
              <a:gd name="T22" fmla="*/ 1400 w 5910"/>
              <a:gd name="T23" fmla="*/ 111 h 245"/>
              <a:gd name="T24" fmla="*/ 1455 w 5910"/>
              <a:gd name="T25" fmla="*/ 89 h 245"/>
              <a:gd name="T26" fmla="*/ 1522 w 5910"/>
              <a:gd name="T27" fmla="*/ 111 h 245"/>
              <a:gd name="T28" fmla="*/ 1664 w 5910"/>
              <a:gd name="T29" fmla="*/ 166 h 245"/>
              <a:gd name="T30" fmla="*/ 1753 w 5910"/>
              <a:gd name="T31" fmla="*/ 111 h 245"/>
              <a:gd name="T32" fmla="*/ 1852 w 5910"/>
              <a:gd name="T33" fmla="*/ 78 h 245"/>
              <a:gd name="T34" fmla="*/ 2028 w 5910"/>
              <a:gd name="T35" fmla="*/ 56 h 245"/>
              <a:gd name="T36" fmla="*/ 2117 w 5910"/>
              <a:gd name="T37" fmla="*/ 45 h 245"/>
              <a:gd name="T38" fmla="*/ 2249 w 5910"/>
              <a:gd name="T39" fmla="*/ 45 h 245"/>
              <a:gd name="T40" fmla="*/ 2304 w 5910"/>
              <a:gd name="T41" fmla="*/ 33 h 245"/>
              <a:gd name="T42" fmla="*/ 2392 w 5910"/>
              <a:gd name="T43" fmla="*/ 23 h 245"/>
              <a:gd name="T44" fmla="*/ 2536 w 5910"/>
              <a:gd name="T45" fmla="*/ 23 h 245"/>
              <a:gd name="T46" fmla="*/ 2789 w 5910"/>
              <a:gd name="T47" fmla="*/ 33 h 245"/>
              <a:gd name="T48" fmla="*/ 2822 w 5910"/>
              <a:gd name="T49" fmla="*/ 23 h 245"/>
              <a:gd name="T50" fmla="*/ 2932 w 5910"/>
              <a:gd name="T51" fmla="*/ 33 h 245"/>
              <a:gd name="T52" fmla="*/ 2977 w 5910"/>
              <a:gd name="T53" fmla="*/ 11 h 245"/>
              <a:gd name="T54" fmla="*/ 3131 w 5910"/>
              <a:gd name="T55" fmla="*/ 11 h 245"/>
              <a:gd name="T56" fmla="*/ 3285 w 5910"/>
              <a:gd name="T57" fmla="*/ 33 h 245"/>
              <a:gd name="T58" fmla="*/ 3406 w 5910"/>
              <a:gd name="T59" fmla="*/ 78 h 245"/>
              <a:gd name="T60" fmla="*/ 3693 w 5910"/>
              <a:gd name="T61" fmla="*/ 111 h 245"/>
              <a:gd name="T62" fmla="*/ 3913 w 5910"/>
              <a:gd name="T63" fmla="*/ 133 h 245"/>
              <a:gd name="T64" fmla="*/ 4167 w 5910"/>
              <a:gd name="T65" fmla="*/ 177 h 245"/>
              <a:gd name="T66" fmla="*/ 4409 w 5910"/>
              <a:gd name="T67" fmla="*/ 122 h 245"/>
              <a:gd name="T68" fmla="*/ 4619 w 5910"/>
              <a:gd name="T69" fmla="*/ 144 h 245"/>
              <a:gd name="T70" fmla="*/ 4751 w 5910"/>
              <a:gd name="T71" fmla="*/ 177 h 245"/>
              <a:gd name="T72" fmla="*/ 5071 w 5910"/>
              <a:gd name="T73" fmla="*/ 244 h 245"/>
              <a:gd name="T74" fmla="*/ 5325 w 5910"/>
              <a:gd name="T75" fmla="*/ 177 h 245"/>
              <a:gd name="T76" fmla="*/ 5568 w 5910"/>
              <a:gd name="T77" fmla="*/ 133 h 245"/>
              <a:gd name="T78" fmla="*/ 5865 w 5910"/>
              <a:gd name="T79" fmla="*/ 122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0"/>
              <a:gd name="T121" fmla="*/ 0 h 245"/>
              <a:gd name="T122" fmla="*/ 5910 w 5910"/>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0" h="245">
                <a:moveTo>
                  <a:pt x="0" y="100"/>
                </a:moveTo>
                <a:lnTo>
                  <a:pt x="77" y="100"/>
                </a:lnTo>
                <a:lnTo>
                  <a:pt x="198" y="100"/>
                </a:lnTo>
                <a:lnTo>
                  <a:pt x="210" y="111"/>
                </a:lnTo>
                <a:lnTo>
                  <a:pt x="297" y="122"/>
                </a:lnTo>
                <a:lnTo>
                  <a:pt x="363" y="122"/>
                </a:lnTo>
                <a:lnTo>
                  <a:pt x="408" y="122"/>
                </a:lnTo>
                <a:lnTo>
                  <a:pt x="452" y="122"/>
                </a:lnTo>
                <a:lnTo>
                  <a:pt x="496" y="122"/>
                </a:lnTo>
                <a:lnTo>
                  <a:pt x="551" y="122"/>
                </a:lnTo>
                <a:lnTo>
                  <a:pt x="606" y="111"/>
                </a:lnTo>
                <a:lnTo>
                  <a:pt x="628" y="133"/>
                </a:lnTo>
                <a:lnTo>
                  <a:pt x="684" y="122"/>
                </a:lnTo>
                <a:lnTo>
                  <a:pt x="750" y="122"/>
                </a:lnTo>
                <a:lnTo>
                  <a:pt x="826" y="122"/>
                </a:lnTo>
                <a:lnTo>
                  <a:pt x="882" y="133"/>
                </a:lnTo>
                <a:lnTo>
                  <a:pt x="948" y="133"/>
                </a:lnTo>
                <a:lnTo>
                  <a:pt x="1025" y="133"/>
                </a:lnTo>
                <a:lnTo>
                  <a:pt x="1190" y="155"/>
                </a:lnTo>
                <a:lnTo>
                  <a:pt x="1234" y="144"/>
                </a:lnTo>
                <a:lnTo>
                  <a:pt x="1279" y="144"/>
                </a:lnTo>
                <a:lnTo>
                  <a:pt x="1312" y="144"/>
                </a:lnTo>
                <a:lnTo>
                  <a:pt x="1367" y="122"/>
                </a:lnTo>
                <a:lnTo>
                  <a:pt x="1400" y="111"/>
                </a:lnTo>
                <a:lnTo>
                  <a:pt x="1433" y="89"/>
                </a:lnTo>
                <a:lnTo>
                  <a:pt x="1455" y="89"/>
                </a:lnTo>
                <a:lnTo>
                  <a:pt x="1488" y="89"/>
                </a:lnTo>
                <a:lnTo>
                  <a:pt x="1522" y="111"/>
                </a:lnTo>
                <a:lnTo>
                  <a:pt x="1631" y="166"/>
                </a:lnTo>
                <a:lnTo>
                  <a:pt x="1664" y="166"/>
                </a:lnTo>
                <a:lnTo>
                  <a:pt x="1720" y="144"/>
                </a:lnTo>
                <a:lnTo>
                  <a:pt x="1753" y="111"/>
                </a:lnTo>
                <a:lnTo>
                  <a:pt x="1808" y="100"/>
                </a:lnTo>
                <a:lnTo>
                  <a:pt x="1852" y="78"/>
                </a:lnTo>
                <a:lnTo>
                  <a:pt x="1940" y="89"/>
                </a:lnTo>
                <a:lnTo>
                  <a:pt x="2028" y="56"/>
                </a:lnTo>
                <a:lnTo>
                  <a:pt x="2028" y="33"/>
                </a:lnTo>
                <a:lnTo>
                  <a:pt x="2117" y="45"/>
                </a:lnTo>
                <a:lnTo>
                  <a:pt x="2194" y="45"/>
                </a:lnTo>
                <a:lnTo>
                  <a:pt x="2249" y="45"/>
                </a:lnTo>
                <a:lnTo>
                  <a:pt x="2293" y="45"/>
                </a:lnTo>
                <a:lnTo>
                  <a:pt x="2304" y="33"/>
                </a:lnTo>
                <a:lnTo>
                  <a:pt x="2337" y="33"/>
                </a:lnTo>
                <a:lnTo>
                  <a:pt x="2392" y="23"/>
                </a:lnTo>
                <a:lnTo>
                  <a:pt x="2448" y="23"/>
                </a:lnTo>
                <a:lnTo>
                  <a:pt x="2536" y="23"/>
                </a:lnTo>
                <a:lnTo>
                  <a:pt x="2635" y="33"/>
                </a:lnTo>
                <a:lnTo>
                  <a:pt x="2789" y="33"/>
                </a:lnTo>
                <a:lnTo>
                  <a:pt x="2822" y="33"/>
                </a:lnTo>
                <a:lnTo>
                  <a:pt x="2822" y="23"/>
                </a:lnTo>
                <a:lnTo>
                  <a:pt x="2866" y="23"/>
                </a:lnTo>
                <a:lnTo>
                  <a:pt x="2932" y="33"/>
                </a:lnTo>
                <a:lnTo>
                  <a:pt x="2932" y="11"/>
                </a:lnTo>
                <a:lnTo>
                  <a:pt x="2977" y="11"/>
                </a:lnTo>
                <a:lnTo>
                  <a:pt x="3043" y="0"/>
                </a:lnTo>
                <a:lnTo>
                  <a:pt x="3131" y="11"/>
                </a:lnTo>
                <a:lnTo>
                  <a:pt x="3208" y="11"/>
                </a:lnTo>
                <a:lnTo>
                  <a:pt x="3285" y="33"/>
                </a:lnTo>
                <a:lnTo>
                  <a:pt x="3329" y="56"/>
                </a:lnTo>
                <a:lnTo>
                  <a:pt x="3406" y="78"/>
                </a:lnTo>
                <a:lnTo>
                  <a:pt x="3582" y="89"/>
                </a:lnTo>
                <a:lnTo>
                  <a:pt x="3693" y="111"/>
                </a:lnTo>
                <a:lnTo>
                  <a:pt x="3781" y="111"/>
                </a:lnTo>
                <a:lnTo>
                  <a:pt x="3913" y="133"/>
                </a:lnTo>
                <a:lnTo>
                  <a:pt x="4035" y="166"/>
                </a:lnTo>
                <a:lnTo>
                  <a:pt x="4167" y="177"/>
                </a:lnTo>
                <a:lnTo>
                  <a:pt x="4300" y="155"/>
                </a:lnTo>
                <a:lnTo>
                  <a:pt x="4409" y="122"/>
                </a:lnTo>
                <a:lnTo>
                  <a:pt x="4531" y="122"/>
                </a:lnTo>
                <a:lnTo>
                  <a:pt x="4619" y="144"/>
                </a:lnTo>
                <a:lnTo>
                  <a:pt x="4642" y="155"/>
                </a:lnTo>
                <a:lnTo>
                  <a:pt x="4751" y="177"/>
                </a:lnTo>
                <a:lnTo>
                  <a:pt x="4895" y="177"/>
                </a:lnTo>
                <a:lnTo>
                  <a:pt x="5071" y="244"/>
                </a:lnTo>
                <a:lnTo>
                  <a:pt x="5192" y="233"/>
                </a:lnTo>
                <a:lnTo>
                  <a:pt x="5325" y="177"/>
                </a:lnTo>
                <a:lnTo>
                  <a:pt x="5446" y="155"/>
                </a:lnTo>
                <a:lnTo>
                  <a:pt x="5568" y="133"/>
                </a:lnTo>
                <a:lnTo>
                  <a:pt x="5733" y="133"/>
                </a:lnTo>
                <a:lnTo>
                  <a:pt x="5865" y="122"/>
                </a:lnTo>
                <a:lnTo>
                  <a:pt x="5909" y="122"/>
                </a:lnTo>
              </a:path>
            </a:pathLst>
          </a:custGeom>
          <a:noFill/>
          <a:ln w="60325"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AU"/>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8" name="Oval 7"/>
          <p:cNvSpPr/>
          <p:nvPr/>
        </p:nvSpPr>
        <p:spPr>
          <a:xfrm>
            <a:off x="253206" y="1600200"/>
            <a:ext cx="2642394" cy="15908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Görünen Giderler (Doğrudan)</a:t>
            </a:r>
          </a:p>
        </p:txBody>
      </p:sp>
      <p:sp>
        <p:nvSpPr>
          <p:cNvPr id="10" name="Oval 9"/>
          <p:cNvSpPr/>
          <p:nvPr/>
        </p:nvSpPr>
        <p:spPr>
          <a:xfrm>
            <a:off x="253206" y="4296556"/>
            <a:ext cx="2642394" cy="15908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Görünmeyen Giderler (Dolaylı)</a:t>
            </a:r>
          </a:p>
        </p:txBody>
      </p:sp>
      <p:sp>
        <p:nvSpPr>
          <p:cNvPr id="11" name="Akış Çizelgesi: İşlem 10"/>
          <p:cNvSpPr/>
          <p:nvPr/>
        </p:nvSpPr>
        <p:spPr>
          <a:xfrm>
            <a:off x="6014803" y="1590831"/>
            <a:ext cx="2590800" cy="16002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Tedavi</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Mahkeme</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Sigorta primleri</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Tamir</a:t>
            </a:r>
          </a:p>
        </p:txBody>
      </p:sp>
      <p:sp>
        <p:nvSpPr>
          <p:cNvPr id="12" name="Akış Çizelgesi: İşlem 11"/>
          <p:cNvSpPr/>
          <p:nvPr/>
        </p:nvSpPr>
        <p:spPr>
          <a:xfrm>
            <a:off x="6400800" y="4324391"/>
            <a:ext cx="2590800" cy="16002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İş günü kaybı</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Üretim kaybı</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İş gücü kaybı</a:t>
            </a:r>
          </a:p>
        </p:txBody>
      </p:sp>
      <p:cxnSp>
        <p:nvCxnSpPr>
          <p:cNvPr id="14" name="Düz Ok Bağlayıcısı 13"/>
          <p:cNvCxnSpPr/>
          <p:nvPr/>
        </p:nvCxnSpPr>
        <p:spPr>
          <a:xfrm>
            <a:off x="3124200" y="2133600"/>
            <a:ext cx="2613910" cy="0"/>
          </a:xfrm>
          <a:prstGeom prst="straightConnector1">
            <a:avLst/>
          </a:prstGeom>
          <a:ln w="50800">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3124200" y="5039505"/>
            <a:ext cx="2803733" cy="0"/>
          </a:xfrm>
          <a:prstGeom prst="straightConnector1">
            <a:avLst/>
          </a:prstGeom>
          <a:ln w="508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rot="21006981">
            <a:off x="4029406" y="6020939"/>
            <a:ext cx="1154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Buzdağı</a:t>
            </a:r>
          </a:p>
        </p:txBody>
      </p:sp>
    </p:spTree>
    <p:extLst>
      <p:ext uri="{BB962C8B-B14F-4D97-AF65-F5344CB8AC3E}">
        <p14:creationId xmlns:p14="http://schemas.microsoft.com/office/powerpoint/2010/main" val="2973404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228600"/>
            <a:ext cx="838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Sigortalının;</a:t>
            </a:r>
          </a:p>
        </p:txBody>
      </p:sp>
      <p:sp>
        <p:nvSpPr>
          <p:cNvPr id="3" name="Metin kutusu 2"/>
          <p:cNvSpPr txBox="1"/>
          <p:nvPr/>
        </p:nvSpPr>
        <p:spPr>
          <a:xfrm>
            <a:off x="609600" y="838200"/>
            <a:ext cx="8077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Kasti ve suç sayılır bir hareketi yüzünden iş kazasına uğrayan, meslek hastalığına tutulan veya hastalanan sigortalıya </a:t>
            </a:r>
            <a:r>
              <a:rPr kumimoji="0" lang="tr-TR" sz="1800" b="0" i="0" u="none" strike="noStrike" kern="1200" cap="none" spc="0" normalizeH="0" baseline="0" noProof="0" dirty="0">
                <a:ln>
                  <a:noFill/>
                </a:ln>
                <a:solidFill>
                  <a:srgbClr val="FF0000"/>
                </a:solidFill>
                <a:effectLst/>
                <a:uLnTx/>
                <a:uFillTx/>
                <a:latin typeface="Calibri" panose="020F0502020204030204"/>
                <a:ea typeface="+mn-ea"/>
                <a:cs typeface="+mn-cs"/>
              </a:rPr>
              <a:t>GEÇİCİ İŞ GÖREMEMEZLİK  GELİRİ VERİLMEZ</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Sigortalıya yalnız gerekli sağlık yardımları yapılır.</a:t>
            </a:r>
          </a:p>
        </p:txBody>
      </p:sp>
      <p:pic>
        <p:nvPicPr>
          <p:cNvPr id="4" name="Picture 3" descr="C:\Users\ali\Desktop\MUSTAFAÇA ANLATIM\RESİMLER\önce can güvenliğ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3962400" cy="3503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i\Desktop\MUSTAFAÇA ANLATIM\RESİMLER\is_kazas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70" y="2362200"/>
            <a:ext cx="4046530" cy="350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457200" y="609600"/>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r>
              <a:rPr lang="tr-TR" sz="2400" b="1" dirty="0">
                <a:latin typeface="+mj-lt"/>
                <a:cs typeface="Arial" panose="020B0604020202020204" pitchFamily="34" charset="0"/>
              </a:rPr>
              <a:t>İŞ</a:t>
            </a:r>
            <a:r>
              <a:rPr lang="nn-NO" sz="2400" b="1" dirty="0">
                <a:latin typeface="+mj-lt"/>
                <a:cs typeface="Arial" panose="020B0604020202020204" pitchFamily="34" charset="0"/>
              </a:rPr>
              <a:t> KAZALARININ ARTMASINDA ROL OYNAYAN TEMEL ETKENLER</a:t>
            </a:r>
            <a:endParaRPr lang="tr-TR" sz="2400" dirty="0">
              <a:latin typeface="+mj-lt"/>
              <a:cs typeface="Arial" panose="020B0604020202020204" pitchFamily="34" charset="0"/>
            </a:endParaRPr>
          </a:p>
        </p:txBody>
      </p:sp>
      <p:sp>
        <p:nvSpPr>
          <p:cNvPr id="6" name="Metin kutusu 5"/>
          <p:cNvSpPr txBox="1"/>
          <p:nvPr/>
        </p:nvSpPr>
        <p:spPr>
          <a:xfrm>
            <a:off x="533400" y="1767308"/>
            <a:ext cx="80772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Denetim yetersizliği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Geri teknoloji kullanımı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Eğitimsizlik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Koruyucu önlem yetersizliği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Sağlığa elverişli olmayan koşullar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Deneyimsiz eleman istihdamı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141968"/>
            <a:ext cx="4012301" cy="2667000"/>
          </a:xfrm>
          <a:prstGeom prst="rect">
            <a:avLst/>
          </a:prstGeom>
        </p:spPr>
      </p:pic>
    </p:spTree>
    <p:extLst>
      <p:ext uri="{BB962C8B-B14F-4D97-AF65-F5344CB8AC3E}">
        <p14:creationId xmlns:p14="http://schemas.microsoft.com/office/powerpoint/2010/main" val="2660172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Kazalar;</a:t>
            </a:r>
          </a:p>
        </p:txBody>
      </p:sp>
      <p:sp>
        <p:nvSpPr>
          <p:cNvPr id="4" name="Metin kutusu 3"/>
          <p:cNvSpPr txBox="1"/>
          <p:nvPr/>
        </p:nvSpPr>
        <p:spPr>
          <a:xfrm>
            <a:off x="457200" y="1143000"/>
            <a:ext cx="7620000" cy="381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Tehlikeli Hareket</a:t>
            </a:r>
          </a:p>
        </p:txBody>
      </p:sp>
      <p:sp>
        <p:nvSpPr>
          <p:cNvPr id="5" name="Metin kutusu 4"/>
          <p:cNvSpPr txBox="1"/>
          <p:nvPr/>
        </p:nvSpPr>
        <p:spPr>
          <a:xfrm>
            <a:off x="457200" y="1676400"/>
            <a:ext cx="7620000" cy="381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Tehlikeli Durum</a:t>
            </a:r>
          </a:p>
        </p:txBody>
      </p:sp>
      <p:graphicFrame>
        <p:nvGraphicFramePr>
          <p:cNvPr id="6" name="Diyagram 5"/>
          <p:cNvGraphicFramePr/>
          <p:nvPr>
            <p:extLst/>
          </p:nvPr>
        </p:nvGraphicFramePr>
        <p:xfrm>
          <a:off x="457200" y="2362200"/>
          <a:ext cx="408731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nvPr>
        </p:nvGraphicFramePr>
        <p:xfrm>
          <a:off x="4800600" y="2286000"/>
          <a:ext cx="4087318"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82945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04800"/>
            <a:ext cx="41624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 y="3200400"/>
            <a:ext cx="4162425" cy="30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3886200" cy="599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246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44579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B40881-E05A-4CDF-84C9-12F0602FB566}"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54275" name="Picture 4" descr="memleke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5693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274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E8F0FC-950F-4B8B-885A-471BEC4BD27A}"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29550" cy="582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59109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KAZA SONRASI SÖYLENENLER</a:t>
            </a:r>
          </a:p>
        </p:txBody>
      </p:sp>
      <p:sp>
        <p:nvSpPr>
          <p:cNvPr id="5" name="Dikdörtgen 4"/>
          <p:cNvSpPr/>
          <p:nvPr/>
        </p:nvSpPr>
        <p:spPr>
          <a:xfrm>
            <a:off x="533400" y="1143000"/>
            <a:ext cx="7848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Bize bir şey olmaz!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Şimdiye kadar hep böyle yaptık.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Biz şerbetliyiz.</a:t>
            </a:r>
          </a:p>
        </p:txBody>
      </p:sp>
      <p:sp>
        <p:nvSpPr>
          <p:cNvPr id="6" name="Dikdörtgen 5"/>
          <p:cNvSpPr/>
          <p:nvPr/>
        </p:nvSpPr>
        <p:spPr>
          <a:xfrm>
            <a:off x="533400" y="4124980"/>
            <a:ext cx="784597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VE TELAFİSİ MÜMKÜN OLMAYAN AĞIR SONUÇLAR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710" y="1142999"/>
            <a:ext cx="2323990"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33400" y="2895601"/>
            <a:ext cx="63246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Böyle olacağı aklıma gelmemişti.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Güvenli görünüyordu!</a:t>
            </a:r>
          </a:p>
        </p:txBody>
      </p:sp>
    </p:spTree>
    <p:extLst>
      <p:ext uri="{BB962C8B-B14F-4D97-AF65-F5344CB8AC3E}">
        <p14:creationId xmlns:p14="http://schemas.microsoft.com/office/powerpoint/2010/main" val="2077232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a:t>SONUÇ</a:t>
            </a:r>
          </a:p>
        </p:txBody>
      </p:sp>
      <p:sp>
        <p:nvSpPr>
          <p:cNvPr id="4" name="Metin kutusu 3"/>
          <p:cNvSpPr txBox="1"/>
          <p:nvPr/>
        </p:nvSpPr>
        <p:spPr>
          <a:xfrm>
            <a:off x="457200" y="1720334"/>
            <a:ext cx="7620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Maddi Hasar</a:t>
            </a:r>
          </a:p>
        </p:txBody>
      </p:sp>
      <p:sp>
        <p:nvSpPr>
          <p:cNvPr id="5" name="Metin kutusu 4"/>
          <p:cNvSpPr txBox="1"/>
          <p:nvPr/>
        </p:nvSpPr>
        <p:spPr>
          <a:xfrm>
            <a:off x="457200" y="2362200"/>
            <a:ext cx="7620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Yaralanma</a:t>
            </a:r>
          </a:p>
        </p:txBody>
      </p:sp>
      <p:sp>
        <p:nvSpPr>
          <p:cNvPr id="6" name="Metin kutusu 5"/>
          <p:cNvSpPr txBox="1"/>
          <p:nvPr/>
        </p:nvSpPr>
        <p:spPr>
          <a:xfrm>
            <a:off x="457200" y="2976265"/>
            <a:ext cx="76200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white"/>
                </a:solidFill>
                <a:effectLst/>
                <a:uLnTx/>
                <a:uFillTx/>
                <a:latin typeface="Calibri" panose="020F0502020204030204"/>
                <a:ea typeface="+mn-ea"/>
                <a:cs typeface="+mn-cs"/>
              </a:rPr>
              <a:t>Uzuv Kaybı</a:t>
            </a:r>
          </a:p>
        </p:txBody>
      </p:sp>
      <p:sp>
        <p:nvSpPr>
          <p:cNvPr id="7" name="Metin kutusu 6"/>
          <p:cNvSpPr txBox="1"/>
          <p:nvPr/>
        </p:nvSpPr>
        <p:spPr>
          <a:xfrm>
            <a:off x="457200" y="3590330"/>
            <a:ext cx="7620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white"/>
                </a:solidFill>
                <a:effectLst/>
                <a:uLnTx/>
                <a:uFillTx/>
                <a:latin typeface="Calibri" panose="020F0502020204030204"/>
                <a:ea typeface="+mn-ea"/>
                <a:cs typeface="+mn-cs"/>
              </a:rPr>
              <a:t>Ölüm</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939" y="4197468"/>
            <a:ext cx="3327841" cy="2154777"/>
          </a:xfrm>
          <a:prstGeom prst="rect">
            <a:avLst/>
          </a:prstGeom>
        </p:spPr>
      </p:pic>
    </p:spTree>
    <p:extLst>
      <p:ext uri="{BB962C8B-B14F-4D97-AF65-F5344CB8AC3E}">
        <p14:creationId xmlns:p14="http://schemas.microsoft.com/office/powerpoint/2010/main" val="216454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7" y="728700"/>
            <a:ext cx="9082124" cy="4655098"/>
          </a:xfrm>
        </p:spPr>
        <p:txBody>
          <a:bodyPr>
            <a:normAutofit/>
          </a:bodyPr>
          <a:lstStyle/>
          <a:p>
            <a:pPr marL="0" indent="0" algn="ctr">
              <a:buNone/>
            </a:pPr>
            <a:r>
              <a:rPr lang="tr-TR" sz="3000" b="1" dirty="0"/>
              <a:t>    </a:t>
            </a:r>
            <a:endParaRPr lang="tr-TR" sz="3000" dirty="0">
              <a:solidFill>
                <a:srgbClr val="FFC000"/>
              </a:solidFill>
            </a:endParaRPr>
          </a:p>
        </p:txBody>
      </p:sp>
      <p:sp>
        <p:nvSpPr>
          <p:cNvPr id="4" name="Çapraz Köşesi Kesik Dikdörtgen 3"/>
          <p:cNvSpPr/>
          <p:nvPr/>
        </p:nvSpPr>
        <p:spPr>
          <a:xfrm>
            <a:off x="4227" y="5405798"/>
            <a:ext cx="9144000" cy="600075"/>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b="1" dirty="0">
                <a:ln w="0"/>
                <a:solidFill>
                  <a:srgbClr val="781E46"/>
                </a:solidFill>
                <a:effectLst>
                  <a:outerShdw blurRad="38100" dist="25400" dir="5400000" algn="ctr" rotWithShape="0">
                    <a:srgbClr val="6E747A">
                      <a:alpha val="43000"/>
                    </a:srgbClr>
                  </a:outerShdw>
                </a:effectLst>
                <a:latin typeface="Calibri" panose="020F0502020204030204"/>
              </a:rPr>
              <a:t>İş Sağlığı ve Güvenliği Birimi</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895" y="5428836"/>
            <a:ext cx="1890210" cy="555037"/>
          </a:xfrm>
          <a:prstGeom prst="rect">
            <a:avLst/>
          </a:prstGeom>
        </p:spPr>
      </p:pic>
      <p:sp>
        <p:nvSpPr>
          <p:cNvPr id="7" name="Dikdörtgen 6"/>
          <p:cNvSpPr/>
          <p:nvPr/>
        </p:nvSpPr>
        <p:spPr>
          <a:xfrm>
            <a:off x="7002270" y="5428837"/>
            <a:ext cx="1646926" cy="553998"/>
          </a:xfrm>
          <a:prstGeom prst="rect">
            <a:avLst/>
          </a:prstGeom>
          <a:noFill/>
        </p:spPr>
        <p:txBody>
          <a:bodyPr wrap="none" lIns="68580" tIns="34290" rIns="68580" bIns="34290">
            <a:spAutoFit/>
          </a:bodyPr>
          <a:lstStyle/>
          <a:p>
            <a:r>
              <a:rPr lang="tr-TR" sz="1050" b="1" dirty="0">
                <a:ln w="0"/>
                <a:solidFill>
                  <a:srgbClr val="781E46"/>
                </a:solidFill>
                <a:effectLst>
                  <a:outerShdw blurRad="38100" dist="25400" dir="5400000" algn="ctr" rotWithShape="0">
                    <a:srgbClr val="6E747A">
                      <a:alpha val="43000"/>
                    </a:srgbClr>
                  </a:outerShdw>
                </a:effectLst>
                <a:latin typeface="Calibri" panose="020F0502020204030204"/>
              </a:rPr>
              <a:t>E-posta	:isg@asbu.edu.tr</a:t>
            </a:r>
          </a:p>
          <a:p>
            <a:r>
              <a:rPr lang="tr-TR" sz="105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05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050" b="1" dirty="0">
                <a:ln w="0"/>
                <a:solidFill>
                  <a:srgbClr val="781E46"/>
                </a:solidFill>
                <a:effectLst>
                  <a:outerShdw blurRad="38100" dist="25400" dir="5400000" algn="ctr" rotWithShape="0">
                    <a:srgbClr val="6E747A">
                      <a:alpha val="43000"/>
                    </a:srgbClr>
                  </a:outerShdw>
                </a:effectLst>
                <a:latin typeface="Calibri" panose="020F0502020204030204"/>
              </a:rPr>
              <a:t>	:03125964525</a:t>
            </a:r>
          </a:p>
        </p:txBody>
      </p:sp>
      <p:sp>
        <p:nvSpPr>
          <p:cNvPr id="9" name="İçerik Yer Tutucusu 2"/>
          <p:cNvSpPr txBox="1">
            <a:spLocks/>
          </p:cNvSpPr>
          <p:nvPr/>
        </p:nvSpPr>
        <p:spPr>
          <a:xfrm>
            <a:off x="1223628" y="2348881"/>
            <a:ext cx="6486486" cy="2343551"/>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3000" b="1" dirty="0">
                <a:solidFill>
                  <a:srgbClr val="C00000"/>
                </a:solidFill>
              </a:rPr>
              <a:t> </a:t>
            </a:r>
            <a:r>
              <a:rPr lang="en-US" sz="2100" b="1" dirty="0">
                <a:solidFill>
                  <a:srgbClr val="F9D1A9"/>
                </a:solidFill>
              </a:rPr>
              <a:t> </a:t>
            </a:r>
            <a:endParaRPr lang="tr-TR" sz="2100" b="1" dirty="0">
              <a:solidFill>
                <a:srgbClr val="F9D1A9"/>
              </a:solidFill>
            </a:endParaRPr>
          </a:p>
          <a:p>
            <a:pPr marL="0" indent="0">
              <a:buNone/>
            </a:pPr>
            <a:endParaRPr lang="en-US" sz="2100" b="1" dirty="0">
              <a:solidFill>
                <a:srgbClr val="F9D1A9"/>
              </a:solidFill>
            </a:endParaRPr>
          </a:p>
        </p:txBody>
      </p:sp>
      <p:sp>
        <p:nvSpPr>
          <p:cNvPr id="2" name="Dikdörtgen 1"/>
          <p:cNvSpPr/>
          <p:nvPr/>
        </p:nvSpPr>
        <p:spPr>
          <a:xfrm>
            <a:off x="914400" y="1400697"/>
            <a:ext cx="7924800" cy="707886"/>
          </a:xfrm>
          <a:prstGeom prst="rect">
            <a:avLst/>
          </a:prstGeom>
        </p:spPr>
        <p:txBody>
          <a:bodyPr wrap="square">
            <a:spAutoFit/>
          </a:bodyPr>
          <a:lstStyle/>
          <a:p>
            <a:r>
              <a:rPr lang="tr-TR" sz="4000" b="1" dirty="0" smtClean="0">
                <a:solidFill>
                  <a:srgbClr val="C00000"/>
                </a:solidFill>
                <a:effectLst>
                  <a:outerShdw blurRad="38100" dist="38100" dir="2700000" algn="tl">
                    <a:srgbClr val="000000">
                      <a:alpha val="43137"/>
                    </a:srgbClr>
                  </a:outerShdw>
                </a:effectLst>
              </a:rPr>
              <a:t>İŞ SAĞLIĞI VE GÜVENLİ NEDİR?</a:t>
            </a:r>
            <a:endParaRPr lang="tr-TR" sz="4000" b="1" dirty="0">
              <a:solidFill>
                <a:srgbClr val="C00000"/>
              </a:solidFill>
              <a:effectLst>
                <a:outerShdw blurRad="38100" dist="38100" dir="2700000" algn="tl">
                  <a:srgbClr val="000000">
                    <a:alpha val="43137"/>
                  </a:srgbClr>
                </a:outerShdw>
              </a:effectLst>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750" y="2348881"/>
            <a:ext cx="8461212" cy="2703357"/>
          </a:xfrm>
          <a:prstGeom prst="rect">
            <a:avLst/>
          </a:prstGeom>
        </p:spPr>
      </p:pic>
    </p:spTree>
    <p:extLst>
      <p:ext uri="{BB962C8B-B14F-4D97-AF65-F5344CB8AC3E}">
        <p14:creationId xmlns:p14="http://schemas.microsoft.com/office/powerpoint/2010/main" val="147181415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52A38F-DC83-4BC1-8D54-EC0D53053D97}"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26626" name="Object 2"/>
          <p:cNvGraphicFramePr>
            <a:graphicFrameLocks noChangeAspect="1"/>
          </p:cNvGraphicFramePr>
          <p:nvPr>
            <p:extLst>
              <p:ext uri="{D42A27DB-BD31-4B8C-83A1-F6EECF244321}">
                <p14:modId xmlns:p14="http://schemas.microsoft.com/office/powerpoint/2010/main" val="1435652833"/>
              </p:ext>
            </p:extLst>
          </p:nvPr>
        </p:nvGraphicFramePr>
        <p:xfrm>
          <a:off x="152400" y="304800"/>
          <a:ext cx="9194051" cy="5486400"/>
        </p:xfrm>
        <a:graphic>
          <a:graphicData uri="http://schemas.openxmlformats.org/presentationml/2006/ole">
            <mc:AlternateContent xmlns:mc="http://schemas.openxmlformats.org/markup-compatibility/2006">
              <mc:Choice xmlns:v="urn:schemas-microsoft-com:vml" Requires="v">
                <p:oleObj spid="_x0000_s5155" name="Grafik" r:id="rId3" imgW="7581900" imgH="4448251" progId="Excel.Chart.8">
                  <p:embed/>
                </p:oleObj>
              </mc:Choice>
              <mc:Fallback>
                <p:oleObj name="Grafik" r:id="rId3" imgW="7581900" imgH="4448251" progId="Excel.Chart.8">
                  <p:embed/>
                  <p:pic>
                    <p:nvPicPr>
                      <p:cNvPr id="266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9194051" cy="5486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56679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0D30E2-A9D1-4852-B2B9-C75B46D3F9F3}"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27650" name="Object 2"/>
          <p:cNvGraphicFramePr>
            <a:graphicFrameLocks noChangeAspect="1"/>
          </p:cNvGraphicFramePr>
          <p:nvPr>
            <p:extLst/>
          </p:nvPr>
        </p:nvGraphicFramePr>
        <p:xfrm>
          <a:off x="-1" y="228600"/>
          <a:ext cx="9190055" cy="5715000"/>
        </p:xfrm>
        <a:graphic>
          <a:graphicData uri="http://schemas.openxmlformats.org/presentationml/2006/ole">
            <mc:AlternateContent xmlns:mc="http://schemas.openxmlformats.org/markup-compatibility/2006">
              <mc:Choice xmlns:v="urn:schemas-microsoft-com:vml" Requires="v">
                <p:oleObj spid="_x0000_s6179" name="Grafik" r:id="rId3" imgW="7581900" imgH="4638751" progId="Excel.Chart.8">
                  <p:embed/>
                </p:oleObj>
              </mc:Choice>
              <mc:Fallback>
                <p:oleObj name="Grafik" r:id="rId3" imgW="7581900" imgH="4638751" progId="Excel.Chart.8">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
                        <a:ext cx="9190055" cy="5715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01233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altLang="tr-TR" sz="2800" dirty="0"/>
              <a:t>İŞ SAĞLIĞI VE GÜVENLİĞİ FOTOĞRAF YARIŞMASI</a:t>
            </a:r>
          </a:p>
        </p:txBody>
      </p:sp>
      <p:sp>
        <p:nvSpPr>
          <p:cNvPr id="60420"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a:buFontTx/>
              <a:buNone/>
            </a:pPr>
            <a:r>
              <a:rPr lang="tr-TR" altLang="tr-TR" dirty="0" smtClean="0"/>
              <a:t>  </a:t>
            </a:r>
            <a:r>
              <a:rPr lang="tr-TR" altLang="tr-TR" dirty="0"/>
              <a:t>6. SEÇİLEN FOTOĞRAF</a:t>
            </a:r>
          </a:p>
        </p:txBody>
      </p:sp>
      <p:sp>
        <p:nvSpPr>
          <p:cNvPr id="6041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994359-E5A0-4B3B-B3CD-F7FD7ECAFFB1}"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63028"/>
            <a:ext cx="5029200" cy="37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4043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84213" y="188913"/>
            <a:ext cx="7772400" cy="1143000"/>
          </a:xfrm>
        </p:spPr>
        <p:txBody>
          <a:bodyPr>
            <a:normAutofit fontScale="90000"/>
          </a:bodyPr>
          <a:lstStyle/>
          <a:p>
            <a:r>
              <a:rPr lang="tr-TR" altLang="tr-TR" sz="4000"/>
              <a:t>5. SEÇİLEN </a:t>
            </a:r>
            <a:br>
              <a:rPr lang="tr-TR" altLang="tr-TR" sz="4000"/>
            </a:br>
            <a:endParaRPr lang="tr-TR" altLang="tr-TR" sz="4000"/>
          </a:p>
        </p:txBody>
      </p:sp>
      <p:sp>
        <p:nvSpPr>
          <p:cNvPr id="6349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3177F5-BDF7-4B92-BDBF-A331E30D20E9}"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4519006" cy="54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795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11188" y="0"/>
            <a:ext cx="7772400" cy="1143000"/>
          </a:xfrm>
        </p:spPr>
        <p:txBody>
          <a:bodyPr/>
          <a:lstStyle/>
          <a:p>
            <a:r>
              <a:rPr lang="tr-TR" altLang="tr-TR"/>
              <a:t>4. SEÇİLEN</a:t>
            </a:r>
          </a:p>
        </p:txBody>
      </p:sp>
      <p:sp>
        <p:nvSpPr>
          <p:cNvPr id="6553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1FFBE6A-4677-419A-AC73-8A2B9F3736B2}"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143000"/>
            <a:ext cx="7080250" cy="512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140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684213" y="0"/>
            <a:ext cx="7772400" cy="1143000"/>
          </a:xfrm>
        </p:spPr>
        <p:txBody>
          <a:bodyPr/>
          <a:lstStyle/>
          <a:p>
            <a:r>
              <a:rPr lang="tr-TR" altLang="tr-TR"/>
              <a:t>3. SEÇİLEN</a:t>
            </a:r>
          </a:p>
        </p:txBody>
      </p:sp>
      <p:sp>
        <p:nvSpPr>
          <p:cNvPr id="6758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F9E537B-74AA-41A7-A4AC-9A8D7143774F}"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136073"/>
            <a:ext cx="7493000" cy="514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121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11188" y="0"/>
            <a:ext cx="7772400" cy="1143000"/>
          </a:xfrm>
        </p:spPr>
        <p:txBody>
          <a:bodyPr/>
          <a:lstStyle/>
          <a:p>
            <a:r>
              <a:rPr lang="tr-TR" altLang="tr-TR"/>
              <a:t>2. SEÇİLEN</a:t>
            </a:r>
          </a:p>
        </p:txBody>
      </p:sp>
      <p:sp>
        <p:nvSpPr>
          <p:cNvPr id="6963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91824A-8421-4987-A590-4C1028E488D2}"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9" y="993775"/>
            <a:ext cx="3700462" cy="515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56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611188" y="0"/>
            <a:ext cx="7772400" cy="549275"/>
          </a:xfrm>
        </p:spPr>
        <p:txBody>
          <a:bodyPr>
            <a:normAutofit fontScale="90000"/>
          </a:bodyPr>
          <a:lstStyle/>
          <a:p>
            <a:r>
              <a:rPr lang="tr-TR" altLang="tr-TR" sz="4000"/>
              <a:t>VE KAZANAN</a:t>
            </a:r>
          </a:p>
        </p:txBody>
      </p:sp>
      <p:sp>
        <p:nvSpPr>
          <p:cNvPr id="7168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C0D40-322D-45DF-A019-A7EB8A42DB22}"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9" y="620714"/>
            <a:ext cx="4513262" cy="566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002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611188" y="0"/>
            <a:ext cx="7772400" cy="1143000"/>
          </a:xfrm>
        </p:spPr>
        <p:txBody>
          <a:bodyPr/>
          <a:lstStyle/>
          <a:p>
            <a:r>
              <a:rPr lang="tr-TR" altLang="tr-TR" sz="4000"/>
              <a:t>YARIŞMA HARİCİ ÖZEL ÖDÜL</a:t>
            </a:r>
          </a:p>
        </p:txBody>
      </p:sp>
      <p:sp>
        <p:nvSpPr>
          <p:cNvPr id="7373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4F3E273-813F-4EDB-AE58-348FE67D4A01}" type="slidenum">
              <a:rPr kumimoji="0" lang="tr-TR" altLang="tr-TR"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tr-TR" altLang="tr-TR"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832" y="1143000"/>
            <a:ext cx="6885594" cy="51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508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4000" dirty="0">
                <a:solidFill>
                  <a:schemeClr val="bg1"/>
                </a:solidFill>
                <a:latin typeface="Tahoma" pitchFamily="34" charset="0"/>
              </a:rPr>
              <a:t>KİŞİSEL KORUYUCULAR</a:t>
            </a:r>
          </a:p>
        </p:txBody>
      </p:sp>
      <p:sp>
        <p:nvSpPr>
          <p:cNvPr id="5" name="Oval 4"/>
          <p:cNvSpPr/>
          <p:nvPr/>
        </p:nvSpPr>
        <p:spPr>
          <a:xfrm>
            <a:off x="3276600" y="13716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ELLER </a:t>
            </a:r>
            <a:b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VE PARMAKLAR</a:t>
            </a:r>
          </a:p>
        </p:txBody>
      </p:sp>
      <p:sp>
        <p:nvSpPr>
          <p:cNvPr id="6" name="Oval 5"/>
          <p:cNvSpPr/>
          <p:nvPr/>
        </p:nvSpPr>
        <p:spPr>
          <a:xfrm>
            <a:off x="533400" y="13716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VÜCUT KORUNMASI</a:t>
            </a:r>
          </a:p>
        </p:txBody>
      </p:sp>
      <p:sp>
        <p:nvSpPr>
          <p:cNvPr id="7" name="Oval 6"/>
          <p:cNvSpPr/>
          <p:nvPr/>
        </p:nvSpPr>
        <p:spPr>
          <a:xfrm>
            <a:off x="6019800" y="13716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AYAKLARIN KORUNMASI</a:t>
            </a:r>
          </a:p>
        </p:txBody>
      </p:sp>
      <p:sp>
        <p:nvSpPr>
          <p:cNvPr id="8" name="Oval 7"/>
          <p:cNvSpPr/>
          <p:nvPr/>
        </p:nvSpPr>
        <p:spPr>
          <a:xfrm>
            <a:off x="3276600" y="30480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GÖZLER</a:t>
            </a:r>
            <a:b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VE</a:t>
            </a:r>
            <a:b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YÜZ</a:t>
            </a:r>
          </a:p>
        </p:txBody>
      </p:sp>
      <p:sp>
        <p:nvSpPr>
          <p:cNvPr id="9" name="Oval 8"/>
          <p:cNvSpPr/>
          <p:nvPr/>
        </p:nvSpPr>
        <p:spPr>
          <a:xfrm>
            <a:off x="533400" y="30480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KULAKLARIN KORUNMASI</a:t>
            </a:r>
          </a:p>
        </p:txBody>
      </p:sp>
      <p:sp>
        <p:nvSpPr>
          <p:cNvPr id="10" name="Oval 9"/>
          <p:cNvSpPr/>
          <p:nvPr/>
        </p:nvSpPr>
        <p:spPr>
          <a:xfrm>
            <a:off x="6019800" y="3048000"/>
            <a:ext cx="23622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SOLUNUM ORGANLARI</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4419600"/>
            <a:ext cx="4000500" cy="2288056"/>
          </a:xfrm>
          <a:prstGeom prst="rect">
            <a:avLst/>
          </a:prstGeom>
        </p:spPr>
      </p:pic>
    </p:spTree>
    <p:extLst>
      <p:ext uri="{BB962C8B-B14F-4D97-AF65-F5344CB8AC3E}">
        <p14:creationId xmlns:p14="http://schemas.microsoft.com/office/powerpoint/2010/main" val="93744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33600"/>
            <a:ext cx="7924800" cy="1600200"/>
          </a:xfrm>
        </p:spPr>
        <p:style>
          <a:lnRef idx="2">
            <a:schemeClr val="dk1"/>
          </a:lnRef>
          <a:fillRef idx="1">
            <a:schemeClr val="lt1"/>
          </a:fillRef>
          <a:effectRef idx="0">
            <a:schemeClr val="dk1"/>
          </a:effectRef>
          <a:fontRef idx="minor">
            <a:schemeClr val="dk1"/>
          </a:fontRef>
        </p:style>
        <p:txBody>
          <a:bodyPr>
            <a:noAutofit/>
          </a:bodyPr>
          <a:lstStyle/>
          <a:p>
            <a:pPr marL="0" indent="0">
              <a:buNone/>
              <a:defRPr/>
            </a:pPr>
            <a:r>
              <a:rPr lang="tr-TR" sz="2400" b="1" dirty="0">
                <a:solidFill>
                  <a:srgbClr val="C00000"/>
                </a:solidFill>
                <a:latin typeface="Arial" panose="020B0604020202020204" pitchFamily="34" charset="0"/>
                <a:cs typeface="Arial" panose="020B0604020202020204" pitchFamily="34" charset="0"/>
              </a:rPr>
              <a:t>işyerlerinde işin yürütümü sırasında, çeşitli sebeplerden kaynaklanan sağlığa zarar verebilecek şartlardan korunmak amacıyla yapılan sistemli  ve bilimsel çalışmalardır</a:t>
            </a:r>
            <a:r>
              <a:rPr lang="tr-TR" sz="2400" b="1" dirty="0" smtClean="0">
                <a:solidFill>
                  <a:srgbClr val="C00000"/>
                </a:solidFill>
                <a:latin typeface="Arial" panose="020B0604020202020204" pitchFamily="34" charset="0"/>
                <a:cs typeface="Arial" panose="020B0604020202020204" pitchFamily="34" charset="0"/>
              </a:rPr>
              <a:t>.</a:t>
            </a:r>
            <a:endParaRPr lang="tr-TR" sz="2400" b="1" dirty="0">
              <a:solidFill>
                <a:srgbClr val="C00000"/>
              </a:solidFill>
              <a:latin typeface="Arial" panose="020B0604020202020204" pitchFamily="34" charset="0"/>
              <a:cs typeface="Arial" panose="020B0604020202020204" pitchFamily="34" charset="0"/>
            </a:endParaRPr>
          </a:p>
        </p:txBody>
      </p:sp>
      <p:sp>
        <p:nvSpPr>
          <p:cNvPr id="4" name="Unvan 3"/>
          <p:cNvSpPr>
            <a:spLocks noGrp="1"/>
          </p:cNvSpPr>
          <p:nvPr>
            <p:ph type="title"/>
          </p:nvPr>
        </p:nvSpPr>
        <p:spPr>
          <a:xfrm>
            <a:off x="876300" y="457200"/>
            <a:ext cx="7886700" cy="1524000"/>
          </a:xfrm>
          <a:solidFill>
            <a:schemeClr val="accent1">
              <a:lumMod val="60000"/>
              <a:lumOff val="40000"/>
            </a:schemeClr>
          </a:solidFill>
          <a:ln>
            <a:solidFill>
              <a:srgbClr val="C00000"/>
            </a:solidFill>
          </a:ln>
        </p:spPr>
        <p:txBody>
          <a:bodyPr>
            <a:normAutofit/>
          </a:bodyPr>
          <a:lstStyle/>
          <a:p>
            <a:r>
              <a:rPr lang="tr-T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İŞ SAĞLIĞI VE </a:t>
            </a:r>
            <a:r>
              <a:rPr lang="tr-TR" sz="3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GÜVENLİĞİ NEDİR?</a:t>
            </a:r>
            <a:endParaRPr lang="tr-TR" sz="3200" dirty="0">
              <a:solidFill>
                <a:schemeClr val="bg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733800"/>
            <a:ext cx="2743200" cy="2057400"/>
          </a:xfrm>
          <a:prstGeom prst="rect">
            <a:avLst/>
          </a:prstGeom>
        </p:spPr>
      </p:pic>
    </p:spTree>
    <p:extLst>
      <p:ext uri="{BB962C8B-B14F-4D97-AF65-F5344CB8AC3E}">
        <p14:creationId xmlns:p14="http://schemas.microsoft.com/office/powerpoint/2010/main" val="2365996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lstStyle/>
          <a:p>
            <a:r>
              <a:rPr lang="tr-TR" dirty="0"/>
              <a:t>CEZALAR</a:t>
            </a:r>
          </a:p>
        </p:txBody>
      </p:sp>
      <p:sp>
        <p:nvSpPr>
          <p:cNvPr id="4" name="Metin kutusu 3"/>
          <p:cNvSpPr txBox="1"/>
          <p:nvPr/>
        </p:nvSpPr>
        <p:spPr>
          <a:xfrm>
            <a:off x="457200" y="1295400"/>
            <a:ext cx="7467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Cezai sorumluluk, kusurlu davranışın sonucudur.</a:t>
            </a:r>
          </a:p>
        </p:txBody>
      </p:sp>
      <p:sp>
        <p:nvSpPr>
          <p:cNvPr id="5" name="Oval 4"/>
          <p:cNvSpPr/>
          <p:nvPr/>
        </p:nvSpPr>
        <p:spPr>
          <a:xfrm>
            <a:off x="1066800" y="2133600"/>
            <a:ext cx="27432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rPr>
              <a:t>KASIT</a:t>
            </a:r>
          </a:p>
        </p:txBody>
      </p:sp>
      <p:sp>
        <p:nvSpPr>
          <p:cNvPr id="7" name="Oval 6"/>
          <p:cNvSpPr/>
          <p:nvPr/>
        </p:nvSpPr>
        <p:spPr>
          <a:xfrm>
            <a:off x="4953000" y="2133600"/>
            <a:ext cx="27432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rPr>
              <a:t>İHMAL</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575" y="3622570"/>
            <a:ext cx="1974850" cy="2201923"/>
          </a:xfrm>
          <a:prstGeom prst="rect">
            <a:avLst/>
          </a:prstGeom>
        </p:spPr>
      </p:pic>
    </p:spTree>
    <p:extLst>
      <p:ext uri="{BB962C8B-B14F-4D97-AF65-F5344CB8AC3E}">
        <p14:creationId xmlns:p14="http://schemas.microsoft.com/office/powerpoint/2010/main" val="1092542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dirty="0"/>
              <a:t>TAZMİNAT DAVALARI</a:t>
            </a:r>
          </a:p>
        </p:txBody>
      </p:sp>
      <p:sp>
        <p:nvSpPr>
          <p:cNvPr id="4" name="Metin kutusu 3"/>
          <p:cNvSpPr txBox="1"/>
          <p:nvPr/>
        </p:nvSpPr>
        <p:spPr>
          <a:xfrm>
            <a:off x="609600" y="1676400"/>
            <a:ext cx="784860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1-Maddi Tazminat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-İş göremezlik tazminatı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-Destekten yoksun kalma tazminatı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-Rücu Tazminatı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2-Manevi Tazminat</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656" y="3581400"/>
            <a:ext cx="5264332" cy="2971800"/>
          </a:xfrm>
          <a:prstGeom prst="rect">
            <a:avLst/>
          </a:prstGeom>
        </p:spPr>
      </p:pic>
    </p:spTree>
    <p:extLst>
      <p:ext uri="{BB962C8B-B14F-4D97-AF65-F5344CB8AC3E}">
        <p14:creationId xmlns:p14="http://schemas.microsoft.com/office/powerpoint/2010/main" val="2884143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lstStyle/>
          <a:p>
            <a:r>
              <a:rPr lang="tr-TR" dirty="0"/>
              <a:t>MADDİ TAZMİNAT</a:t>
            </a:r>
          </a:p>
        </p:txBody>
      </p:sp>
      <p:sp>
        <p:nvSpPr>
          <p:cNvPr id="4" name="Oval 3"/>
          <p:cNvSpPr/>
          <p:nvPr/>
        </p:nvSpPr>
        <p:spPr>
          <a:xfrm>
            <a:off x="457200" y="1371600"/>
            <a:ext cx="2514600" cy="990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rPr>
              <a:t>İŞ GÖREMEMEZLİK</a:t>
            </a:r>
          </a:p>
        </p:txBody>
      </p:sp>
      <p:sp>
        <p:nvSpPr>
          <p:cNvPr id="5" name="Oval 4"/>
          <p:cNvSpPr/>
          <p:nvPr/>
        </p:nvSpPr>
        <p:spPr>
          <a:xfrm>
            <a:off x="3352800" y="1371600"/>
            <a:ext cx="2514600" cy="990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rPr>
              <a:t>DESTEKTEN YOKSUN KALMA</a:t>
            </a:r>
          </a:p>
        </p:txBody>
      </p:sp>
      <p:sp>
        <p:nvSpPr>
          <p:cNvPr id="6" name="Oval 5"/>
          <p:cNvSpPr/>
          <p:nvPr/>
        </p:nvSpPr>
        <p:spPr>
          <a:xfrm>
            <a:off x="6172200" y="1371600"/>
            <a:ext cx="2514600" cy="9906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rPr>
              <a:t>RÜCU</a:t>
            </a:r>
          </a:p>
        </p:txBody>
      </p:sp>
      <p:sp>
        <p:nvSpPr>
          <p:cNvPr id="8" name="Başlık 1"/>
          <p:cNvSpPr txBox="1">
            <a:spLocks/>
          </p:cNvSpPr>
          <p:nvPr/>
        </p:nvSpPr>
        <p:spPr>
          <a:xfrm>
            <a:off x="457200" y="2667000"/>
            <a:ext cx="8229600" cy="7921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prstClr val="white"/>
                </a:solidFill>
                <a:effectLst/>
                <a:uLnTx/>
                <a:uFillTx/>
                <a:latin typeface="Calibri" panose="020F0502020204030204"/>
                <a:ea typeface="+mn-ea"/>
                <a:cs typeface="+mn-cs"/>
              </a:rPr>
              <a:t>MANEVİ TAZMİNAT</a:t>
            </a:r>
          </a:p>
        </p:txBody>
      </p:sp>
      <p:sp>
        <p:nvSpPr>
          <p:cNvPr id="9" name="Metin kutusu 8"/>
          <p:cNvSpPr txBox="1"/>
          <p:nvPr/>
        </p:nvSpPr>
        <p:spPr>
          <a:xfrm>
            <a:off x="457200" y="3570157"/>
            <a:ext cx="7315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Manevi Tazminat Belirleme Kriterleri</a:t>
            </a:r>
          </a:p>
        </p:txBody>
      </p:sp>
      <p:sp>
        <p:nvSpPr>
          <p:cNvPr id="10" name="Metin kutusu 9"/>
          <p:cNvSpPr txBox="1"/>
          <p:nvPr/>
        </p:nvSpPr>
        <p:spPr>
          <a:xfrm>
            <a:off x="457200" y="4114800"/>
            <a:ext cx="82296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Zararın büyüklüğüne,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Mağdurun ekonomik durumuna 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İşverenin ekonomik durumuna göre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Hakim tarafından takdir edilir.</a:t>
            </a:r>
          </a:p>
        </p:txBody>
      </p:sp>
    </p:spTree>
    <p:extLst>
      <p:ext uri="{BB962C8B-B14F-4D97-AF65-F5344CB8AC3E}">
        <p14:creationId xmlns:p14="http://schemas.microsoft.com/office/powerpoint/2010/main" val="1720616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sp>
        <p:nvSpPr>
          <p:cNvPr id="5" name="Rectangle 3"/>
          <p:cNvSpPr txBox="1">
            <a:spLocks noChangeArrowheads="1"/>
          </p:cNvSpPr>
          <p:nvPr/>
        </p:nvSpPr>
        <p:spPr>
          <a:xfrm>
            <a:off x="609600" y="1295401"/>
            <a:ext cx="5867400" cy="106679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Calibri" panose="020F0502020204030204"/>
                <a:ea typeface="+mn-ea"/>
                <a:cs typeface="+mn-cs"/>
              </a:rPr>
              <a:t>Eller, saç ve giysiler makinelerin tüm hareketli bölümlerinden uzak tutulmalı, işe başlamadan önce tüm mücevherler, evlilik yüzüğü dahi çıkarılmalıdır.</a:t>
            </a:r>
          </a:p>
        </p:txBody>
      </p:sp>
      <p:pic>
        <p:nvPicPr>
          <p:cNvPr id="6" name="Picture 6" descr="bd0534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95401"/>
            <a:ext cx="301148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3677726" y="4541044"/>
            <a:ext cx="5097462" cy="776287"/>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Yapılan işe göre uygun eldivenler ve koruyucu diğer teçhizat giyinilmelidir.</a:t>
            </a:r>
          </a:p>
        </p:txBody>
      </p:sp>
      <p:pic>
        <p:nvPicPr>
          <p:cNvPr id="8" name="Picture 7" descr="bd0534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89" y="2643188"/>
            <a:ext cx="334803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1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936722" y="1524000"/>
            <a:ext cx="5973762" cy="47132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rPr>
              <a:t>     El aletlerini kullanmadan önce aşağıda yer alan sorulara olumlu cevap vermek üzere gerekli kontrollerin yapılması gerekir.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rPr>
              <a:t> El aletleri yapılan iş için uygun mu?</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rPr>
              <a:t> El aletleri doğru olarak kullanılıyor mu?</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rPr>
              <a:t>3. </a:t>
            </a:r>
            <a:r>
              <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rPr>
              <a:t>El aletleri uygun güvenlik koşullarını taşıyor mu?</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altLang="tr-TR" sz="24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tr-TR" altLang="tr-TR" sz="2400" b="0" i="0" u="none" strike="noStrike" kern="1200" cap="none" spc="0" normalizeH="0" baseline="0" noProof="0" dirty="0">
                <a:ln>
                  <a:noFill/>
                </a:ln>
                <a:solidFill>
                  <a:srgbClr val="000066"/>
                </a:solidFill>
                <a:effectLst/>
                <a:uLnTx/>
                <a:uFillTx/>
                <a:latin typeface="Calibri" panose="020F0502020204030204"/>
                <a:ea typeface="+mn-ea"/>
                <a:cs typeface="+mn-cs"/>
              </a:rPr>
              <a:t> El aletleri güvenli bir yere konmuş mu? </a:t>
            </a:r>
          </a:p>
        </p:txBody>
      </p:sp>
      <p:pic>
        <p:nvPicPr>
          <p:cNvPr id="5" name="Picture 7" descr="j02820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700213"/>
            <a:ext cx="20558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spTree>
    <p:extLst>
      <p:ext uri="{BB962C8B-B14F-4D97-AF65-F5344CB8AC3E}">
        <p14:creationId xmlns:p14="http://schemas.microsoft.com/office/powerpoint/2010/main" val="40134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linds(horizontal)">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sp>
        <p:nvSpPr>
          <p:cNvPr id="7" name="Rectangle 4"/>
          <p:cNvSpPr>
            <a:spLocks noChangeArrowheads="1"/>
          </p:cNvSpPr>
          <p:nvPr/>
        </p:nvSpPr>
        <p:spPr bwMode="auto">
          <a:xfrm>
            <a:off x="571500" y="2286000"/>
            <a:ext cx="4895850" cy="725488"/>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9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El aletlerini kullanmak için gerekli doğru bilgiye sahip olmanız gerekir. </a:t>
            </a:r>
          </a:p>
        </p:txBody>
      </p:sp>
      <p:sp>
        <p:nvSpPr>
          <p:cNvPr id="8" name="Rectangle 5"/>
          <p:cNvSpPr>
            <a:spLocks noChangeArrowheads="1"/>
          </p:cNvSpPr>
          <p:nvPr/>
        </p:nvSpPr>
        <p:spPr bwMode="auto">
          <a:xfrm>
            <a:off x="3995738" y="4724401"/>
            <a:ext cx="4883150" cy="1295400"/>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9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Belirli bir el aletinin nasıl kullanılacağından emin değilseniz, gerekli bilgi için ustanıza ya da teknisyeninize sormaktan kaçınmayın.</a:t>
            </a:r>
          </a:p>
        </p:txBody>
      </p:sp>
      <p:pic>
        <p:nvPicPr>
          <p:cNvPr id="9" name="Picture 7" descr="bd0924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3429000"/>
            <a:ext cx="25209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d086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1628775"/>
            <a:ext cx="25130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8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289" y="2060575"/>
            <a:ext cx="4329112" cy="106362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Calibri" panose="020F0502020204030204"/>
                <a:ea typeface="+mn-ea"/>
                <a:cs typeface="+mn-cs"/>
              </a:rPr>
              <a:t>Kordonu yıpranmış el aleti veya zedelenmiş uzatma kordonu kullanılmamalıdır.</a:t>
            </a:r>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endParaRPr kumimoji="0" lang="tr-TR" altLang="tr-TR" sz="20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5" name="Rectangle 5"/>
          <p:cNvSpPr>
            <a:spLocks noChangeArrowheads="1"/>
          </p:cNvSpPr>
          <p:nvPr/>
        </p:nvSpPr>
        <p:spPr bwMode="auto">
          <a:xfrm>
            <a:off x="4356101" y="4724400"/>
            <a:ext cx="4559300" cy="704850"/>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El aletleri ile şaka yapılmamalı, başkalarına dokunulmamalıdır.</a:t>
            </a:r>
          </a:p>
        </p:txBody>
      </p:sp>
      <p:pic>
        <p:nvPicPr>
          <p:cNvPr id="6" name="Picture 6" descr="Resim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12875"/>
            <a:ext cx="318611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esim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29000"/>
            <a:ext cx="31638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spTree>
    <p:extLst>
      <p:ext uri="{BB962C8B-B14F-4D97-AF65-F5344CB8AC3E}">
        <p14:creationId xmlns:p14="http://schemas.microsoft.com/office/powerpoint/2010/main" val="678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pic>
        <p:nvPicPr>
          <p:cNvPr id="9" name="Picture 5" descr="Resim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00213"/>
            <a:ext cx="30956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755650" y="2492375"/>
            <a:ext cx="3887788" cy="25638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268288" indent="-268288"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268288" marR="0" lvl="0" indent="-268288"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1800" b="0" i="0" u="none" strike="noStrike" kern="1200" cap="none" spc="0" normalizeH="0" baseline="0" noProof="0" dirty="0">
                <a:ln>
                  <a:noFill/>
                </a:ln>
                <a:solidFill>
                  <a:srgbClr val="000066"/>
                </a:solidFill>
                <a:effectLst/>
                <a:uLnTx/>
                <a:uFillTx/>
                <a:latin typeface="Arial" charset="0"/>
                <a:ea typeface="+mn-ea"/>
                <a:cs typeface="+mn-cs"/>
              </a:rPr>
              <a:t>İş Ekipmanlarını kimsenin çarpmayacağı şekilde yerleştirin, geçiş yollarına, giriş-çıkış yollarına, merdiven, seyyar merdiven yanına, elektrik panelleri veya kumanda tablosunun önüne-arkasına, yangın savunma sisteminin yakınına koymayın.</a:t>
            </a:r>
            <a:endParaRPr kumimoji="0" lang="tr-TR" altLang="tr-TR"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89152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85750" y="2143125"/>
            <a:ext cx="5616575" cy="1371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a:ln>
                  <a:noFill/>
                </a:ln>
                <a:solidFill>
                  <a:srgbClr val="000066"/>
                </a:solidFill>
                <a:effectLst/>
                <a:uLnTx/>
                <a:uFillTx/>
                <a:latin typeface="Calibri" panose="020F0502020204030204"/>
                <a:ea typeface="+mn-ea"/>
                <a:cs typeface="+mn-cs"/>
              </a:rPr>
              <a:t>Hareketli makinelerde çalışırken, makinenin tehlike yaratma olasılığını ortadan kaldırmak için makinelerin tehlikeli bölümlerine koruyucular takılarak çalışılmalıdır.</a:t>
            </a:r>
          </a:p>
        </p:txBody>
      </p:sp>
      <p:sp>
        <p:nvSpPr>
          <p:cNvPr id="5" name="Rectangle 7"/>
          <p:cNvSpPr>
            <a:spLocks noChangeArrowheads="1"/>
          </p:cNvSpPr>
          <p:nvPr/>
        </p:nvSpPr>
        <p:spPr bwMode="auto">
          <a:xfrm>
            <a:off x="3924300" y="4724400"/>
            <a:ext cx="4679950" cy="1441450"/>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Makinelerin tehlikeli bölümlerine takılı koruyucular </a:t>
            </a:r>
            <a:r>
              <a:rPr kumimoji="0" lang="tr-TR" altLang="tr-TR" sz="2000" b="0" i="0" u="none" strike="noStrike" kern="1200" cap="none" spc="0" normalizeH="0" baseline="0" noProof="0" dirty="0">
                <a:ln>
                  <a:noFill/>
                </a:ln>
                <a:solidFill>
                  <a:srgbClr val="FF0000"/>
                </a:solidFill>
                <a:effectLst/>
                <a:uLnTx/>
                <a:uFillTx/>
                <a:latin typeface="Arial" charset="0"/>
                <a:ea typeface="+mn-ea"/>
                <a:cs typeface="+mn-cs"/>
              </a:rPr>
              <a:t>ASLA</a:t>
            </a:r>
            <a:r>
              <a:rPr kumimoji="0" lang="tr-TR" altLang="tr-TR" sz="2000" b="0" i="0" u="none" strike="noStrike" kern="1200" cap="none" spc="0" normalizeH="0" baseline="0" noProof="0" dirty="0">
                <a:ln>
                  <a:noFill/>
                </a:ln>
                <a:solidFill>
                  <a:srgbClr val="000066"/>
                </a:solidFill>
                <a:effectLst/>
                <a:uLnTx/>
                <a:uFillTx/>
                <a:latin typeface="Arial" charset="0"/>
                <a:ea typeface="+mn-ea"/>
                <a:cs typeface="+mn-cs"/>
              </a:rPr>
              <a:t> işe yaramaz duruma getirilmemelidir.</a:t>
            </a:r>
          </a:p>
        </p:txBody>
      </p:sp>
      <p:pic>
        <p:nvPicPr>
          <p:cNvPr id="6" name="Picture 8" descr="in003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1773238"/>
            <a:ext cx="27352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j015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4005263"/>
            <a:ext cx="2849563"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a:t>İŞ EKİPMANLARININ GÜVENLİ KULLANIMI</a:t>
            </a:r>
          </a:p>
        </p:txBody>
      </p:sp>
    </p:spTree>
    <p:extLst>
      <p:ext uri="{BB962C8B-B14F-4D97-AF65-F5344CB8AC3E}">
        <p14:creationId xmlns:p14="http://schemas.microsoft.com/office/powerpoint/2010/main" val="4890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r>
              <a:rPr lang="tr-TR" sz="2000" b="1" dirty="0">
                <a:solidFill>
                  <a:schemeClr val="bg1"/>
                </a:solidFill>
                <a:latin typeface="Tahoma" pitchFamily="34" charset="0"/>
              </a:rPr>
              <a:t>ELEKTRİKTE İŞ GÜVENLİĞİ</a:t>
            </a:r>
          </a:p>
        </p:txBody>
      </p:sp>
      <p:sp>
        <p:nvSpPr>
          <p:cNvPr id="6" name="6 Dikdörtgen"/>
          <p:cNvSpPr/>
          <p:nvPr/>
        </p:nvSpPr>
        <p:spPr>
          <a:xfrm>
            <a:off x="579211" y="1272540"/>
            <a:ext cx="8072437"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Verdana" pitchFamily="34" charset="0"/>
                <a:ea typeface="+mn-ea"/>
                <a:cs typeface="+mn-cs"/>
              </a:rPr>
              <a:t>1.  ELEKTRİKTE İŞ KAZASI NEDENLERİ</a:t>
            </a:r>
          </a:p>
        </p:txBody>
      </p:sp>
      <p:sp>
        <p:nvSpPr>
          <p:cNvPr id="7" name="Metin kutusu 6"/>
          <p:cNvSpPr txBox="1"/>
          <p:nvPr/>
        </p:nvSpPr>
        <p:spPr>
          <a:xfrm>
            <a:off x="579210" y="1914763"/>
            <a:ext cx="8072437"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1"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İzole edilmemiş elektrik iletkenin vücut ile teması</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Seyyar elektrik tesisatları</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Elektrikle ilgili sorumlularının dışında müdahale</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Uygun kişisel koruyucu kullanılmaması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54" y="4724400"/>
            <a:ext cx="4044950" cy="1889612"/>
          </a:xfrm>
          <a:prstGeom prst="rect">
            <a:avLst/>
          </a:prstGeom>
        </p:spPr>
      </p:pic>
    </p:spTree>
    <p:extLst>
      <p:ext uri="{BB962C8B-B14F-4D97-AF65-F5344CB8AC3E}">
        <p14:creationId xmlns:p14="http://schemas.microsoft.com/office/powerpoint/2010/main" val="110279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533400" y="304800"/>
            <a:ext cx="8229600" cy="8683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İŞ SAĞLIĞI VE GÜVENLİĞİNİN AMACI NEDİR?</a:t>
            </a:r>
          </a:p>
        </p:txBody>
      </p:sp>
      <p:sp>
        <p:nvSpPr>
          <p:cNvPr id="5" name="Metin kutusu 4"/>
          <p:cNvSpPr txBox="1"/>
          <p:nvPr/>
        </p:nvSpPr>
        <p:spPr>
          <a:xfrm>
            <a:off x="899652" y="1567794"/>
            <a:ext cx="57150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tr-TR" sz="2400" b="1" dirty="0"/>
              <a:t>Çalışanları korumak</a:t>
            </a:r>
          </a:p>
        </p:txBody>
      </p:sp>
      <p:sp>
        <p:nvSpPr>
          <p:cNvPr id="6" name="Metin kutusu 5"/>
          <p:cNvSpPr txBox="1"/>
          <p:nvPr/>
        </p:nvSpPr>
        <p:spPr>
          <a:xfrm>
            <a:off x="899652" y="2286000"/>
            <a:ext cx="57150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tr-TR" sz="2400" b="1" dirty="0"/>
              <a:t>Üretim güvenliğini sağlamak</a:t>
            </a:r>
          </a:p>
        </p:txBody>
      </p:sp>
      <p:sp>
        <p:nvSpPr>
          <p:cNvPr id="7" name="Metin kutusu 6"/>
          <p:cNvSpPr txBox="1"/>
          <p:nvPr/>
        </p:nvSpPr>
        <p:spPr>
          <a:xfrm>
            <a:off x="899652" y="2988555"/>
            <a:ext cx="57150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tr-TR" sz="2400" b="1" dirty="0"/>
              <a:t>İşletme güvenliğini sağlamak</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988" y="3733800"/>
            <a:ext cx="6558423" cy="2767427"/>
          </a:xfrm>
          <a:prstGeom prst="rect">
            <a:avLst/>
          </a:prstGeom>
        </p:spPr>
      </p:pic>
    </p:spTree>
    <p:extLst>
      <p:ext uri="{BB962C8B-B14F-4D97-AF65-F5344CB8AC3E}">
        <p14:creationId xmlns:p14="http://schemas.microsoft.com/office/powerpoint/2010/main" val="1916395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pPr>
              <a:defRPr/>
            </a:pPr>
            <a:r>
              <a:rPr lang="tr-TR" sz="2000" b="1" dirty="0">
                <a:solidFill>
                  <a:schemeClr val="bg1"/>
                </a:solidFill>
                <a:latin typeface="Verdana" pitchFamily="34" charset="0"/>
              </a:rPr>
              <a:t>3. ELEKTRİK ÇARPMASI DURUMUNDA YAPILMASI GEREKENLER</a:t>
            </a:r>
          </a:p>
        </p:txBody>
      </p:sp>
      <p:sp>
        <p:nvSpPr>
          <p:cNvPr id="6" name="Metin kutusu 5"/>
          <p:cNvSpPr txBox="1"/>
          <p:nvPr/>
        </p:nvSpPr>
        <p:spPr>
          <a:xfrm>
            <a:off x="533400" y="1295400"/>
            <a:ext cx="8153400"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Elektrik akımının kesilmesi sağlanır.</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Yalıtkan bir çubuk veya sopa ile kazalı kaza </a:t>
            </a:r>
            <a:endParaRPr kumimoji="0" lang="tr-TR"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mahallinden kurtarılır.</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Kazalı bilincini kaybetmiş ise, nefes yolunun açılması </a:t>
            </a:r>
            <a:endParaRPr kumimoji="0" lang="tr-TR"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gerekir. </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Gerekirse suni teneffüs yapılmalıdır.</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Yanıklar varsa, üzerlerine steril tamponlar     </a:t>
            </a:r>
            <a:endParaRPr kumimoji="0" lang="tr-TR"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konmalıdır.</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Kazalı sedye ile dikkatlice bir sağlık kuruluşuna </a:t>
            </a:r>
            <a:endParaRPr kumimoji="0" lang="tr-TR"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götürülmelidir.</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3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pPr>
              <a:defRPr/>
            </a:pPr>
            <a:r>
              <a:rPr lang="tr-TR" sz="2000" b="1" dirty="0">
                <a:solidFill>
                  <a:schemeClr val="bg1"/>
                </a:solidFill>
                <a:latin typeface="Verdana" pitchFamily="34" charset="0"/>
              </a:rPr>
              <a:t>4. ELEKTRİK ÇARPMASI DURUMUNDA YAPILMAMASI GEREKENLER</a:t>
            </a:r>
          </a:p>
        </p:txBody>
      </p:sp>
      <p:sp>
        <p:nvSpPr>
          <p:cNvPr id="5" name="Metin kutusu 4"/>
          <p:cNvSpPr txBox="1"/>
          <p:nvPr/>
        </p:nvSpPr>
        <p:spPr>
          <a:xfrm>
            <a:off x="152400" y="1219200"/>
            <a:ext cx="86868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2"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Derinin kabukları ve yaranın yeriyle</a:t>
            </a:r>
            <a:r>
              <a:rPr kumimoji="0" lang="tr-TR" sz="2400" b="0" i="0" u="none" strike="noStrike" kern="1200" cap="none" spc="0" normalizeH="0" baseline="0" noProof="0" dirty="0">
                <a:ln>
                  <a:noFill/>
                </a:ln>
                <a:solidFill>
                  <a:prstClr val="black"/>
                </a:solidFill>
                <a:effectLst/>
                <a:uLnTx/>
                <a:uFillTx/>
                <a:latin typeface="Arial" charset="0"/>
                <a:ea typeface="+mn-ea"/>
                <a:cs typeface="+mn-cs"/>
              </a:rPr>
              <a:t> </a:t>
            </a: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oynanmamalıdır.</a:t>
            </a:r>
          </a:p>
          <a:p>
            <a:pPr marL="0" marR="0" lvl="2"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Yaraya losyon, kolonya veya merhem kesinlikle </a:t>
            </a:r>
            <a:endParaRPr kumimoji="0" lang="tr-TR"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2" indent="0" algn="l"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sürülmemelidir.</a:t>
            </a:r>
          </a:p>
          <a:p>
            <a:pPr marL="0" marR="0" lvl="2"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Suni solunumun nasıl yapılacağını bilmeyenler, kazalıya müdahalede bulunmamalıdırlar. Aksi taktirde ölüme neden olabilirler.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762" y="4267200"/>
            <a:ext cx="2295525" cy="2428875"/>
          </a:xfrm>
          <a:prstGeom prst="rect">
            <a:avLst/>
          </a:prstGeom>
        </p:spPr>
      </p:pic>
    </p:spTree>
    <p:extLst>
      <p:ext uri="{BB962C8B-B14F-4D97-AF65-F5344CB8AC3E}">
        <p14:creationId xmlns:p14="http://schemas.microsoft.com/office/powerpoint/2010/main" val="1784980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en-AU" sz="4000" dirty="0">
                <a:solidFill>
                  <a:schemeClr val="bg1"/>
                </a:solidFill>
                <a:latin typeface="Tahoma" pitchFamily="34" charset="0"/>
              </a:rPr>
              <a:t>GÜVENLİK</a:t>
            </a:r>
            <a:r>
              <a:rPr lang="tr-TR" sz="4000" dirty="0">
                <a:solidFill>
                  <a:schemeClr val="bg1"/>
                </a:solidFill>
                <a:latin typeface="Tahoma" pitchFamily="34" charset="0"/>
              </a:rPr>
              <a:t> </a:t>
            </a:r>
            <a:r>
              <a:rPr lang="en-AU" sz="4000" dirty="0">
                <a:solidFill>
                  <a:schemeClr val="bg1"/>
                </a:solidFill>
                <a:latin typeface="Tahoma" pitchFamily="34" charset="0"/>
              </a:rPr>
              <a:t>LEVHALARI</a:t>
            </a:r>
            <a:endParaRPr lang="tr-TR" sz="4000" dirty="0">
              <a:solidFill>
                <a:schemeClr val="bg1"/>
              </a:solidFill>
              <a:latin typeface="Tahoma" pitchFamily="34" charset="0"/>
            </a:endParaRPr>
          </a:p>
        </p:txBody>
      </p:sp>
      <p:sp>
        <p:nvSpPr>
          <p:cNvPr id="5" name="Yuvarlatılmış Dikdörtgen 4"/>
          <p:cNvSpPr/>
          <p:nvPr/>
        </p:nvSpPr>
        <p:spPr>
          <a:xfrm>
            <a:off x="533400" y="1295400"/>
            <a:ext cx="4800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İŞARETLETLER NE ZAMAN KONUMLANDIRILIR.?</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295400"/>
            <a:ext cx="1561905" cy="2425397"/>
          </a:xfrm>
          <a:prstGeom prst="rect">
            <a:avLst/>
          </a:prstGeom>
        </p:spPr>
      </p:pic>
      <p:sp>
        <p:nvSpPr>
          <p:cNvPr id="8" name="Dikdörtgen 7"/>
          <p:cNvSpPr/>
          <p:nvPr/>
        </p:nvSpPr>
        <p:spPr>
          <a:xfrm>
            <a:off x="571500" y="2971800"/>
            <a:ext cx="4724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RENKLERİN AMAÇLARI</a:t>
            </a:r>
          </a:p>
        </p:txBody>
      </p:sp>
      <p:sp>
        <p:nvSpPr>
          <p:cNvPr id="9" name="Oval 8"/>
          <p:cNvSpPr/>
          <p:nvPr/>
        </p:nvSpPr>
        <p:spPr>
          <a:xfrm>
            <a:off x="533400" y="3720797"/>
            <a:ext cx="2514600" cy="123220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YASAK</a:t>
            </a:r>
          </a:p>
        </p:txBody>
      </p:sp>
      <p:sp>
        <p:nvSpPr>
          <p:cNvPr id="10" name="Oval 9"/>
          <p:cNvSpPr/>
          <p:nvPr/>
        </p:nvSpPr>
        <p:spPr>
          <a:xfrm>
            <a:off x="3505200" y="3720797"/>
            <a:ext cx="2514600" cy="12322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ZORUNLU</a:t>
            </a:r>
          </a:p>
        </p:txBody>
      </p:sp>
      <p:sp>
        <p:nvSpPr>
          <p:cNvPr id="11" name="Oval 10"/>
          <p:cNvSpPr/>
          <p:nvPr/>
        </p:nvSpPr>
        <p:spPr>
          <a:xfrm>
            <a:off x="1905000" y="5105400"/>
            <a:ext cx="2667000" cy="1232203"/>
          </a:xfrm>
          <a:prstGeom prst="ellipse">
            <a:avLst/>
          </a:prstGeom>
          <a:solidFill>
            <a:srgbClr val="FFCC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İKAZ</a:t>
            </a:r>
          </a:p>
        </p:txBody>
      </p:sp>
      <p:sp>
        <p:nvSpPr>
          <p:cNvPr id="12" name="Oval 11"/>
          <p:cNvSpPr/>
          <p:nvPr/>
        </p:nvSpPr>
        <p:spPr>
          <a:xfrm>
            <a:off x="5334000" y="5011723"/>
            <a:ext cx="2781105" cy="123220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KURTARMA</a:t>
            </a:r>
          </a:p>
        </p:txBody>
      </p:sp>
    </p:spTree>
    <p:extLst>
      <p:ext uri="{BB962C8B-B14F-4D97-AF65-F5344CB8AC3E}">
        <p14:creationId xmlns:p14="http://schemas.microsoft.com/office/powerpoint/2010/main" val="16659194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40000">
              <a:srgbClr val="FF0000"/>
            </a:gs>
            <a:gs pos="76000">
              <a:schemeClr val="bg1"/>
            </a:gs>
            <a:gs pos="100000">
              <a:srgbClr val="FF0000"/>
            </a:gs>
          </a:gsLst>
          <a:lin ang="5400000" scaled="0"/>
          <a:tileRect/>
        </a:gradFill>
        <a:effectLst/>
      </p:bgPr>
    </p:bg>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2"/>
          </a:lnRef>
          <a:fillRef idx="3">
            <a:schemeClr val="accent2"/>
          </a:fillRef>
          <a:effectRef idx="3">
            <a:schemeClr val="accent2"/>
          </a:effectRef>
          <a:fontRef idx="minor">
            <a:schemeClr val="lt1"/>
          </a:fontRef>
        </p:style>
        <p:txBody>
          <a:bodyPr>
            <a:normAutofit/>
          </a:bodyPr>
          <a:lstStyle/>
          <a:p>
            <a:r>
              <a:rPr lang="tr-TR" sz="4000" dirty="0">
                <a:solidFill>
                  <a:schemeClr val="bg1"/>
                </a:solidFill>
                <a:latin typeface="Tahoma" pitchFamily="34" charset="0"/>
              </a:rPr>
              <a:t>KIRMIZI</a:t>
            </a:r>
          </a:p>
        </p:txBody>
      </p:sp>
      <p:sp>
        <p:nvSpPr>
          <p:cNvPr id="5" name="Dikdörtgen 4"/>
          <p:cNvSpPr/>
          <p:nvPr/>
        </p:nvSpPr>
        <p:spPr>
          <a:xfrm>
            <a:off x="762000" y="1295400"/>
            <a:ext cx="76200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YASAK LEVHALARI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Verdana" pitchFamily="34" charset="0"/>
                <a:ea typeface="+mn-ea"/>
                <a:cs typeface="+mn-cs"/>
              </a:rPr>
              <a:t>- Dur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Verdana" pitchFamily="34" charset="0"/>
                <a:ea typeface="+mn-ea"/>
                <a:cs typeface="+mn-cs"/>
              </a:rPr>
              <a:t>- Durmak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Verdana" pitchFamily="34" charset="0"/>
                <a:ea typeface="+mn-ea"/>
                <a:cs typeface="+mn-cs"/>
              </a:rPr>
              <a:t>- Yasaklama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YANGIN LEVHALARI</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tr-TR" sz="2000" b="0" i="0" u="none" strike="noStrike" kern="1200" cap="none" spc="0" normalizeH="0" baseline="0" noProof="0" dirty="0">
                <a:ln>
                  <a:noFill/>
                </a:ln>
                <a:solidFill>
                  <a:prstClr val="black"/>
                </a:solidFill>
                <a:effectLst/>
                <a:uLnTx/>
                <a:uFillTx/>
                <a:latin typeface="Verdana" pitchFamily="34" charset="0"/>
                <a:ea typeface="+mn-ea"/>
                <a:cs typeface="+mn-cs"/>
              </a:rPr>
              <a:t>Yangın teçhizatının yerleri</a:t>
            </a:r>
          </a:p>
        </p:txBody>
      </p:sp>
      <p:pic>
        <p:nvPicPr>
          <p:cNvPr id="6" name="Picture 5"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4357688"/>
            <a:ext cx="1800225" cy="162083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4357688"/>
            <a:ext cx="1657350" cy="16573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_f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4357688"/>
            <a:ext cx="1657350" cy="16573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376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39999">
              <a:srgbClr val="FFFF00"/>
            </a:gs>
            <a:gs pos="71000">
              <a:schemeClr val="bg1"/>
            </a:gs>
            <a:gs pos="100000">
              <a:srgbClr val="FFFF00"/>
            </a:gs>
          </a:gsLst>
          <a:lin ang="5400000" scaled="0"/>
          <a:tileRect/>
        </a:gradFill>
        <a:effectLst/>
      </p:bgPr>
    </p:bg>
    <p:spTree>
      <p:nvGrpSpPr>
        <p:cNvPr id="1" name=""/>
        <p:cNvGrpSpPr/>
        <p:nvPr/>
      </p:nvGrpSpPr>
      <p:grpSpPr>
        <a:xfrm>
          <a:off x="0" y="0"/>
          <a:ext cx="0" cy="0"/>
          <a:chOff x="0" y="0"/>
          <a:chExt cx="0" cy="0"/>
        </a:xfrm>
      </p:grpSpPr>
      <p:sp>
        <p:nvSpPr>
          <p:cNvPr id="4" name="Başlık 1"/>
          <p:cNvSpPr>
            <a:spLocks noGrp="1"/>
          </p:cNvSpPr>
          <p:nvPr>
            <p:ph type="title"/>
          </p:nvPr>
        </p:nvSpPr>
        <p:spPr>
          <a:xfrm>
            <a:off x="352425" y="299343"/>
            <a:ext cx="8229600" cy="792162"/>
          </a:xfrm>
          <a:solidFill>
            <a:srgbClr val="FFCC00"/>
          </a:solidFill>
        </p:spPr>
        <p:style>
          <a:lnRef idx="0">
            <a:schemeClr val="accent2"/>
          </a:lnRef>
          <a:fillRef idx="3">
            <a:schemeClr val="accent2"/>
          </a:fillRef>
          <a:effectRef idx="3">
            <a:schemeClr val="accent2"/>
          </a:effectRef>
          <a:fontRef idx="minor">
            <a:schemeClr val="lt1"/>
          </a:fontRef>
        </p:style>
        <p:txBody>
          <a:bodyPr>
            <a:normAutofit/>
          </a:bodyPr>
          <a:lstStyle/>
          <a:p>
            <a:r>
              <a:rPr lang="tr-TR" sz="4000" dirty="0">
                <a:solidFill>
                  <a:schemeClr val="bg1"/>
                </a:solidFill>
                <a:latin typeface="Tahoma" pitchFamily="34" charset="0"/>
              </a:rPr>
              <a:t>SARI</a:t>
            </a:r>
          </a:p>
        </p:txBody>
      </p:sp>
      <p:sp>
        <p:nvSpPr>
          <p:cNvPr id="5" name="Dikdörtgen 4"/>
          <p:cNvSpPr/>
          <p:nvPr/>
        </p:nvSpPr>
        <p:spPr>
          <a:xfrm>
            <a:off x="762000" y="1371600"/>
            <a:ext cx="7543800" cy="1323439"/>
          </a:xfrm>
          <a:prstGeom prst="rect">
            <a:avLst/>
          </a:prstGeom>
          <a:solidFill>
            <a:srgbClr val="FFCC00"/>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Verdana" pitchFamily="34" charset="0"/>
                <a:ea typeface="+mn-ea"/>
                <a:cs typeface="+mn-cs"/>
              </a:rPr>
              <a:t>İKAZ LEVHALARI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Verdana" pitchFamily="34" charset="0"/>
                <a:ea typeface="+mn-ea"/>
                <a:cs typeface="+mn-cs"/>
              </a:rPr>
              <a:t>- </a:t>
            </a: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Uyarı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Tehlike riski</a:t>
            </a:r>
          </a:p>
        </p:txBody>
      </p:sp>
      <p:pic>
        <p:nvPicPr>
          <p:cNvPr id="6" name="Picture 27" descr="_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4000500"/>
            <a:ext cx="1655762" cy="1620838"/>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8" descr="_ww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4000500"/>
            <a:ext cx="1647825" cy="1647825"/>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9" descr="_ww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4000500"/>
            <a:ext cx="1647825" cy="1647825"/>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028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43000">
              <a:srgbClr val="00B0F0"/>
            </a:gs>
            <a:gs pos="58000">
              <a:schemeClr val="bg1"/>
            </a:gs>
            <a:gs pos="100000">
              <a:srgbClr val="00B0F0"/>
            </a:gs>
          </a:gsLst>
          <a:lin ang="5400000" scaled="0"/>
          <a:tileRect/>
        </a:gradFill>
        <a:effectLst/>
      </p:bgPr>
    </p:bg>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tr-TR" sz="4000" dirty="0">
                <a:solidFill>
                  <a:schemeClr val="bg1"/>
                </a:solidFill>
                <a:latin typeface="Tahoma" pitchFamily="34" charset="0"/>
              </a:rPr>
              <a:t>MAVİ</a:t>
            </a:r>
          </a:p>
        </p:txBody>
      </p:sp>
      <p:sp>
        <p:nvSpPr>
          <p:cNvPr id="5" name="Dikdörtgen 4"/>
          <p:cNvSpPr/>
          <p:nvPr/>
        </p:nvSpPr>
        <p:spPr>
          <a:xfrm>
            <a:off x="609600" y="1295400"/>
            <a:ext cx="78486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0066FF"/>
                </a:solidFill>
                <a:effectLst/>
                <a:uLnTx/>
                <a:uFillTx/>
                <a:latin typeface="Verdana" pitchFamily="34" charset="0"/>
                <a:ea typeface="+mn-ea"/>
                <a:cs typeface="+mn-cs"/>
              </a:rPr>
              <a:t>DİKKAT LEVHALARI</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tr-TR" sz="2400" b="0" i="0" u="none" strike="noStrike" kern="1200" cap="none" spc="0" normalizeH="0" baseline="0" noProof="0" dirty="0">
                <a:ln>
                  <a:noFill/>
                </a:ln>
                <a:solidFill>
                  <a:srgbClr val="ED7D31">
                    <a:lumMod val="50000"/>
                  </a:srgbClr>
                </a:solidFill>
                <a:effectLst/>
                <a:uLnTx/>
                <a:uFillTx/>
                <a:latin typeface="Verdana" pitchFamily="34" charset="0"/>
                <a:ea typeface="+mn-ea"/>
                <a:cs typeface="+mn-cs"/>
              </a:rPr>
              <a:t>Zorunlu hareket</a:t>
            </a:r>
          </a:p>
        </p:txBody>
      </p:sp>
      <p:pic>
        <p:nvPicPr>
          <p:cNvPr id="6" name="Picture 33" descr="_m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208338"/>
            <a:ext cx="1727200" cy="1727200"/>
          </a:xfrm>
          <a:prstGeom prst="rect">
            <a:avLst/>
          </a:prstGeom>
          <a:noFill/>
          <a:ln w="254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4" descr="_m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208338"/>
            <a:ext cx="1728788" cy="1728787"/>
          </a:xfrm>
          <a:prstGeom prst="rect">
            <a:avLst/>
          </a:prstGeom>
          <a:noFill/>
          <a:ln w="254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5" descr="_mv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208338"/>
            <a:ext cx="1727200" cy="1727200"/>
          </a:xfrm>
          <a:prstGeom prst="rect">
            <a:avLst/>
          </a:prstGeom>
          <a:noFill/>
          <a:ln w="254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6" descr="_mv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3208338"/>
            <a:ext cx="1728787" cy="1728787"/>
          </a:xfrm>
          <a:prstGeom prst="rect">
            <a:avLst/>
          </a:prstGeom>
          <a:noFill/>
          <a:ln w="254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679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47000">
              <a:srgbClr val="92D050"/>
            </a:gs>
            <a:gs pos="73000">
              <a:schemeClr val="bg1"/>
            </a:gs>
            <a:gs pos="100000">
              <a:srgbClr val="92D050"/>
            </a:gs>
          </a:gsLst>
          <a:lin ang="5400000" scaled="0"/>
          <a:tileRect/>
        </a:gradFill>
        <a:effectLst/>
      </p:bgPr>
    </p:bg>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a:solidFill>
            <a:srgbClr val="92D050"/>
          </a:solidFill>
        </p:spPr>
        <p:style>
          <a:lnRef idx="0">
            <a:schemeClr val="accent3"/>
          </a:lnRef>
          <a:fillRef idx="3">
            <a:schemeClr val="accent3"/>
          </a:fillRef>
          <a:effectRef idx="3">
            <a:schemeClr val="accent3"/>
          </a:effectRef>
          <a:fontRef idx="minor">
            <a:schemeClr val="lt1"/>
          </a:fontRef>
        </p:style>
        <p:txBody>
          <a:bodyPr>
            <a:normAutofit/>
          </a:bodyPr>
          <a:lstStyle/>
          <a:p>
            <a:r>
              <a:rPr lang="tr-TR" sz="4000" dirty="0">
                <a:solidFill>
                  <a:schemeClr val="bg1"/>
                </a:solidFill>
                <a:latin typeface="Tahoma" pitchFamily="34" charset="0"/>
              </a:rPr>
              <a:t>YEŞİL</a:t>
            </a:r>
          </a:p>
        </p:txBody>
      </p:sp>
      <p:sp>
        <p:nvSpPr>
          <p:cNvPr id="5" name="Dikdörtgen 4"/>
          <p:cNvSpPr/>
          <p:nvPr/>
        </p:nvSpPr>
        <p:spPr>
          <a:xfrm>
            <a:off x="609600" y="1219200"/>
            <a:ext cx="76200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Verdana" pitchFamily="34" charset="0"/>
                <a:ea typeface="+mn-ea"/>
                <a:cs typeface="+mn-cs"/>
              </a:rPr>
              <a:t>KURTARMA LEVHALARI</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Emniyet durumu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Kaçış yolları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Acil durum çıkış yolları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Acil durum duşları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Verdana" pitchFamily="34" charset="0"/>
                <a:ea typeface="+mn-ea"/>
                <a:cs typeface="+mn-cs"/>
              </a:rPr>
              <a:t>- İlk yardım ve kurtarma istasyonları</a:t>
            </a:r>
          </a:p>
        </p:txBody>
      </p:sp>
      <p:pic>
        <p:nvPicPr>
          <p:cNvPr id="6" name="Picture 3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14800"/>
            <a:ext cx="15128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7"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638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607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295400" y="83026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7699" name="Text Box 3"/>
          <p:cNvSpPr txBox="1">
            <a:spLocks noChangeArrowheads="1"/>
          </p:cNvSpPr>
          <p:nvPr/>
        </p:nvSpPr>
        <p:spPr bwMode="auto">
          <a:xfrm>
            <a:off x="762000" y="1752600"/>
            <a:ext cx="5257800" cy="6413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altLang="tr-TR" sz="3600" b="0" i="0" u="none" strike="noStrike" kern="1200" cap="none" spc="0" normalizeH="0" baseline="0" noProof="0" dirty="0">
                <a:ln>
                  <a:noFill/>
                </a:ln>
                <a:solidFill>
                  <a:prstClr val="black"/>
                </a:solidFill>
                <a:effectLst/>
                <a:uLnTx/>
                <a:uFillTx/>
                <a:latin typeface="Impact" pitchFamily="34" charset="0"/>
                <a:ea typeface="+mn-ea"/>
                <a:cs typeface="+mn-cs"/>
              </a:rPr>
              <a:t>EN ZAYIF HALKA KADARDIR</a:t>
            </a:r>
            <a:endParaRPr kumimoji="0" lang="tr-TR" altLang="tr-TR" sz="2800" b="0" i="0" u="none" strike="noStrike" kern="1200" cap="none" spc="0" normalizeH="0" baseline="0" noProof="0" dirty="0">
              <a:ln>
                <a:noFill/>
              </a:ln>
              <a:solidFill>
                <a:prstClr val="black"/>
              </a:solidFill>
              <a:effectLst/>
              <a:uLnTx/>
              <a:uFillTx/>
              <a:latin typeface="Impact" pitchFamily="34" charset="0"/>
              <a:ea typeface="+mn-ea"/>
              <a:cs typeface="+mn-cs"/>
            </a:endParaRPr>
          </a:p>
        </p:txBody>
      </p:sp>
      <p:sp>
        <p:nvSpPr>
          <p:cNvPr id="38917" name="Text Box 4"/>
          <p:cNvSpPr txBox="1">
            <a:spLocks noChangeArrowheads="1"/>
          </p:cNvSpPr>
          <p:nvPr/>
        </p:nvSpPr>
        <p:spPr bwMode="auto">
          <a:xfrm>
            <a:off x="685800" y="6858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50000"/>
              </a:spcBef>
              <a:spcAft>
                <a:spcPct val="0"/>
              </a:spcAft>
              <a:defRPr sz="1400" b="1">
                <a:solidFill>
                  <a:schemeClr val="tx1"/>
                </a:solidFill>
                <a:latin typeface="Times New Roman" pitchFamily="18" charset="0"/>
              </a:defRPr>
            </a:lvl6pPr>
            <a:lvl7pPr marL="2971800" indent="-228600" eaLnBrk="0" fontAlgn="base" hangingPunct="0">
              <a:spcBef>
                <a:spcPct val="50000"/>
              </a:spcBef>
              <a:spcAft>
                <a:spcPct val="0"/>
              </a:spcAft>
              <a:defRPr sz="1400" b="1">
                <a:solidFill>
                  <a:schemeClr val="tx1"/>
                </a:solidFill>
                <a:latin typeface="Times New Roman" pitchFamily="18" charset="0"/>
              </a:defRPr>
            </a:lvl7pPr>
            <a:lvl8pPr marL="3429000" indent="-228600" eaLnBrk="0" fontAlgn="base" hangingPunct="0">
              <a:spcBef>
                <a:spcPct val="50000"/>
              </a:spcBef>
              <a:spcAft>
                <a:spcPct val="0"/>
              </a:spcAft>
              <a:defRPr sz="1400" b="1">
                <a:solidFill>
                  <a:schemeClr val="tx1"/>
                </a:solidFill>
                <a:latin typeface="Times New Roman" pitchFamily="18" charset="0"/>
              </a:defRPr>
            </a:lvl8pPr>
            <a:lvl9pPr marL="3886200" indent="-228600" eaLnBrk="0" fontAlgn="base" hangingPunct="0">
              <a:spcBef>
                <a:spcPct val="50000"/>
              </a:spcBef>
              <a:spcAft>
                <a:spcPct val="0"/>
              </a:spcAft>
              <a:defRPr sz="1400" b="1">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600" b="0" i="0" u="none" strike="noStrike" kern="1200" cap="none" spc="0" normalizeH="0" baseline="0" noProof="0">
                <a:ln>
                  <a:noFill/>
                </a:ln>
                <a:solidFill>
                  <a:srgbClr val="FFFF00"/>
                </a:solidFill>
                <a:effectLst/>
                <a:uLnTx/>
                <a:uFillTx/>
                <a:latin typeface="Impact" pitchFamily="34" charset="0"/>
                <a:ea typeface="+mn-ea"/>
                <a:cs typeface="+mn-cs"/>
              </a:rPr>
              <a:t>BİR ZİNCİRİN SAĞLAMLIĞI NE KADARDIR </a:t>
            </a:r>
            <a:r>
              <a:rPr kumimoji="0" lang="tr-TR" altLang="tr-TR" sz="3600" b="1" i="0" u="none" strike="noStrike" kern="1200" cap="none" spc="0" normalizeH="0" baseline="0" noProof="0">
                <a:ln>
                  <a:noFill/>
                </a:ln>
                <a:solidFill>
                  <a:srgbClr val="FFFF00"/>
                </a:solidFill>
                <a:effectLst/>
                <a:uLnTx/>
                <a:uFillTx/>
                <a:latin typeface="Times New Roman" pitchFamily="18" charset="0"/>
                <a:ea typeface="+mn-ea"/>
                <a:cs typeface="+mn-cs"/>
              </a:rPr>
              <a:t>?</a:t>
            </a:r>
            <a:endParaRPr kumimoji="0" lang="tr-TR" altLang="tr-TR" sz="3200" b="0" i="0" u="none" strike="noStrike" kern="1200" cap="none" spc="0" normalizeH="0" baseline="0" noProof="0">
              <a:ln>
                <a:noFill/>
              </a:ln>
              <a:solidFill>
                <a:srgbClr val="FF6600"/>
              </a:solidFill>
              <a:effectLst/>
              <a:uLnTx/>
              <a:uFillTx/>
              <a:latin typeface="Impact" pitchFamily="34" charset="0"/>
              <a:ea typeface="+mn-ea"/>
              <a:cs typeface="+mn-cs"/>
            </a:endParaRPr>
          </a:p>
        </p:txBody>
      </p:sp>
      <p:graphicFrame>
        <p:nvGraphicFramePr>
          <p:cNvPr id="38914" name="Object 7"/>
          <p:cNvGraphicFramePr>
            <a:graphicFrameLocks noChangeAspect="1"/>
          </p:cNvGraphicFramePr>
          <p:nvPr/>
        </p:nvGraphicFramePr>
        <p:xfrm>
          <a:off x="1828800" y="2514600"/>
          <a:ext cx="5562600" cy="4114800"/>
        </p:xfrm>
        <a:graphic>
          <a:graphicData uri="http://schemas.openxmlformats.org/presentationml/2006/ole">
            <mc:AlternateContent xmlns:mc="http://schemas.openxmlformats.org/markup-compatibility/2006">
              <mc:Choice xmlns:v="urn:schemas-microsoft-com:vml" Requires="v">
                <p:oleObj spid="_x0000_s7203" name="Küçük Resim Galerisi" r:id="rId3" imgW="1792800" imgH="1587240" progId="MS_ClipArt_Gallery.5">
                  <p:embed/>
                </p:oleObj>
              </mc:Choice>
              <mc:Fallback>
                <p:oleObj name="Küçük Resim Galerisi" r:id="rId3" imgW="1792800" imgH="1587240" progId="MS_ClipArt_Gallery.5">
                  <p:embed/>
                  <p:pic>
                    <p:nvPicPr>
                      <p:cNvPr id="3891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5562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75028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wipe(down)">
                                      <p:cBhvr>
                                        <p:cTn id="7" dur="580">
                                          <p:stCondLst>
                                            <p:cond delay="0"/>
                                          </p:stCondLst>
                                        </p:cTn>
                                        <p:tgtEl>
                                          <p:spTgt spid="157699"/>
                                        </p:tgtEl>
                                      </p:cBhvr>
                                    </p:animEffect>
                                    <p:anim calcmode="lin" valueType="num">
                                      <p:cBhvr>
                                        <p:cTn id="8" dur="1822" tmFilter="0,0; 0.14,0.36; 0.43,0.73; 0.71,0.91; 1.0,1.0">
                                          <p:stCondLst>
                                            <p:cond delay="0"/>
                                          </p:stCondLst>
                                        </p:cTn>
                                        <p:tgtEl>
                                          <p:spTgt spid="1576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76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76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76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7699"/>
                                        </p:tgtEl>
                                        <p:attrNameLst>
                                          <p:attrName>ppt_y</p:attrName>
                                        </p:attrNameLst>
                                      </p:cBhvr>
                                      <p:tavLst>
                                        <p:tav tm="0" fmla="#ppt_y-sin(pi*$)/81">
                                          <p:val>
                                            <p:fltVal val="0"/>
                                          </p:val>
                                        </p:tav>
                                        <p:tav tm="100000">
                                          <p:val>
                                            <p:fltVal val="1"/>
                                          </p:val>
                                        </p:tav>
                                      </p:tavLst>
                                    </p:anim>
                                    <p:animScale>
                                      <p:cBhvr>
                                        <p:cTn id="13" dur="26">
                                          <p:stCondLst>
                                            <p:cond delay="650"/>
                                          </p:stCondLst>
                                        </p:cTn>
                                        <p:tgtEl>
                                          <p:spTgt spid="157699"/>
                                        </p:tgtEl>
                                      </p:cBhvr>
                                      <p:to x="100000" y="60000"/>
                                    </p:animScale>
                                    <p:animScale>
                                      <p:cBhvr>
                                        <p:cTn id="14" dur="166" decel="50000">
                                          <p:stCondLst>
                                            <p:cond delay="676"/>
                                          </p:stCondLst>
                                        </p:cTn>
                                        <p:tgtEl>
                                          <p:spTgt spid="157699"/>
                                        </p:tgtEl>
                                      </p:cBhvr>
                                      <p:to x="100000" y="100000"/>
                                    </p:animScale>
                                    <p:animScale>
                                      <p:cBhvr>
                                        <p:cTn id="15" dur="26">
                                          <p:stCondLst>
                                            <p:cond delay="1312"/>
                                          </p:stCondLst>
                                        </p:cTn>
                                        <p:tgtEl>
                                          <p:spTgt spid="157699"/>
                                        </p:tgtEl>
                                      </p:cBhvr>
                                      <p:to x="100000" y="80000"/>
                                    </p:animScale>
                                    <p:animScale>
                                      <p:cBhvr>
                                        <p:cTn id="16" dur="166" decel="50000">
                                          <p:stCondLst>
                                            <p:cond delay="1338"/>
                                          </p:stCondLst>
                                        </p:cTn>
                                        <p:tgtEl>
                                          <p:spTgt spid="157699"/>
                                        </p:tgtEl>
                                      </p:cBhvr>
                                      <p:to x="100000" y="100000"/>
                                    </p:animScale>
                                    <p:animScale>
                                      <p:cBhvr>
                                        <p:cTn id="17" dur="26">
                                          <p:stCondLst>
                                            <p:cond delay="1642"/>
                                          </p:stCondLst>
                                        </p:cTn>
                                        <p:tgtEl>
                                          <p:spTgt spid="157699"/>
                                        </p:tgtEl>
                                      </p:cBhvr>
                                      <p:to x="100000" y="90000"/>
                                    </p:animScale>
                                    <p:animScale>
                                      <p:cBhvr>
                                        <p:cTn id="18" dur="166" decel="50000">
                                          <p:stCondLst>
                                            <p:cond delay="1668"/>
                                          </p:stCondLst>
                                        </p:cTn>
                                        <p:tgtEl>
                                          <p:spTgt spid="157699"/>
                                        </p:tgtEl>
                                      </p:cBhvr>
                                      <p:to x="100000" y="100000"/>
                                    </p:animScale>
                                    <p:animScale>
                                      <p:cBhvr>
                                        <p:cTn id="19" dur="26">
                                          <p:stCondLst>
                                            <p:cond delay="1808"/>
                                          </p:stCondLst>
                                        </p:cTn>
                                        <p:tgtEl>
                                          <p:spTgt spid="157699"/>
                                        </p:tgtEl>
                                      </p:cBhvr>
                                      <p:to x="100000" y="95000"/>
                                    </p:animScale>
                                    <p:animScale>
                                      <p:cBhvr>
                                        <p:cTn id="20" dur="166" decel="50000">
                                          <p:stCondLst>
                                            <p:cond delay="1834"/>
                                          </p:stCondLst>
                                        </p:cTn>
                                        <p:tgtEl>
                                          <p:spTgt spid="1576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57200" y="196645"/>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1- YANMA</a:t>
            </a:r>
          </a:p>
        </p:txBody>
      </p:sp>
      <p:sp>
        <p:nvSpPr>
          <p:cNvPr id="5" name="Rectangle 7"/>
          <p:cNvSpPr txBox="1">
            <a:spLocks noChangeArrowheads="1"/>
          </p:cNvSpPr>
          <p:nvPr/>
        </p:nvSpPr>
        <p:spPr>
          <a:xfrm>
            <a:off x="838200" y="914400"/>
            <a:ext cx="7848600" cy="1066799"/>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altLang="tr-TR" sz="2800" dirty="0"/>
              <a:t>Yanıcı maddenin, ısı ve oksijenle birleşmesi sonucu oluşan kimyasal bir reaksiyondur.</a:t>
            </a:r>
            <a:endParaRPr lang="en-US" altLang="tr-TR" sz="2800"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43200"/>
            <a:ext cx="152876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2743200"/>
            <a:ext cx="11826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Polçev1\Desktop\ynm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622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835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792162"/>
          </a:xfrm>
        </p:spPr>
        <p:style>
          <a:lnRef idx="0">
            <a:schemeClr val="accent2"/>
          </a:lnRef>
          <a:fillRef idx="3">
            <a:schemeClr val="accent2"/>
          </a:fillRef>
          <a:effectRef idx="3">
            <a:schemeClr val="accent2"/>
          </a:effectRef>
          <a:fontRef idx="minor">
            <a:schemeClr val="lt1"/>
          </a:fontRef>
        </p:style>
        <p:txBody>
          <a:bodyPr>
            <a:normAutofit/>
          </a:bodyPr>
          <a:lstStyle/>
          <a:p>
            <a:r>
              <a:rPr lang="tr-TR" sz="4000" dirty="0">
                <a:solidFill>
                  <a:schemeClr val="bg1"/>
                </a:solidFill>
                <a:latin typeface="Tahoma" pitchFamily="34" charset="0"/>
              </a:rPr>
              <a:t>YANGIN</a:t>
            </a:r>
          </a:p>
        </p:txBody>
      </p:sp>
      <p:sp>
        <p:nvSpPr>
          <p:cNvPr id="5" name="Metin kutusu 4"/>
          <p:cNvSpPr txBox="1"/>
          <p:nvPr/>
        </p:nvSpPr>
        <p:spPr>
          <a:xfrm>
            <a:off x="457200" y="1295400"/>
            <a:ext cx="754380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b="1" dirty="0"/>
              <a:t>Yangın Bileşenleri</a:t>
            </a:r>
          </a:p>
        </p:txBody>
      </p:sp>
      <p:grpSp>
        <p:nvGrpSpPr>
          <p:cNvPr id="6" name="Group 32"/>
          <p:cNvGrpSpPr>
            <a:grpSpLocks/>
          </p:cNvGrpSpPr>
          <p:nvPr/>
        </p:nvGrpSpPr>
        <p:grpSpPr bwMode="auto">
          <a:xfrm>
            <a:off x="865531" y="2049725"/>
            <a:ext cx="7268298" cy="4228980"/>
            <a:chOff x="1248" y="1296"/>
            <a:chExt cx="3204" cy="1776"/>
          </a:xfrm>
        </p:grpSpPr>
        <p:sp>
          <p:nvSpPr>
            <p:cNvPr id="7" name="Text Box 33"/>
            <p:cNvSpPr txBox="1">
              <a:spLocks noChangeArrowheads="1"/>
            </p:cNvSpPr>
            <p:nvPr/>
          </p:nvSpPr>
          <p:spPr bwMode="auto">
            <a:xfrm>
              <a:off x="1824" y="2784"/>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tr-TR" sz="2400">
                  <a:solidFill>
                    <a:srgbClr val="000066"/>
                  </a:solidFill>
                  <a:latin typeface="Verdana" pitchFamily="34" charset="0"/>
                </a:rPr>
                <a:t>YANICI MADDE</a:t>
              </a:r>
            </a:p>
          </p:txBody>
        </p:sp>
        <p:sp>
          <p:nvSpPr>
            <p:cNvPr id="8" name="Text Box 34"/>
            <p:cNvSpPr txBox="1">
              <a:spLocks noChangeArrowheads="1"/>
            </p:cNvSpPr>
            <p:nvPr/>
          </p:nvSpPr>
          <p:spPr bwMode="auto">
            <a:xfrm>
              <a:off x="1248" y="17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tr-TR" sz="2400" dirty="0">
                  <a:solidFill>
                    <a:srgbClr val="000066"/>
                  </a:solidFill>
                  <a:latin typeface="Verdana" pitchFamily="34" charset="0"/>
                </a:rPr>
                <a:t>OKSİJEN</a:t>
              </a:r>
            </a:p>
          </p:txBody>
        </p:sp>
        <p:sp>
          <p:nvSpPr>
            <p:cNvPr id="9" name="Text Box 35"/>
            <p:cNvSpPr txBox="1">
              <a:spLocks noChangeArrowheads="1"/>
            </p:cNvSpPr>
            <p:nvPr/>
          </p:nvSpPr>
          <p:spPr bwMode="auto">
            <a:xfrm>
              <a:off x="3120" y="1824"/>
              <a:ext cx="13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tr-TR" sz="2400">
                  <a:solidFill>
                    <a:srgbClr val="000066"/>
                  </a:solidFill>
                  <a:latin typeface="Verdana" pitchFamily="34" charset="0"/>
                </a:rPr>
                <a:t>SICAKLIK</a:t>
              </a:r>
            </a:p>
          </p:txBody>
        </p:sp>
        <p:sp>
          <p:nvSpPr>
            <p:cNvPr id="10" name="Line 36"/>
            <p:cNvSpPr>
              <a:spLocks noChangeShapeType="1"/>
            </p:cNvSpPr>
            <p:nvPr/>
          </p:nvSpPr>
          <p:spPr bwMode="auto">
            <a:xfrm flipV="1">
              <a:off x="1920" y="1296"/>
              <a:ext cx="816" cy="1488"/>
            </a:xfrm>
            <a:prstGeom prst="line">
              <a:avLst/>
            </a:prstGeom>
            <a:noFill/>
            <a:ln w="1428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1" name="Line 37"/>
            <p:cNvSpPr>
              <a:spLocks noChangeShapeType="1"/>
            </p:cNvSpPr>
            <p:nvPr/>
          </p:nvSpPr>
          <p:spPr bwMode="auto">
            <a:xfrm>
              <a:off x="2736" y="1296"/>
              <a:ext cx="816" cy="1488"/>
            </a:xfrm>
            <a:prstGeom prst="line">
              <a:avLst/>
            </a:prstGeom>
            <a:noFill/>
            <a:ln w="142875">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2" name="Line 38"/>
            <p:cNvSpPr>
              <a:spLocks noChangeShapeType="1"/>
            </p:cNvSpPr>
            <p:nvPr/>
          </p:nvSpPr>
          <p:spPr bwMode="auto">
            <a:xfrm>
              <a:off x="1920" y="2784"/>
              <a:ext cx="1632" cy="0"/>
            </a:xfrm>
            <a:prstGeom prst="line">
              <a:avLst/>
            </a:prstGeom>
            <a:noFill/>
            <a:ln w="142875">
              <a:solidFill>
                <a:srgbClr val="FFFF66"/>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pic>
          <p:nvPicPr>
            <p:cNvPr id="13"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 y="1920"/>
              <a:ext cx="66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783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398207" y="152400"/>
            <a:ext cx="8382000" cy="6320146"/>
          </a:xfrm>
          <a:prstGeom prst="rect">
            <a:avLst/>
          </a:prstGeom>
        </p:spPr>
      </p:pic>
    </p:spTree>
    <p:extLst>
      <p:ext uri="{BB962C8B-B14F-4D97-AF65-F5344CB8AC3E}">
        <p14:creationId xmlns:p14="http://schemas.microsoft.com/office/powerpoint/2010/main" val="12463550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57200" y="196645"/>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2- YANGIN</a:t>
            </a:r>
          </a:p>
        </p:txBody>
      </p:sp>
      <p:sp>
        <p:nvSpPr>
          <p:cNvPr id="5" name="Rectangle 9"/>
          <p:cNvSpPr txBox="1">
            <a:spLocks noChangeArrowheads="1"/>
          </p:cNvSpPr>
          <p:nvPr/>
        </p:nvSpPr>
        <p:spPr>
          <a:xfrm>
            <a:off x="618562" y="914401"/>
            <a:ext cx="8068238" cy="99060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altLang="tr-TR" sz="2400" dirty="0"/>
              <a:t>Yararlanmak amacıyla yakılan ateş dışında oluşan ve kontrol edilemeyen yanma olayına </a:t>
            </a:r>
            <a:r>
              <a:rPr lang="tr-TR" altLang="tr-TR" sz="2400" dirty="0">
                <a:solidFill>
                  <a:srgbClr val="FF0000"/>
                </a:solidFill>
              </a:rPr>
              <a:t>Yangın</a:t>
            </a:r>
            <a:r>
              <a:rPr lang="tr-TR" altLang="tr-TR" sz="2400" dirty="0"/>
              <a:t> denir.</a:t>
            </a:r>
            <a:endParaRPr lang="en-US" altLang="tr-TR" sz="2400" dirty="0"/>
          </a:p>
        </p:txBody>
      </p:sp>
      <p:pic>
        <p:nvPicPr>
          <p:cNvPr id="5122" name="Picture 2" descr="C:\Users\Polçev1\Desktop\e933d2e976yangin_sivil_sin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97" y="2342535"/>
            <a:ext cx="814656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99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57200" y="196645"/>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3- YANGININ NEDENLERİ</a:t>
            </a:r>
          </a:p>
        </p:txBody>
      </p:sp>
      <p:sp>
        <p:nvSpPr>
          <p:cNvPr id="5" name="Rectangle 7"/>
          <p:cNvSpPr txBox="1">
            <a:spLocks noChangeArrowheads="1"/>
          </p:cNvSpPr>
          <p:nvPr/>
        </p:nvSpPr>
        <p:spPr>
          <a:xfrm>
            <a:off x="609600" y="914400"/>
            <a:ext cx="7924800" cy="297180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 typeface="Wingdings" pitchFamily="2" charset="2"/>
              <a:buChar char="ü"/>
            </a:pPr>
            <a:r>
              <a:rPr lang="tr-TR" altLang="tr-TR" sz="2400" dirty="0"/>
              <a:t>  Korunma Önlemlerinin Alınmaması </a:t>
            </a:r>
          </a:p>
          <a:p>
            <a:pPr algn="just">
              <a:lnSpc>
                <a:spcPct val="90000"/>
              </a:lnSpc>
              <a:buFont typeface="Wingdings" pitchFamily="2" charset="2"/>
              <a:buChar char="ü"/>
            </a:pPr>
            <a:r>
              <a:rPr lang="tr-TR" altLang="tr-TR" sz="2400" dirty="0"/>
              <a:t>  Bilgisizlik</a:t>
            </a:r>
          </a:p>
          <a:p>
            <a:pPr algn="just">
              <a:lnSpc>
                <a:spcPct val="90000"/>
              </a:lnSpc>
              <a:buFont typeface="Wingdings" pitchFamily="2" charset="2"/>
              <a:buChar char="ü"/>
            </a:pPr>
            <a:r>
              <a:rPr lang="tr-TR" altLang="tr-TR" sz="2400" dirty="0"/>
              <a:t>  İhmal</a:t>
            </a:r>
          </a:p>
          <a:p>
            <a:pPr algn="just">
              <a:lnSpc>
                <a:spcPct val="90000"/>
              </a:lnSpc>
              <a:buFont typeface="Wingdings" pitchFamily="2" charset="2"/>
              <a:buChar char="ü"/>
            </a:pPr>
            <a:r>
              <a:rPr lang="tr-TR" altLang="tr-TR" sz="2400" dirty="0"/>
              <a:t>  Kazalar</a:t>
            </a:r>
          </a:p>
          <a:p>
            <a:pPr algn="just">
              <a:lnSpc>
                <a:spcPct val="90000"/>
              </a:lnSpc>
              <a:buFont typeface="Wingdings" pitchFamily="2" charset="2"/>
              <a:buChar char="ü"/>
            </a:pPr>
            <a:r>
              <a:rPr lang="tr-TR" altLang="tr-TR" sz="2400" dirty="0"/>
              <a:t>  Sıçrama</a:t>
            </a:r>
          </a:p>
          <a:p>
            <a:pPr algn="just">
              <a:lnSpc>
                <a:spcPct val="90000"/>
              </a:lnSpc>
              <a:buFont typeface="Wingdings" pitchFamily="2" charset="2"/>
              <a:buChar char="ü"/>
            </a:pPr>
            <a:r>
              <a:rPr lang="tr-TR" altLang="tr-TR" sz="2400" dirty="0"/>
              <a:t>  Sabotaj</a:t>
            </a:r>
          </a:p>
          <a:p>
            <a:pPr algn="just">
              <a:lnSpc>
                <a:spcPct val="90000"/>
              </a:lnSpc>
              <a:buFont typeface="Wingdings" pitchFamily="2" charset="2"/>
              <a:buChar char="ü"/>
            </a:pPr>
            <a:r>
              <a:rPr lang="tr-TR" altLang="tr-TR" sz="2400" dirty="0"/>
              <a:t>  Doğa olayları	</a:t>
            </a:r>
          </a:p>
        </p:txBody>
      </p:sp>
      <p:pic>
        <p:nvPicPr>
          <p:cNvPr id="6146" name="Picture 2" descr="C:\Users\Polçev1\Desktop\yangin-sondurme-tupleri-h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80735"/>
            <a:ext cx="5829300" cy="211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60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57200" y="196645"/>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4- YANGININ SINIFLARI</a:t>
            </a:r>
          </a:p>
        </p:txBody>
      </p:sp>
      <p:sp>
        <p:nvSpPr>
          <p:cNvPr id="5" name="Rectangle 14"/>
          <p:cNvSpPr>
            <a:spLocks noChangeArrowheads="1"/>
          </p:cNvSpPr>
          <p:nvPr/>
        </p:nvSpPr>
        <p:spPr bwMode="auto">
          <a:xfrm>
            <a:off x="914400" y="1676400"/>
            <a:ext cx="2636427" cy="462307"/>
          </a:xfrm>
          <a:prstGeom prst="rect">
            <a:avLst/>
          </a:prstGeom>
          <a:ln/>
        </p:spPr>
        <p:style>
          <a:lnRef idx="3">
            <a:schemeClr val="lt1"/>
          </a:lnRef>
          <a:fillRef idx="1">
            <a:schemeClr val="accent2"/>
          </a:fillRef>
          <a:effectRef idx="1">
            <a:schemeClr val="accent2"/>
          </a:effectRef>
          <a:fontRef idx="minor">
            <a:schemeClr val="lt1"/>
          </a:fontRef>
        </p:style>
        <p:txBody>
          <a:bodyPr wrap="none" lIns="92075" tIns="46038" rIns="92075" bIns="46038">
            <a:spAutoFit/>
          </a:bodyPr>
          <a:lstStyle/>
          <a:p>
            <a:pPr eaLnBrk="0" hangingPunct="0"/>
            <a:r>
              <a:rPr lang="tr-TR" altLang="tr-TR" sz="2400" dirty="0">
                <a:solidFill>
                  <a:schemeClr val="bg1"/>
                </a:solidFill>
                <a:latin typeface="Arial" charset="0"/>
              </a:rPr>
              <a:t>A  Sınıfı Yangınlar</a:t>
            </a:r>
          </a:p>
        </p:txBody>
      </p:sp>
      <p:sp>
        <p:nvSpPr>
          <p:cNvPr id="6" name="Rectangle 15"/>
          <p:cNvSpPr>
            <a:spLocks noChangeArrowheads="1"/>
          </p:cNvSpPr>
          <p:nvPr/>
        </p:nvSpPr>
        <p:spPr bwMode="auto">
          <a:xfrm>
            <a:off x="5105400" y="2438400"/>
            <a:ext cx="2296206" cy="462307"/>
          </a:xfrm>
          <a:prstGeom prst="rect">
            <a:avLst/>
          </a:prstGeom>
          <a:ln/>
        </p:spPr>
        <p:style>
          <a:lnRef idx="3">
            <a:schemeClr val="lt1"/>
          </a:lnRef>
          <a:fillRef idx="1">
            <a:schemeClr val="accent2"/>
          </a:fillRef>
          <a:effectRef idx="1">
            <a:schemeClr val="accent2"/>
          </a:effectRef>
          <a:fontRef idx="minor">
            <a:schemeClr val="lt1"/>
          </a:fontRef>
        </p:style>
        <p:txBody>
          <a:bodyPr wrap="none" lIns="92075" tIns="46038" rIns="92075" bIns="46038">
            <a:spAutoFit/>
          </a:bodyPr>
          <a:lstStyle/>
          <a:p>
            <a:pPr eaLnBrk="0" hangingPunct="0"/>
            <a:r>
              <a:rPr lang="tr-TR" altLang="tr-TR" sz="2400" dirty="0">
                <a:solidFill>
                  <a:schemeClr val="bg1"/>
                </a:solidFill>
                <a:latin typeface="Arial" charset="0"/>
              </a:rPr>
              <a:t>B </a:t>
            </a:r>
            <a:r>
              <a:rPr lang="tr-TR" altLang="tr-TR" sz="2400" dirty="0">
                <a:solidFill>
                  <a:schemeClr val="bg1"/>
                </a:solidFill>
              </a:rPr>
              <a:t>Sınıfı Yangınlar</a:t>
            </a:r>
          </a:p>
        </p:txBody>
      </p:sp>
      <p:sp>
        <p:nvSpPr>
          <p:cNvPr id="7" name="Rectangle 16"/>
          <p:cNvSpPr>
            <a:spLocks noChangeArrowheads="1"/>
          </p:cNvSpPr>
          <p:nvPr/>
        </p:nvSpPr>
        <p:spPr bwMode="auto">
          <a:xfrm>
            <a:off x="1085850" y="3962400"/>
            <a:ext cx="2313839" cy="462307"/>
          </a:xfrm>
          <a:prstGeom prst="rect">
            <a:avLst/>
          </a:prstGeom>
          <a:ln/>
        </p:spPr>
        <p:style>
          <a:lnRef idx="3">
            <a:schemeClr val="lt1"/>
          </a:lnRef>
          <a:fillRef idx="1">
            <a:schemeClr val="accent2"/>
          </a:fillRef>
          <a:effectRef idx="1">
            <a:schemeClr val="accent2"/>
          </a:effectRef>
          <a:fontRef idx="minor">
            <a:schemeClr val="lt1"/>
          </a:fontRef>
        </p:style>
        <p:txBody>
          <a:bodyPr wrap="none" lIns="92075" tIns="46038" rIns="92075" bIns="46038">
            <a:spAutoFit/>
          </a:bodyPr>
          <a:lstStyle/>
          <a:p>
            <a:pPr eaLnBrk="0" hangingPunct="0"/>
            <a:r>
              <a:rPr lang="tr-TR" altLang="tr-TR" sz="2400" dirty="0">
                <a:solidFill>
                  <a:schemeClr val="bg1"/>
                </a:solidFill>
                <a:latin typeface="Arial" charset="0"/>
              </a:rPr>
              <a:t>C </a:t>
            </a:r>
            <a:r>
              <a:rPr lang="tr-TR" altLang="tr-TR" sz="2400" dirty="0">
                <a:solidFill>
                  <a:schemeClr val="bg1"/>
                </a:solidFill>
              </a:rPr>
              <a:t>Sınıfı Yangınlar</a:t>
            </a:r>
          </a:p>
        </p:txBody>
      </p:sp>
      <p:sp>
        <p:nvSpPr>
          <p:cNvPr id="8" name="Rectangle 17"/>
          <p:cNvSpPr>
            <a:spLocks noChangeArrowheads="1"/>
          </p:cNvSpPr>
          <p:nvPr/>
        </p:nvSpPr>
        <p:spPr bwMode="auto">
          <a:xfrm>
            <a:off x="5087937" y="5235677"/>
            <a:ext cx="2313839" cy="462307"/>
          </a:xfrm>
          <a:prstGeom prst="rect">
            <a:avLst/>
          </a:prstGeom>
          <a:ln/>
        </p:spPr>
        <p:style>
          <a:lnRef idx="3">
            <a:schemeClr val="lt1"/>
          </a:lnRef>
          <a:fillRef idx="1">
            <a:schemeClr val="accent2"/>
          </a:fillRef>
          <a:effectRef idx="1">
            <a:schemeClr val="accent2"/>
          </a:effectRef>
          <a:fontRef idx="minor">
            <a:schemeClr val="lt1"/>
          </a:fontRef>
        </p:style>
        <p:txBody>
          <a:bodyPr wrap="none" lIns="92075" tIns="46038" rIns="92075" bIns="46038">
            <a:spAutoFit/>
          </a:bodyPr>
          <a:lstStyle/>
          <a:p>
            <a:pPr eaLnBrk="0" hangingPunct="0"/>
            <a:r>
              <a:rPr lang="tr-TR" altLang="tr-TR" sz="2400" dirty="0">
                <a:solidFill>
                  <a:schemeClr val="bg1"/>
                </a:solidFill>
                <a:latin typeface="Arial" charset="0"/>
              </a:rPr>
              <a:t>D </a:t>
            </a:r>
            <a:r>
              <a:rPr lang="tr-TR" altLang="tr-TR" sz="2400" dirty="0">
                <a:solidFill>
                  <a:schemeClr val="bg1"/>
                </a:solidFill>
              </a:rPr>
              <a:t>Sınıfı Yangınlar</a:t>
            </a:r>
          </a:p>
        </p:txBody>
      </p:sp>
    </p:spTree>
    <p:extLst>
      <p:ext uri="{BB962C8B-B14F-4D97-AF65-F5344CB8AC3E}">
        <p14:creationId xmlns:p14="http://schemas.microsoft.com/office/powerpoint/2010/main" val="38553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66800" y="228600"/>
            <a:ext cx="7162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400" dirty="0"/>
              <a:t>«A» SINIFI YANGINLAR</a:t>
            </a:r>
          </a:p>
        </p:txBody>
      </p:sp>
      <p:sp>
        <p:nvSpPr>
          <p:cNvPr id="5" name="Rectangle 12"/>
          <p:cNvSpPr>
            <a:spLocks noChangeArrowheads="1"/>
          </p:cNvSpPr>
          <p:nvPr/>
        </p:nvSpPr>
        <p:spPr bwMode="auto">
          <a:xfrm>
            <a:off x="457200" y="914400"/>
            <a:ext cx="8229600" cy="838200"/>
          </a:xfrm>
          <a:prstGeom prst="rect">
            <a:avLst/>
          </a:prstGeom>
          <a:ln/>
        </p:spPr>
        <p:style>
          <a:lnRef idx="3">
            <a:schemeClr val="lt1"/>
          </a:lnRef>
          <a:fillRef idx="1">
            <a:schemeClr val="accent2"/>
          </a:fillRef>
          <a:effectRef idx="1">
            <a:schemeClr val="accent2"/>
          </a:effectRef>
          <a:fontRef idx="minor">
            <a:schemeClr val="lt1"/>
          </a:fontRef>
        </p:style>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buFont typeface="Wingdings" pitchFamily="2" charset="2"/>
              <a:buNone/>
            </a:pPr>
            <a:r>
              <a:rPr lang="tr-TR" altLang="tr-TR" sz="1800" dirty="0">
                <a:solidFill>
                  <a:schemeClr val="bg1"/>
                </a:solidFill>
              </a:rPr>
              <a:t>Katı Madde (tahta, kağıt pamuk </a:t>
            </a:r>
            <a:r>
              <a:rPr lang="tr-TR" altLang="tr-TR" sz="1800" dirty="0" err="1">
                <a:solidFill>
                  <a:schemeClr val="bg1"/>
                </a:solidFill>
              </a:rPr>
              <a:t>v.s</a:t>
            </a:r>
            <a:r>
              <a:rPr lang="tr-TR" altLang="tr-TR" sz="1800" dirty="0">
                <a:solidFill>
                  <a:schemeClr val="bg1"/>
                </a:solidFill>
              </a:rPr>
              <a:t>. ) yangınlarıdır. </a:t>
            </a:r>
          </a:p>
          <a:p>
            <a:pPr>
              <a:buFont typeface="Wingdings" pitchFamily="2" charset="2"/>
              <a:buNone/>
            </a:pPr>
            <a:r>
              <a:rPr lang="tr-TR" altLang="tr-TR" sz="1800" dirty="0">
                <a:solidFill>
                  <a:schemeClr val="bg1"/>
                </a:solidFill>
              </a:rPr>
              <a:t>Soğutma ve yanıcı maddenin uzaklaştırılması ile söndürülür ve kontrol edilir.  </a:t>
            </a:r>
          </a:p>
        </p:txBody>
      </p:sp>
      <p:sp>
        <p:nvSpPr>
          <p:cNvPr id="6" name="Metin kutusu 5"/>
          <p:cNvSpPr txBox="1"/>
          <p:nvPr/>
        </p:nvSpPr>
        <p:spPr>
          <a:xfrm>
            <a:off x="533400" y="2020078"/>
            <a:ext cx="3657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400" dirty="0"/>
              <a:t>«B» SINIFI YANGINLAR</a:t>
            </a:r>
          </a:p>
        </p:txBody>
      </p:sp>
      <p:sp>
        <p:nvSpPr>
          <p:cNvPr id="7" name="Rectangle 12"/>
          <p:cNvSpPr>
            <a:spLocks noChangeArrowheads="1"/>
          </p:cNvSpPr>
          <p:nvPr/>
        </p:nvSpPr>
        <p:spPr bwMode="auto">
          <a:xfrm>
            <a:off x="533400" y="2667000"/>
            <a:ext cx="3657600" cy="3429000"/>
          </a:xfrm>
          <a:prstGeom prst="rect">
            <a:avLst/>
          </a:prstGeom>
          <a:ln/>
        </p:spPr>
        <p:style>
          <a:lnRef idx="3">
            <a:schemeClr val="lt1"/>
          </a:lnRef>
          <a:fillRef idx="1">
            <a:schemeClr val="accent2"/>
          </a:fillRef>
          <a:effectRef idx="1">
            <a:schemeClr val="accent2"/>
          </a:effectRef>
          <a:fontRef idx="minor">
            <a:schemeClr val="lt1"/>
          </a:fontRef>
        </p:style>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buNone/>
            </a:pPr>
            <a:r>
              <a:rPr lang="tr-TR" altLang="tr-TR" sz="1800" dirty="0">
                <a:solidFill>
                  <a:schemeClr val="bg1"/>
                </a:solidFill>
              </a:rPr>
              <a:t>Yanabilen sıvılar bu sınıfa girer </a:t>
            </a:r>
          </a:p>
          <a:p>
            <a:r>
              <a:rPr lang="tr-TR" altLang="tr-TR" sz="1800" dirty="0">
                <a:solidFill>
                  <a:schemeClr val="bg1"/>
                </a:solidFill>
              </a:rPr>
              <a:t>(Benzin, benzol, yağlar, yağlı boyalar, katran </a:t>
            </a:r>
            <a:r>
              <a:rPr lang="tr-TR" altLang="tr-TR" sz="1800" dirty="0" err="1">
                <a:solidFill>
                  <a:schemeClr val="bg1"/>
                </a:solidFill>
              </a:rPr>
              <a:t>v.s</a:t>
            </a:r>
            <a:r>
              <a:rPr lang="tr-TR" altLang="tr-TR" sz="1800" dirty="0">
                <a:solidFill>
                  <a:schemeClr val="bg1"/>
                </a:solidFill>
              </a:rPr>
              <a:t>.).</a:t>
            </a:r>
          </a:p>
          <a:p>
            <a:pPr>
              <a:buNone/>
            </a:pPr>
            <a:r>
              <a:rPr lang="tr-TR" altLang="tr-TR" sz="1800" dirty="0">
                <a:solidFill>
                  <a:schemeClr val="bg1"/>
                </a:solidFill>
              </a:rPr>
              <a:t>petrol türevleri, alkol, yağlı boya, tiner yangınları</a:t>
            </a:r>
          </a:p>
          <a:p>
            <a:r>
              <a:rPr lang="tr-TR" altLang="tr-TR" sz="1800" dirty="0">
                <a:solidFill>
                  <a:schemeClr val="bg1"/>
                </a:solidFill>
              </a:rPr>
              <a:t> Soğutma (sis halinde su), </a:t>
            </a:r>
          </a:p>
          <a:p>
            <a:r>
              <a:rPr lang="tr-TR" altLang="tr-TR" sz="1800" dirty="0">
                <a:solidFill>
                  <a:schemeClr val="bg1"/>
                </a:solidFill>
              </a:rPr>
              <a:t>boğma (karbondioksit, köpük, kuru kimyevi toz ) ile söndürülebilir.</a:t>
            </a:r>
          </a:p>
        </p:txBody>
      </p:sp>
      <p:pic>
        <p:nvPicPr>
          <p:cNvPr id="7170" name="Picture 2" descr="C:\Users\Polçev1\Desktop\yangin-tu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20078"/>
            <a:ext cx="4495800" cy="43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703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66800" y="228600"/>
            <a:ext cx="4191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400" dirty="0"/>
              <a:t>«C» SINIFI YANGINLAR</a:t>
            </a:r>
          </a:p>
        </p:txBody>
      </p:sp>
      <p:sp>
        <p:nvSpPr>
          <p:cNvPr id="5" name="Rectangle 12"/>
          <p:cNvSpPr>
            <a:spLocks noChangeArrowheads="1"/>
          </p:cNvSpPr>
          <p:nvPr/>
        </p:nvSpPr>
        <p:spPr bwMode="auto">
          <a:xfrm>
            <a:off x="457200" y="914400"/>
            <a:ext cx="5372100" cy="2438400"/>
          </a:xfrm>
          <a:prstGeom prst="rect">
            <a:avLst/>
          </a:prstGeom>
          <a:ln/>
        </p:spPr>
        <p:style>
          <a:lnRef idx="3">
            <a:schemeClr val="lt1"/>
          </a:lnRef>
          <a:fillRef idx="1">
            <a:schemeClr val="accent2"/>
          </a:fillRef>
          <a:effectRef idx="1">
            <a:schemeClr val="accent2"/>
          </a:effectRef>
          <a:fontRef idx="minor">
            <a:schemeClr val="lt1"/>
          </a:fontRef>
        </p:style>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lgn="just">
              <a:buNone/>
            </a:pPr>
            <a:r>
              <a:rPr lang="tr-TR" altLang="tr-TR" sz="1800" dirty="0">
                <a:solidFill>
                  <a:schemeClr val="bg1"/>
                </a:solidFill>
              </a:rPr>
              <a:t> Yanıcı gaz maddeler yangınıdır.</a:t>
            </a:r>
          </a:p>
          <a:p>
            <a:pPr algn="just">
              <a:buNone/>
            </a:pPr>
            <a:r>
              <a:rPr lang="tr-TR" altLang="tr-TR" sz="1800" dirty="0">
                <a:solidFill>
                  <a:schemeClr val="bg1"/>
                </a:solidFill>
              </a:rPr>
              <a:t>  (Metan, </a:t>
            </a:r>
            <a:r>
              <a:rPr lang="tr-TR" altLang="tr-TR" sz="1800" dirty="0" err="1">
                <a:solidFill>
                  <a:schemeClr val="bg1"/>
                </a:solidFill>
              </a:rPr>
              <a:t>propan</a:t>
            </a:r>
            <a:r>
              <a:rPr lang="tr-TR" altLang="tr-TR" sz="1800" dirty="0">
                <a:solidFill>
                  <a:schemeClr val="bg1"/>
                </a:solidFill>
              </a:rPr>
              <a:t>, LPG, asetilen havagazı </a:t>
            </a:r>
            <a:r>
              <a:rPr lang="tr-TR" altLang="tr-TR" sz="1800" dirty="0" err="1">
                <a:solidFill>
                  <a:schemeClr val="bg1"/>
                </a:solidFill>
              </a:rPr>
              <a:t>v.b</a:t>
            </a:r>
            <a:r>
              <a:rPr lang="tr-TR" altLang="tr-TR" sz="1800" dirty="0">
                <a:solidFill>
                  <a:schemeClr val="bg1"/>
                </a:solidFill>
              </a:rPr>
              <a:t>.). </a:t>
            </a:r>
          </a:p>
          <a:p>
            <a:pPr algn="just"/>
            <a:r>
              <a:rPr lang="tr-TR" altLang="tr-TR" sz="1800" dirty="0">
                <a:solidFill>
                  <a:schemeClr val="bg1"/>
                </a:solidFill>
              </a:rPr>
              <a:t>Kuru kimyevi tozlu, </a:t>
            </a:r>
          </a:p>
          <a:p>
            <a:pPr algn="just"/>
            <a:r>
              <a:rPr lang="tr-TR" altLang="tr-TR" sz="1800" dirty="0" err="1">
                <a:solidFill>
                  <a:schemeClr val="bg1"/>
                </a:solidFill>
              </a:rPr>
              <a:t>halon</a:t>
            </a:r>
            <a:r>
              <a:rPr lang="tr-TR" altLang="tr-TR" sz="1800" dirty="0">
                <a:solidFill>
                  <a:schemeClr val="bg1"/>
                </a:solidFill>
              </a:rPr>
              <a:t> gazlı,</a:t>
            </a:r>
          </a:p>
          <a:p>
            <a:pPr algn="just">
              <a:buNone/>
            </a:pPr>
            <a:r>
              <a:rPr lang="tr-TR" altLang="tr-TR" sz="1800" dirty="0">
                <a:solidFill>
                  <a:schemeClr val="bg1"/>
                </a:solidFill>
              </a:rPr>
              <a:t>Söndürme cihazı kullanılarak söndürme gerçekleşir.</a:t>
            </a:r>
          </a:p>
          <a:p>
            <a:pPr algn="just"/>
            <a:r>
              <a:rPr lang="tr-TR" altLang="tr-TR" sz="1800" dirty="0">
                <a:solidFill>
                  <a:schemeClr val="bg1"/>
                </a:solidFill>
              </a:rPr>
              <a:t>(</a:t>
            </a:r>
            <a:r>
              <a:rPr lang="tr-TR" altLang="tr-TR" sz="1800" dirty="0" err="1">
                <a:solidFill>
                  <a:schemeClr val="bg1"/>
                </a:solidFill>
              </a:rPr>
              <a:t>Elektirikli</a:t>
            </a:r>
            <a:r>
              <a:rPr lang="tr-TR" altLang="tr-TR" sz="1800" dirty="0">
                <a:solidFill>
                  <a:schemeClr val="bg1"/>
                </a:solidFill>
              </a:rPr>
              <a:t> makine ve hassas cihazlar) </a:t>
            </a:r>
          </a:p>
          <a:p>
            <a:pPr algn="just">
              <a:buNone/>
            </a:pPr>
            <a:r>
              <a:rPr lang="tr-TR" altLang="tr-TR" sz="1800" dirty="0">
                <a:solidFill>
                  <a:schemeClr val="bg1"/>
                </a:solidFill>
              </a:rPr>
              <a:t>yangınlarını da bu sınıfa dahil edebiliriz. </a:t>
            </a:r>
          </a:p>
        </p:txBody>
      </p:sp>
      <p:sp>
        <p:nvSpPr>
          <p:cNvPr id="6" name="Metin kutusu 5"/>
          <p:cNvSpPr txBox="1"/>
          <p:nvPr/>
        </p:nvSpPr>
        <p:spPr>
          <a:xfrm>
            <a:off x="838200" y="3812232"/>
            <a:ext cx="7391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400" dirty="0"/>
              <a:t>«D» SINIFI YANGINLAR</a:t>
            </a:r>
          </a:p>
        </p:txBody>
      </p:sp>
      <p:sp>
        <p:nvSpPr>
          <p:cNvPr id="7" name="Rectangle 12"/>
          <p:cNvSpPr>
            <a:spLocks noChangeArrowheads="1"/>
          </p:cNvSpPr>
          <p:nvPr/>
        </p:nvSpPr>
        <p:spPr bwMode="auto">
          <a:xfrm>
            <a:off x="495300" y="4495800"/>
            <a:ext cx="8343900" cy="1905000"/>
          </a:xfrm>
          <a:prstGeom prst="rect">
            <a:avLst/>
          </a:prstGeom>
          <a:ln/>
        </p:spPr>
        <p:style>
          <a:lnRef idx="3">
            <a:schemeClr val="lt1"/>
          </a:lnRef>
          <a:fillRef idx="1">
            <a:schemeClr val="accent2"/>
          </a:fillRef>
          <a:effectRef idx="1">
            <a:schemeClr val="accent2"/>
          </a:effectRef>
          <a:fontRef idx="minor">
            <a:schemeClr val="lt1"/>
          </a:fontRef>
        </p:style>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lgn="just">
              <a:spcBef>
                <a:spcPct val="30000"/>
              </a:spcBef>
            </a:pPr>
            <a:r>
              <a:rPr lang="tr-TR" altLang="tr-TR" sz="1800" dirty="0">
                <a:solidFill>
                  <a:schemeClr val="bg1"/>
                </a:solidFill>
              </a:rPr>
              <a:t>Yanabilen hafif metal yangınları bu sınıfa girer</a:t>
            </a:r>
          </a:p>
          <a:p>
            <a:pPr algn="just">
              <a:spcBef>
                <a:spcPct val="30000"/>
              </a:spcBef>
            </a:pPr>
            <a:r>
              <a:rPr lang="tr-TR" altLang="tr-TR" sz="1800" dirty="0">
                <a:solidFill>
                  <a:schemeClr val="bg1"/>
                </a:solidFill>
              </a:rPr>
              <a:t> (Sodyum, Potasyum, Titanyum, Magnezyum gibi). </a:t>
            </a:r>
          </a:p>
          <a:p>
            <a:pPr algn="just">
              <a:spcBef>
                <a:spcPct val="30000"/>
              </a:spcBef>
              <a:buFontTx/>
              <a:buChar char="•"/>
            </a:pPr>
            <a:r>
              <a:rPr lang="tr-TR" altLang="tr-TR" sz="1800" dirty="0">
                <a:solidFill>
                  <a:schemeClr val="bg1"/>
                </a:solidFill>
              </a:rPr>
              <a:t> Kuru kimyevi tozlar bu yangınları söndürmede kullanılır. </a:t>
            </a:r>
          </a:p>
          <a:p>
            <a:pPr algn="just">
              <a:spcBef>
                <a:spcPct val="30000"/>
              </a:spcBef>
            </a:pPr>
            <a:r>
              <a:rPr lang="tr-TR" altLang="tr-TR" sz="1800" dirty="0">
                <a:solidFill>
                  <a:schemeClr val="bg1"/>
                </a:solidFill>
              </a:rPr>
              <a:t>  	Elektrik yangınları ayrı bir sınıf olarak düşünülmemektedir. </a:t>
            </a:r>
          </a:p>
          <a:p>
            <a:pPr algn="just">
              <a:spcBef>
                <a:spcPct val="30000"/>
              </a:spcBef>
              <a:buFontTx/>
              <a:buChar char="•"/>
            </a:pPr>
            <a:r>
              <a:rPr lang="tr-TR" altLang="tr-TR" sz="1800" dirty="0">
                <a:solidFill>
                  <a:schemeClr val="bg1"/>
                </a:solidFill>
              </a:rPr>
              <a:t>Elektrik akımı kesilerek yangına müdahale edilmelidir. </a:t>
            </a:r>
          </a:p>
        </p:txBody>
      </p:sp>
      <p:pic>
        <p:nvPicPr>
          <p:cNvPr id="8" name="Picture 10" descr="16 FIRININ YANINDA TÜ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253" y="456974"/>
            <a:ext cx="2885753" cy="23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2055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1000" y="228600"/>
            <a:ext cx="83058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800" b="1" dirty="0">
                <a:solidFill>
                  <a:schemeClr val="bg1"/>
                </a:solidFill>
                <a:latin typeface="Verdana" pitchFamily="34" charset="0"/>
              </a:rPr>
              <a:t>YANGINLARIN SINIFLANDIRILMASI</a:t>
            </a:r>
          </a:p>
        </p:txBody>
      </p:sp>
      <p:graphicFrame>
        <p:nvGraphicFramePr>
          <p:cNvPr id="5" name="İçerik Yer Tutucusu 3"/>
          <p:cNvGraphicFramePr>
            <a:graphicFrameLocks noGrp="1"/>
          </p:cNvGraphicFramePr>
          <p:nvPr>
            <p:ph idx="1"/>
            <p:extLst/>
          </p:nvPr>
        </p:nvGraphicFramePr>
        <p:xfrm>
          <a:off x="285721" y="928670"/>
          <a:ext cx="8477278" cy="5572164"/>
        </p:xfrm>
        <a:graphic>
          <a:graphicData uri="http://schemas.openxmlformats.org/drawingml/2006/table">
            <a:tbl>
              <a:tblPr firstRow="1" firstCol="1" lastRow="1" lastCol="1" bandRow="1" bandCol="1">
                <a:tableStyleId>{21E4AEA4-8DFA-4A89-87EB-49C32662AFE0}</a:tableStyleId>
              </a:tblPr>
              <a:tblGrid>
                <a:gridCol w="1903727">
                  <a:extLst>
                    <a:ext uri="{9D8B030D-6E8A-4147-A177-3AD203B41FA5}">
                      <a16:colId xmlns:a16="http://schemas.microsoft.com/office/drawing/2014/main" val="20000"/>
                    </a:ext>
                  </a:extLst>
                </a:gridCol>
                <a:gridCol w="1576677">
                  <a:extLst>
                    <a:ext uri="{9D8B030D-6E8A-4147-A177-3AD203B41FA5}">
                      <a16:colId xmlns:a16="http://schemas.microsoft.com/office/drawing/2014/main" val="20001"/>
                    </a:ext>
                  </a:extLst>
                </a:gridCol>
                <a:gridCol w="1248812">
                  <a:extLst>
                    <a:ext uri="{9D8B030D-6E8A-4147-A177-3AD203B41FA5}">
                      <a16:colId xmlns:a16="http://schemas.microsoft.com/office/drawing/2014/main" val="20002"/>
                    </a:ext>
                  </a:extLst>
                </a:gridCol>
                <a:gridCol w="1248812">
                  <a:extLst>
                    <a:ext uri="{9D8B030D-6E8A-4147-A177-3AD203B41FA5}">
                      <a16:colId xmlns:a16="http://schemas.microsoft.com/office/drawing/2014/main" val="20003"/>
                    </a:ext>
                  </a:extLst>
                </a:gridCol>
                <a:gridCol w="1249625">
                  <a:extLst>
                    <a:ext uri="{9D8B030D-6E8A-4147-A177-3AD203B41FA5}">
                      <a16:colId xmlns:a16="http://schemas.microsoft.com/office/drawing/2014/main" val="20004"/>
                    </a:ext>
                  </a:extLst>
                </a:gridCol>
                <a:gridCol w="1249625">
                  <a:extLst>
                    <a:ext uri="{9D8B030D-6E8A-4147-A177-3AD203B41FA5}">
                      <a16:colId xmlns:a16="http://schemas.microsoft.com/office/drawing/2014/main" val="20005"/>
                    </a:ext>
                  </a:extLst>
                </a:gridCol>
              </a:tblGrid>
              <a:tr h="607042">
                <a:tc>
                  <a:txBody>
                    <a:bodyPr/>
                    <a:lstStyle/>
                    <a:p>
                      <a:pPr algn="ctr">
                        <a:spcAft>
                          <a:spcPts val="0"/>
                        </a:spcAft>
                      </a:pPr>
                      <a:r>
                        <a:rPr lang="en-US" sz="1600" dirty="0" err="1">
                          <a:effectLst/>
                        </a:rPr>
                        <a:t>Yangın</a:t>
                      </a:r>
                      <a:r>
                        <a:rPr lang="en-US" sz="1600" dirty="0">
                          <a:effectLst/>
                        </a:rPr>
                        <a:t> </a:t>
                      </a:r>
                      <a:r>
                        <a:rPr lang="en-US" sz="1600" dirty="0" err="1">
                          <a:effectLst/>
                        </a:rPr>
                        <a:t>Çeşitleri</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a:effectLst/>
                        </a:rPr>
                        <a:t>A</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B</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C</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D</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E</a:t>
                      </a:r>
                      <a:endParaRPr lang="tr-TR" sz="16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10453">
                <a:tc>
                  <a:txBody>
                    <a:bodyPr/>
                    <a:lstStyle/>
                    <a:p>
                      <a:pPr algn="ctr">
                        <a:spcAft>
                          <a:spcPts val="0"/>
                        </a:spcAft>
                      </a:pPr>
                      <a:r>
                        <a:rPr lang="en-US" sz="1600" dirty="0" err="1">
                          <a:effectLst/>
                        </a:rPr>
                        <a:t>Cinsi</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a:effectLst/>
                        </a:rPr>
                        <a:t>Katı</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Sıvı</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Gaz</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a:effectLst/>
                        </a:rPr>
                        <a:t>Metal</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Elektrik</a:t>
                      </a:r>
                      <a:endParaRPr lang="tr-TR" sz="16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1418222">
                <a:tc>
                  <a:txBody>
                    <a:bodyPr/>
                    <a:lstStyle/>
                    <a:p>
                      <a:pPr algn="ctr">
                        <a:spcAft>
                          <a:spcPts val="0"/>
                        </a:spcAft>
                      </a:pPr>
                      <a:r>
                        <a:rPr lang="en-US" sz="1600" dirty="0" err="1">
                          <a:effectLst/>
                        </a:rPr>
                        <a:t>Yanıcı</a:t>
                      </a:r>
                      <a:r>
                        <a:rPr lang="en-US" sz="1600" dirty="0">
                          <a:effectLst/>
                        </a:rPr>
                        <a:t> </a:t>
                      </a:r>
                      <a:r>
                        <a:rPr lang="en-US" sz="1600" dirty="0" err="1">
                          <a:effectLst/>
                        </a:rPr>
                        <a:t>Madde</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a:effectLst/>
                        </a:rPr>
                        <a:t>Kağıt, Odun, Ahşap, Kumaş, Pamuk vb.</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Boya, Tiner, Yağ, Akaryakıt vb.</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Doğalgaz</a:t>
                      </a:r>
                      <a:r>
                        <a:rPr lang="en-US" sz="1600" dirty="0">
                          <a:effectLst/>
                        </a:rPr>
                        <a:t>, </a:t>
                      </a:r>
                      <a:r>
                        <a:rPr lang="en-US" sz="1600" dirty="0" err="1">
                          <a:effectLst/>
                        </a:rPr>
                        <a:t>Metan</a:t>
                      </a:r>
                      <a:r>
                        <a:rPr lang="en-US" sz="1600" dirty="0">
                          <a:effectLst/>
                        </a:rPr>
                        <a:t>. LPG, </a:t>
                      </a:r>
                      <a:r>
                        <a:rPr lang="en-US" sz="1600" dirty="0" err="1">
                          <a:effectLst/>
                        </a:rPr>
                        <a:t>Propan</a:t>
                      </a:r>
                      <a:r>
                        <a:rPr lang="en-US" sz="1600" dirty="0">
                          <a:effectLst/>
                        </a:rPr>
                        <a:t>, </a:t>
                      </a:r>
                      <a:r>
                        <a:rPr lang="en-US" sz="1600" dirty="0" err="1">
                          <a:effectLst/>
                        </a:rPr>
                        <a:t>Asetilen</a:t>
                      </a:r>
                      <a:r>
                        <a:rPr lang="en-US" sz="1600" dirty="0">
                          <a:effectLst/>
                        </a:rPr>
                        <a:t> vb.</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Magnezyum</a:t>
                      </a:r>
                      <a:r>
                        <a:rPr lang="en-US" sz="1600" dirty="0">
                          <a:effectLst/>
                        </a:rPr>
                        <a:t>, </a:t>
                      </a:r>
                      <a:r>
                        <a:rPr lang="en-US" sz="1600" dirty="0" err="1">
                          <a:effectLst/>
                        </a:rPr>
                        <a:t>Alüminyum</a:t>
                      </a:r>
                      <a:r>
                        <a:rPr lang="en-US" sz="1600" dirty="0">
                          <a:effectLst/>
                        </a:rPr>
                        <a:t>, </a:t>
                      </a:r>
                      <a:r>
                        <a:rPr lang="en-US" sz="1600" dirty="0" err="1">
                          <a:effectLst/>
                        </a:rPr>
                        <a:t>Sodyum</a:t>
                      </a:r>
                      <a:r>
                        <a:rPr lang="en-US" sz="1600" dirty="0">
                          <a:effectLst/>
                        </a:rPr>
                        <a:t> vb.</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Elektrik</a:t>
                      </a:r>
                      <a:endParaRPr lang="tr-TR" sz="16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1063668">
                <a:tc>
                  <a:txBody>
                    <a:bodyPr/>
                    <a:lstStyle/>
                    <a:p>
                      <a:pPr algn="ctr">
                        <a:spcAft>
                          <a:spcPts val="0"/>
                        </a:spcAft>
                      </a:pPr>
                      <a:r>
                        <a:rPr lang="en-US" sz="1600">
                          <a:effectLst/>
                        </a:rPr>
                        <a:t>Söndürme Yöntemi</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Soğutma, Yanmayı Engelleme</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Engelleme, Boğma, Soğutma</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Engelleme</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Soğutma</a:t>
                      </a:r>
                      <a:r>
                        <a:rPr lang="en-US" sz="1600" dirty="0">
                          <a:effectLst/>
                        </a:rPr>
                        <a:t>, </a:t>
                      </a:r>
                      <a:r>
                        <a:rPr lang="en-US" sz="1600" dirty="0" err="1">
                          <a:effectLst/>
                        </a:rPr>
                        <a:t>Boğma</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a:effectLst/>
                        </a:rPr>
                        <a:t>İlk </a:t>
                      </a:r>
                      <a:r>
                        <a:rPr lang="en-US" sz="1600" dirty="0" err="1">
                          <a:effectLst/>
                        </a:rPr>
                        <a:t>iş</a:t>
                      </a:r>
                      <a:r>
                        <a:rPr lang="en-US" sz="1600" dirty="0">
                          <a:effectLst/>
                        </a:rPr>
                        <a:t> </a:t>
                      </a:r>
                      <a:r>
                        <a:rPr lang="en-US" sz="1600" dirty="0" err="1">
                          <a:effectLst/>
                        </a:rPr>
                        <a:t>elektriğin</a:t>
                      </a:r>
                      <a:r>
                        <a:rPr lang="en-US" sz="1600" dirty="0">
                          <a:effectLst/>
                        </a:rPr>
                        <a:t> </a:t>
                      </a:r>
                      <a:r>
                        <a:rPr lang="en-US" sz="1600" dirty="0" err="1">
                          <a:effectLst/>
                        </a:rPr>
                        <a:t>kesilmesi</a:t>
                      </a:r>
                      <a:endParaRPr lang="tr-TR" sz="16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1772779">
                <a:tc>
                  <a:txBody>
                    <a:bodyPr/>
                    <a:lstStyle/>
                    <a:p>
                      <a:pPr algn="ctr">
                        <a:spcAft>
                          <a:spcPts val="0"/>
                        </a:spcAft>
                      </a:pPr>
                      <a:r>
                        <a:rPr lang="en-US" sz="1600">
                          <a:effectLst/>
                        </a:rPr>
                        <a:t>Kullanılan Söndürücü</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Su, ABC tozlu ve köpüklü söndürücü,</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ABC ve BC tozlu, halon gazlı, CO</a:t>
                      </a:r>
                      <a:r>
                        <a:rPr lang="en-US" sz="1600" baseline="-25000">
                          <a:effectLst/>
                        </a:rPr>
                        <a:t>2</a:t>
                      </a:r>
                      <a:r>
                        <a:rPr lang="en-US" sz="1600">
                          <a:effectLst/>
                        </a:rPr>
                        <a:t> ve köpüklü söndürücü</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a:effectLst/>
                        </a:rPr>
                        <a:t>ABC ve BC tozlu, halon ve CO</a:t>
                      </a:r>
                      <a:r>
                        <a:rPr lang="en-US" sz="1600" baseline="-25000">
                          <a:effectLst/>
                        </a:rPr>
                        <a:t>2</a:t>
                      </a:r>
                      <a:r>
                        <a:rPr lang="en-US" sz="1600">
                          <a:effectLst/>
                        </a:rPr>
                        <a:t> gazlı söndürücü</a:t>
                      </a:r>
                      <a:endParaRPr lang="tr-TR" sz="1600">
                        <a:effectLst/>
                        <a:latin typeface="Times New Roman"/>
                        <a:ea typeface="Times New Roman"/>
                      </a:endParaRPr>
                    </a:p>
                  </a:txBody>
                  <a:tcPr marL="68580" marR="68580" marT="0" marB="0" anchor="ctr"/>
                </a:tc>
                <a:tc>
                  <a:txBody>
                    <a:bodyPr/>
                    <a:lstStyle/>
                    <a:p>
                      <a:pPr algn="ctr">
                        <a:spcAft>
                          <a:spcPts val="0"/>
                        </a:spcAft>
                      </a:pPr>
                      <a:r>
                        <a:rPr lang="en-US" sz="1600" dirty="0" err="1">
                          <a:effectLst/>
                        </a:rPr>
                        <a:t>Sadece</a:t>
                      </a:r>
                      <a:r>
                        <a:rPr lang="en-US" sz="1600" dirty="0">
                          <a:effectLst/>
                        </a:rPr>
                        <a:t> D </a:t>
                      </a:r>
                      <a:r>
                        <a:rPr lang="en-US" sz="1600" dirty="0" err="1">
                          <a:effectLst/>
                        </a:rPr>
                        <a:t>tozlu</a:t>
                      </a:r>
                      <a:r>
                        <a:rPr lang="en-US" sz="1600" dirty="0">
                          <a:effectLst/>
                        </a:rPr>
                        <a:t> </a:t>
                      </a:r>
                      <a:r>
                        <a:rPr lang="en-US" sz="1600" dirty="0" err="1">
                          <a:effectLst/>
                        </a:rPr>
                        <a:t>söndürücü</a:t>
                      </a:r>
                      <a:endParaRPr lang="tr-TR" sz="1600" dirty="0">
                        <a:effectLst/>
                        <a:latin typeface="Times New Roman"/>
                        <a:ea typeface="Times New Roman"/>
                      </a:endParaRPr>
                    </a:p>
                  </a:txBody>
                  <a:tcPr marL="68580" marR="68580" marT="0" marB="0" anchor="ctr"/>
                </a:tc>
                <a:tc>
                  <a:txBody>
                    <a:bodyPr/>
                    <a:lstStyle/>
                    <a:p>
                      <a:pPr algn="ctr">
                        <a:spcAft>
                          <a:spcPts val="0"/>
                        </a:spcAft>
                      </a:pPr>
                      <a:r>
                        <a:rPr lang="en-US" sz="1600" dirty="0">
                          <a:effectLst/>
                        </a:rPr>
                        <a:t>ABC </a:t>
                      </a:r>
                      <a:r>
                        <a:rPr lang="en-US" sz="1600" dirty="0" err="1">
                          <a:effectLst/>
                        </a:rPr>
                        <a:t>ve</a:t>
                      </a:r>
                      <a:r>
                        <a:rPr lang="en-US" sz="1600" dirty="0">
                          <a:effectLst/>
                        </a:rPr>
                        <a:t> B </a:t>
                      </a:r>
                      <a:r>
                        <a:rPr lang="en-US" sz="1600" dirty="0" err="1">
                          <a:effectLst/>
                        </a:rPr>
                        <a:t>tozlu</a:t>
                      </a:r>
                      <a:r>
                        <a:rPr lang="en-US" sz="1600" dirty="0">
                          <a:effectLst/>
                        </a:rPr>
                        <a:t>, </a:t>
                      </a:r>
                      <a:r>
                        <a:rPr lang="en-US" sz="1600" dirty="0" err="1">
                          <a:effectLst/>
                        </a:rPr>
                        <a:t>halon</a:t>
                      </a:r>
                      <a:r>
                        <a:rPr lang="en-US" sz="1600" dirty="0">
                          <a:effectLst/>
                        </a:rPr>
                        <a:t> </a:t>
                      </a:r>
                      <a:r>
                        <a:rPr lang="en-US" sz="1600" dirty="0" err="1">
                          <a:effectLst/>
                        </a:rPr>
                        <a:t>gazlı</a:t>
                      </a:r>
                      <a:r>
                        <a:rPr lang="en-US" sz="1600" dirty="0">
                          <a:effectLst/>
                        </a:rPr>
                        <a:t> </a:t>
                      </a:r>
                      <a:r>
                        <a:rPr lang="en-US" sz="1600" dirty="0" err="1">
                          <a:effectLst/>
                        </a:rPr>
                        <a:t>söndürücü</a:t>
                      </a:r>
                      <a:endParaRPr lang="tr-TR" sz="16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4703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49825" y="381000"/>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5- SÖNDÜRME NEDİR?</a:t>
            </a:r>
          </a:p>
        </p:txBody>
      </p:sp>
      <p:sp>
        <p:nvSpPr>
          <p:cNvPr id="5" name="Rectangle 10"/>
          <p:cNvSpPr>
            <a:spLocks noChangeArrowheads="1"/>
          </p:cNvSpPr>
          <p:nvPr/>
        </p:nvSpPr>
        <p:spPr bwMode="auto">
          <a:xfrm>
            <a:off x="-34413" y="4156587"/>
            <a:ext cx="9144000" cy="2667000"/>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just"/>
            <a:r>
              <a:rPr lang="tr-TR" altLang="tr-TR" sz="2400" dirty="0">
                <a:solidFill>
                  <a:schemeClr val="tx1"/>
                </a:solidFill>
                <a:latin typeface="Arial" charset="0"/>
              </a:rPr>
              <a:t>     </a:t>
            </a:r>
          </a:p>
          <a:p>
            <a:pPr algn="just">
              <a:lnSpc>
                <a:spcPct val="50000"/>
              </a:lnSpc>
            </a:pPr>
            <a:endParaRPr lang="tr-TR" altLang="tr-TR" sz="2400" dirty="0">
              <a:solidFill>
                <a:schemeClr val="tx1"/>
              </a:solidFill>
              <a:latin typeface="Arial" charset="0"/>
            </a:endParaRPr>
          </a:p>
          <a:p>
            <a:pPr algn="just"/>
            <a:r>
              <a:rPr lang="tr-TR" altLang="tr-TR" sz="2400" dirty="0">
                <a:solidFill>
                  <a:schemeClr val="tx1"/>
                </a:solidFill>
                <a:latin typeface="Arial" charset="0"/>
              </a:rPr>
              <a:t>     Yanma olayını duraklatıp durdurma işlemine söndürme denir.    Başka bir deyişle  söndürme yangın üçgeninin bozulması olayıdır.</a:t>
            </a:r>
            <a:endParaRPr lang="en-US" altLang="tr-TR" sz="2400" dirty="0">
              <a:solidFill>
                <a:schemeClr val="tx1"/>
              </a:solidFill>
              <a:latin typeface="Arial" charset="0"/>
            </a:endParaRPr>
          </a:p>
        </p:txBody>
      </p:sp>
      <p:pic>
        <p:nvPicPr>
          <p:cNvPr id="8194" name="Picture 2" descr="C:\Users\Polçev1\Desktop\bodrum-yangın-o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41" y="1066800"/>
            <a:ext cx="8224684" cy="296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42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49825" y="381000"/>
            <a:ext cx="8229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800" dirty="0">
                <a:solidFill>
                  <a:schemeClr val="bg1"/>
                </a:solidFill>
              </a:rPr>
              <a:t>6- SÖNDÜRME TEKNİKLERİ</a:t>
            </a:r>
          </a:p>
        </p:txBody>
      </p:sp>
      <p:sp>
        <p:nvSpPr>
          <p:cNvPr id="5" name="Rectangle 8"/>
          <p:cNvSpPr>
            <a:spLocks noChangeArrowheads="1"/>
          </p:cNvSpPr>
          <p:nvPr/>
        </p:nvSpPr>
        <p:spPr bwMode="auto">
          <a:xfrm>
            <a:off x="629264" y="1143000"/>
            <a:ext cx="8069825" cy="1295400"/>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just"/>
            <a:r>
              <a:rPr lang="tr-TR" altLang="tr-TR" sz="2400" dirty="0">
                <a:solidFill>
                  <a:schemeClr val="tx1"/>
                </a:solidFill>
                <a:latin typeface="Arial" charset="0"/>
              </a:rPr>
              <a:t>   I- Soğutarak söndürme</a:t>
            </a:r>
          </a:p>
          <a:p>
            <a:pPr algn="just"/>
            <a:r>
              <a:rPr lang="tr-TR" altLang="tr-TR" sz="2400" dirty="0">
                <a:solidFill>
                  <a:schemeClr val="tx1"/>
                </a:solidFill>
                <a:latin typeface="Arial" charset="0"/>
              </a:rPr>
              <a:t>  II- Havayı kesme</a:t>
            </a:r>
          </a:p>
          <a:p>
            <a:r>
              <a:rPr lang="tr-TR" altLang="tr-TR" sz="2400" dirty="0">
                <a:solidFill>
                  <a:schemeClr val="tx1"/>
                </a:solidFill>
                <a:latin typeface="Arial" charset="0"/>
              </a:rPr>
              <a:t> III- Yanıcı maddenin ortadan kaldırılması</a:t>
            </a:r>
            <a:endParaRPr lang="en-US" altLang="tr-TR" sz="2400" dirty="0">
              <a:solidFill>
                <a:schemeClr val="tx1"/>
              </a:solidFill>
              <a:latin typeface="Arial" charset="0"/>
            </a:endParaRPr>
          </a:p>
        </p:txBody>
      </p:sp>
      <p:graphicFrame>
        <p:nvGraphicFramePr>
          <p:cNvPr id="6" name="Nesne 5"/>
          <p:cNvGraphicFramePr>
            <a:graphicFrameLocks noChangeAspect="1"/>
          </p:cNvGraphicFramePr>
          <p:nvPr>
            <p:extLst/>
          </p:nvPr>
        </p:nvGraphicFramePr>
        <p:xfrm>
          <a:off x="2590800" y="3429000"/>
          <a:ext cx="3602038" cy="1905000"/>
        </p:xfrm>
        <a:graphic>
          <a:graphicData uri="http://schemas.openxmlformats.org/presentationml/2006/ole">
            <mc:AlternateContent xmlns:mc="http://schemas.openxmlformats.org/markup-compatibility/2006">
              <mc:Choice xmlns:v="urn:schemas-microsoft-com:vml" Requires="v">
                <p:oleObj spid="_x0000_s8227" name="Clip" r:id="rId3" imgW="1767535" imgH="937260" progId="MS_ClipArt_Gallery.2">
                  <p:embed/>
                </p:oleObj>
              </mc:Choice>
              <mc:Fallback>
                <p:oleObj name="Clip" r:id="rId3" imgW="1767535" imgH="937260" progId="MS_ClipArt_Gallery.2">
                  <p:embed/>
                  <p:pic>
                    <p:nvPicPr>
                      <p:cNvPr id="6" name="Nesn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29000"/>
                        <a:ext cx="3602038" cy="19050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1"/>
          <p:cNvSpPr txBox="1">
            <a:spLocks noChangeArrowheads="1"/>
          </p:cNvSpPr>
          <p:nvPr/>
        </p:nvSpPr>
        <p:spPr bwMode="auto">
          <a:xfrm>
            <a:off x="3444976" y="2971800"/>
            <a:ext cx="2438400" cy="4667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0" hangingPunct="0"/>
            <a:r>
              <a:rPr lang="tr-TR" altLang="tr-TR" sz="2400" b="1" i="1" dirty="0">
                <a:latin typeface="Times New Roman" pitchFamily="18" charset="0"/>
              </a:rPr>
              <a:t>I- Yanıcı Madde</a:t>
            </a:r>
            <a:endParaRPr lang="en-US" altLang="tr-TR" sz="2400" b="1" i="1" dirty="0">
              <a:latin typeface="Times New Roman" pitchFamily="18" charset="0"/>
            </a:endParaRPr>
          </a:p>
        </p:txBody>
      </p:sp>
      <p:sp>
        <p:nvSpPr>
          <p:cNvPr id="8" name="Text Box 12"/>
          <p:cNvSpPr txBox="1">
            <a:spLocks noChangeArrowheads="1"/>
          </p:cNvSpPr>
          <p:nvPr/>
        </p:nvSpPr>
        <p:spPr bwMode="auto">
          <a:xfrm>
            <a:off x="5654776" y="5410200"/>
            <a:ext cx="1295400" cy="4667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0" hangingPunct="0"/>
            <a:r>
              <a:rPr lang="tr-TR" altLang="tr-TR" sz="2400" b="1" i="1" dirty="0">
                <a:solidFill>
                  <a:schemeClr val="bg1"/>
                </a:solidFill>
                <a:latin typeface="Times New Roman" pitchFamily="18" charset="0"/>
              </a:rPr>
              <a:t>III- Isı</a:t>
            </a:r>
            <a:endParaRPr lang="en-US" altLang="tr-TR" sz="2400" b="1" i="1" dirty="0">
              <a:solidFill>
                <a:schemeClr val="bg1"/>
              </a:solidFill>
              <a:latin typeface="Times New Roman" pitchFamily="18" charset="0"/>
            </a:endParaRPr>
          </a:p>
        </p:txBody>
      </p:sp>
      <p:sp>
        <p:nvSpPr>
          <p:cNvPr id="9" name="Text Box 13"/>
          <p:cNvSpPr txBox="1">
            <a:spLocks noChangeArrowheads="1"/>
          </p:cNvSpPr>
          <p:nvPr/>
        </p:nvSpPr>
        <p:spPr bwMode="auto">
          <a:xfrm>
            <a:off x="1997176" y="5410200"/>
            <a:ext cx="1574800" cy="4667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0" hangingPunct="0"/>
            <a:r>
              <a:rPr lang="tr-TR" altLang="tr-TR" sz="2400" b="1" i="1">
                <a:latin typeface="Times New Roman" pitchFamily="18" charset="0"/>
              </a:rPr>
              <a:t>II- </a:t>
            </a:r>
            <a:r>
              <a:rPr lang="en-US" altLang="tr-TR" sz="2400" b="1" i="1">
                <a:latin typeface="Times New Roman" pitchFamily="18" charset="0"/>
              </a:rPr>
              <a:t>O</a:t>
            </a:r>
            <a:r>
              <a:rPr lang="tr-TR" altLang="tr-TR" sz="2400" b="1" i="1">
                <a:latin typeface="Times New Roman" pitchFamily="18" charset="0"/>
              </a:rPr>
              <a:t>ksijen</a:t>
            </a:r>
            <a:endParaRPr lang="en-US" altLang="tr-TR" sz="2400" b="1" i="1">
              <a:latin typeface="Times New Roman" pitchFamily="18" charset="0"/>
            </a:endParaRPr>
          </a:p>
        </p:txBody>
      </p:sp>
    </p:spTree>
    <p:extLst>
      <p:ext uri="{BB962C8B-B14F-4D97-AF65-F5344CB8AC3E}">
        <p14:creationId xmlns:p14="http://schemas.microsoft.com/office/powerpoint/2010/main" val="19934547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52578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endParaRPr lang="tr-TR" altLang="tr-TR" i="1">
              <a:solidFill>
                <a:srgbClr val="FF0000"/>
              </a:solidFill>
            </a:endParaRPr>
          </a:p>
          <a:p>
            <a:pPr>
              <a:buFont typeface="Wingdings" pitchFamily="2" charset="2"/>
              <a:buNone/>
            </a:pPr>
            <a:r>
              <a:rPr lang="tr-TR" altLang="tr-TR">
                <a:solidFill>
                  <a:srgbClr val="FF0000"/>
                </a:solidFill>
                <a:latin typeface="Times New Roman" pitchFamily="18" charset="0"/>
              </a:rPr>
              <a:t>Y</a:t>
            </a:r>
            <a:r>
              <a:rPr lang="tr-TR" altLang="tr-TR" b="1">
                <a:solidFill>
                  <a:srgbClr val="FF0000"/>
                </a:solidFill>
                <a:latin typeface="Times New Roman" pitchFamily="18" charset="0"/>
              </a:rPr>
              <a:t>ANGIN SÖNDÜRME TÜPLERİ</a:t>
            </a:r>
            <a:r>
              <a:rPr lang="tr-TR" altLang="tr-TR">
                <a:solidFill>
                  <a:srgbClr val="FF0000"/>
                </a:solidFill>
                <a:latin typeface="Times New Roman" pitchFamily="18" charset="0"/>
              </a:rPr>
              <a:t>;</a:t>
            </a:r>
          </a:p>
          <a:p>
            <a:pPr lvl="1"/>
            <a:endParaRPr lang="tr-TR" altLang="tr-TR">
              <a:latin typeface="Times New Roman" pitchFamily="18" charset="0"/>
            </a:endParaRPr>
          </a:p>
          <a:p>
            <a:pPr lvl="1"/>
            <a:r>
              <a:rPr lang="tr-TR" altLang="tr-TR" b="1">
                <a:latin typeface="Times New Roman" pitchFamily="18" charset="0"/>
              </a:rPr>
              <a:t>Kolayca ulaşılabilecek bir  yerde tutulmalıdır. </a:t>
            </a:r>
          </a:p>
          <a:p>
            <a:pPr lvl="1"/>
            <a:r>
              <a:rPr lang="tr-TR" altLang="tr-TR" b="1">
                <a:latin typeface="Times New Roman" pitchFamily="18" charset="0"/>
              </a:rPr>
              <a:t>Yeri herkes tarafından bilinmelidir. </a:t>
            </a:r>
          </a:p>
          <a:p>
            <a:pPr lvl="1"/>
            <a:r>
              <a:rPr lang="tr-TR" altLang="tr-TR" b="1">
                <a:latin typeface="Times New Roman" pitchFamily="18" charset="0"/>
              </a:rPr>
              <a:t>Duvara sıkıca sabitlenmelidir. </a:t>
            </a:r>
          </a:p>
          <a:p>
            <a:pPr lvl="1"/>
            <a:r>
              <a:rPr lang="tr-TR" altLang="tr-TR" b="1">
                <a:latin typeface="Times New Roman" pitchFamily="18" charset="0"/>
              </a:rPr>
              <a:t>Her yıl ilgili firma tarafından bakımı yapılmalıdır. </a:t>
            </a:r>
          </a:p>
          <a:p>
            <a:pPr lvl="1"/>
            <a:r>
              <a:rPr lang="tr-TR" altLang="tr-TR" b="1">
                <a:latin typeface="Times New Roman" pitchFamily="18" charset="0"/>
              </a:rPr>
              <a:t>Bir kez kullanıldıktan sonra mutlaka tekrar doldurulmalıdır.</a:t>
            </a:r>
          </a:p>
          <a:p>
            <a:endParaRPr lang="tr-TR" altLang="tr-TR" b="1" dirty="0">
              <a:latin typeface="Times New Roman" pitchFamily="18" charset="0"/>
            </a:endParaRPr>
          </a:p>
        </p:txBody>
      </p:sp>
      <p:pic>
        <p:nvPicPr>
          <p:cNvPr id="11266" name="Picture 2" descr="C:\Users\Polçev1\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877" y="4221955"/>
            <a:ext cx="3429000" cy="256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188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6700" y="533400"/>
            <a:ext cx="8648700" cy="50167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lnSpc>
                <a:spcPct val="95000"/>
              </a:lnSpc>
              <a:buClr>
                <a:srgbClr val="000000"/>
              </a:buClr>
              <a:buSzPct val="100000"/>
              <a:buFont typeface="Times New Roman" pitchFamily="18" charset="0"/>
              <a:buNone/>
            </a:pPr>
            <a:r>
              <a:rPr lang="tr-TR" altLang="tr-TR" sz="2800" b="1" dirty="0" smtClean="0">
                <a:solidFill>
                  <a:schemeClr val="tx1"/>
                </a:solidFill>
              </a:rPr>
              <a:t>Yangın </a:t>
            </a:r>
            <a:r>
              <a:rPr lang="tr-TR" altLang="tr-TR" sz="2800" b="1" dirty="0">
                <a:solidFill>
                  <a:schemeClr val="tx1"/>
                </a:solidFill>
              </a:rPr>
              <a:t>söndürme cihazı basınç göstergesi(BAROMETRE)</a:t>
            </a:r>
          </a:p>
        </p:txBody>
      </p:sp>
      <p:sp>
        <p:nvSpPr>
          <p:cNvPr id="5" name="Oval 4"/>
          <p:cNvSpPr>
            <a:spLocks noChangeArrowheads="1"/>
          </p:cNvSpPr>
          <p:nvPr/>
        </p:nvSpPr>
        <p:spPr bwMode="auto">
          <a:xfrm>
            <a:off x="1868488" y="1905000"/>
            <a:ext cx="6019800" cy="388620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95000"/>
              </a:lnSpc>
              <a:buClr>
                <a:srgbClr val="000000"/>
              </a:buClr>
              <a:buSzPct val="100000"/>
              <a:buFont typeface="Times New Roman" pitchFamily="18" charset="0"/>
              <a:buNone/>
            </a:pPr>
            <a:r>
              <a:rPr lang="tr-TR" altLang="tr-TR">
                <a:solidFill>
                  <a:schemeClr val="bg1"/>
                </a:solidFill>
              </a:rPr>
              <a:t>+</a:t>
            </a:r>
            <a:endParaRPr lang="tr-TR" altLang="tr-TR" b="1">
              <a:solidFill>
                <a:schemeClr val="bg1"/>
              </a:solidFill>
            </a:endParaRPr>
          </a:p>
        </p:txBody>
      </p:sp>
      <p:sp>
        <p:nvSpPr>
          <p:cNvPr id="6" name="Text Box 15"/>
          <p:cNvSpPr txBox="1">
            <a:spLocks noChangeArrowheads="1"/>
          </p:cNvSpPr>
          <p:nvPr/>
        </p:nvSpPr>
        <p:spPr bwMode="auto">
          <a:xfrm>
            <a:off x="4256063" y="6061587"/>
            <a:ext cx="147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baseline="30000" dirty="0"/>
              <a:t>BAROMETRE</a:t>
            </a:r>
          </a:p>
        </p:txBody>
      </p:sp>
      <p:graphicFrame>
        <p:nvGraphicFramePr>
          <p:cNvPr id="7" name="Object 19"/>
          <p:cNvGraphicFramePr>
            <a:graphicFrameLocks noChangeAspect="1"/>
          </p:cNvGraphicFramePr>
          <p:nvPr>
            <p:extLst/>
          </p:nvPr>
        </p:nvGraphicFramePr>
        <p:xfrm>
          <a:off x="266700" y="1602658"/>
          <a:ext cx="1295400" cy="4800600"/>
        </p:xfrm>
        <a:graphic>
          <a:graphicData uri="http://schemas.openxmlformats.org/presentationml/2006/ole">
            <mc:AlternateContent xmlns:mc="http://schemas.openxmlformats.org/markup-compatibility/2006">
              <mc:Choice xmlns:v="urn:schemas-microsoft-com:vml" Requires="v">
                <p:oleObj spid="_x0000_s9251" name="Bit Eşlem Resmi" r:id="rId4" imgW="628588" imgH="1943546" progId="Paint.Picture">
                  <p:embed/>
                </p:oleObj>
              </mc:Choice>
              <mc:Fallback>
                <p:oleObj name="Bit Eşlem Resmi" r:id="rId4" imgW="628588" imgH="1943546" progId="Paint.Picture">
                  <p:embed/>
                  <p:pic>
                    <p:nvPicPr>
                      <p:cNvPr id="7"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602658"/>
                        <a:ext cx="129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p:cNvSpPr>
            <a:spLocks noChangeArrowheads="1"/>
          </p:cNvSpPr>
          <p:nvPr/>
        </p:nvSpPr>
        <p:spPr bwMode="auto">
          <a:xfrm>
            <a:off x="2935288" y="2438400"/>
            <a:ext cx="12954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tr-TR"/>
          </a:p>
        </p:txBody>
      </p:sp>
      <p:sp>
        <p:nvSpPr>
          <p:cNvPr id="9" name="Rectangle 6"/>
          <p:cNvSpPr>
            <a:spLocks noChangeArrowheads="1"/>
          </p:cNvSpPr>
          <p:nvPr/>
        </p:nvSpPr>
        <p:spPr bwMode="auto">
          <a:xfrm>
            <a:off x="4230688" y="2438400"/>
            <a:ext cx="13716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tr-TR"/>
          </a:p>
        </p:txBody>
      </p:sp>
      <p:sp>
        <p:nvSpPr>
          <p:cNvPr id="10" name="Rectangle 7"/>
          <p:cNvSpPr>
            <a:spLocks noChangeArrowheads="1"/>
          </p:cNvSpPr>
          <p:nvPr/>
        </p:nvSpPr>
        <p:spPr bwMode="auto">
          <a:xfrm>
            <a:off x="5602288" y="2438400"/>
            <a:ext cx="12954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tr-TR"/>
          </a:p>
        </p:txBody>
      </p:sp>
      <p:sp>
        <p:nvSpPr>
          <p:cNvPr id="11" name="Line 8"/>
          <p:cNvSpPr>
            <a:spLocks noChangeShapeType="1"/>
          </p:cNvSpPr>
          <p:nvPr/>
        </p:nvSpPr>
        <p:spPr bwMode="auto">
          <a:xfrm flipV="1">
            <a:off x="4840288" y="28956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 name="Text Box 9"/>
          <p:cNvSpPr txBox="1">
            <a:spLocks noChangeArrowheads="1"/>
          </p:cNvSpPr>
          <p:nvPr/>
        </p:nvSpPr>
        <p:spPr bwMode="auto">
          <a:xfrm>
            <a:off x="4535488" y="4540250"/>
            <a:ext cx="611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baseline="30000" dirty="0"/>
              <a:t>BAR</a:t>
            </a:r>
          </a:p>
        </p:txBody>
      </p:sp>
      <p:sp>
        <p:nvSpPr>
          <p:cNvPr id="13" name="Text Box 11"/>
          <p:cNvSpPr txBox="1">
            <a:spLocks noChangeArrowheads="1"/>
          </p:cNvSpPr>
          <p:nvPr/>
        </p:nvSpPr>
        <p:spPr bwMode="auto">
          <a:xfrm>
            <a:off x="3910013" y="2117725"/>
            <a:ext cx="642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-20</a:t>
            </a:r>
            <a:r>
              <a:rPr lang="tr-TR" altLang="tr-TR" baseline="30000"/>
              <a:t>0</a:t>
            </a:r>
          </a:p>
        </p:txBody>
      </p:sp>
      <p:sp>
        <p:nvSpPr>
          <p:cNvPr id="14" name="Text Box 12"/>
          <p:cNvSpPr txBox="1">
            <a:spLocks noChangeArrowheads="1"/>
          </p:cNvSpPr>
          <p:nvPr/>
        </p:nvSpPr>
        <p:spPr bwMode="auto">
          <a:xfrm>
            <a:off x="5264151" y="2117725"/>
            <a:ext cx="709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  60</a:t>
            </a:r>
            <a:r>
              <a:rPr lang="tr-TR" altLang="tr-TR" baseline="30000"/>
              <a:t>0</a:t>
            </a:r>
          </a:p>
        </p:txBody>
      </p:sp>
      <p:sp>
        <p:nvSpPr>
          <p:cNvPr id="15" name="Text Box 13"/>
          <p:cNvSpPr txBox="1">
            <a:spLocks noChangeArrowheads="1"/>
          </p:cNvSpPr>
          <p:nvPr/>
        </p:nvSpPr>
        <p:spPr bwMode="auto">
          <a:xfrm>
            <a:off x="3087688" y="3276600"/>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0</a:t>
            </a:r>
            <a:endParaRPr lang="tr-TR" altLang="tr-TR" baseline="30000"/>
          </a:p>
        </p:txBody>
      </p:sp>
      <p:sp>
        <p:nvSpPr>
          <p:cNvPr id="16" name="Text Box 14"/>
          <p:cNvSpPr txBox="1">
            <a:spLocks noChangeArrowheads="1"/>
          </p:cNvSpPr>
          <p:nvPr/>
        </p:nvSpPr>
        <p:spPr bwMode="auto">
          <a:xfrm>
            <a:off x="6376988" y="3429000"/>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baseline="30000"/>
              <a:t>28</a:t>
            </a:r>
          </a:p>
        </p:txBody>
      </p:sp>
      <p:sp>
        <p:nvSpPr>
          <p:cNvPr id="17" name="Oval 10"/>
          <p:cNvSpPr>
            <a:spLocks noChangeArrowheads="1"/>
          </p:cNvSpPr>
          <p:nvPr/>
        </p:nvSpPr>
        <p:spPr bwMode="auto">
          <a:xfrm>
            <a:off x="4688682" y="5316794"/>
            <a:ext cx="304800" cy="228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tr-TR"/>
          </a:p>
        </p:txBody>
      </p:sp>
    </p:spTree>
    <p:extLst>
      <p:ext uri="{BB962C8B-B14F-4D97-AF65-F5344CB8AC3E}">
        <p14:creationId xmlns:p14="http://schemas.microsoft.com/office/powerpoint/2010/main" val="36951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533400" y="304800"/>
            <a:ext cx="8229600" cy="8683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İŞ SAĞLIĞI VE GÜVENLİĞİ KİMLERİ KAPSAR</a:t>
            </a:r>
          </a:p>
        </p:txBody>
      </p:sp>
      <p:sp>
        <p:nvSpPr>
          <p:cNvPr id="5" name="Metin kutusu 4"/>
          <p:cNvSpPr txBox="1"/>
          <p:nvPr/>
        </p:nvSpPr>
        <p:spPr>
          <a:xfrm>
            <a:off x="588706" y="1447800"/>
            <a:ext cx="811898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lvl="0" indent="-285750">
              <a:buClr>
                <a:schemeClr val="accent5"/>
              </a:buClr>
              <a:buFont typeface="Wingdings" panose="05000000000000000000" pitchFamily="2" charset="2"/>
              <a:buChar char="Ø"/>
            </a:pPr>
            <a:r>
              <a:rPr lang="tr-TR" dirty="0">
                <a:solidFill>
                  <a:prstClr val="black"/>
                </a:solidFill>
                <a:latin typeface="Arial" panose="020B0604020202020204" pitchFamily="34" charset="0"/>
                <a:cs typeface="Arial" panose="020B0604020202020204" pitchFamily="34" charset="0"/>
              </a:rPr>
              <a:t>Kamu ve özel sektöre ait bütün işlere ve işyerlerine, bu işyerlerinin işverenleri ile işveren vekillerine, çırak ve </a:t>
            </a:r>
            <a:r>
              <a:rPr lang="tr-TR" dirty="0">
                <a:solidFill>
                  <a:srgbClr val="FF0000"/>
                </a:solidFill>
                <a:latin typeface="Arial" panose="020B0604020202020204" pitchFamily="34" charset="0"/>
                <a:cs typeface="Arial" panose="020B0604020202020204" pitchFamily="34" charset="0"/>
              </a:rPr>
              <a:t>stajyerler </a:t>
            </a:r>
            <a:r>
              <a:rPr lang="tr-TR" dirty="0">
                <a:solidFill>
                  <a:prstClr val="black"/>
                </a:solidFill>
                <a:latin typeface="Arial" panose="020B0604020202020204" pitchFamily="34" charset="0"/>
                <a:cs typeface="Arial" panose="020B0604020202020204" pitchFamily="34" charset="0"/>
              </a:rPr>
              <a:t> de dâhil olmak üzere tüm çalışanlarına faaliyet konularına bakılmaksızın uygulanır.</a:t>
            </a:r>
          </a:p>
        </p:txBody>
      </p:sp>
      <p:sp>
        <p:nvSpPr>
          <p:cNvPr id="2" name="Metin kutusu 1"/>
          <p:cNvSpPr txBox="1"/>
          <p:nvPr/>
        </p:nvSpPr>
        <p:spPr>
          <a:xfrm>
            <a:off x="533400" y="2667000"/>
            <a:ext cx="543109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anose="05000000000000000000" pitchFamily="2" charset="2"/>
              <a:buChar char="Ø"/>
            </a:pPr>
            <a:r>
              <a:rPr lang="tr-TR" sz="2000" dirty="0"/>
              <a:t>KİMLERİ KAPSAMAZ</a:t>
            </a:r>
          </a:p>
        </p:txBody>
      </p:sp>
      <p:sp>
        <p:nvSpPr>
          <p:cNvPr id="3" name="Metin kutusu 2"/>
          <p:cNvSpPr txBox="1"/>
          <p:nvPr/>
        </p:nvSpPr>
        <p:spPr>
          <a:xfrm>
            <a:off x="588706" y="3352800"/>
            <a:ext cx="8118986"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latin typeface="Arial" panose="020B0604020202020204" pitchFamily="34" charset="0"/>
                <a:cs typeface="Arial" panose="020B0604020202020204" pitchFamily="34" charset="0"/>
              </a:rPr>
              <a:t>a) Fabrika, bakım merkezi, dikimevi ve benzeri işyerlerindekiler hariç Türk Silahlı Kuvvetleri, genel kolluk kuvvetleri ve Milli İstihbarat Teşkilatı Müsteşarlığının faaliyetleri. </a:t>
            </a:r>
          </a:p>
          <a:p>
            <a:r>
              <a:rPr lang="tr-TR" dirty="0">
                <a:latin typeface="Arial" panose="020B0604020202020204" pitchFamily="34" charset="0"/>
                <a:cs typeface="Arial" panose="020B0604020202020204" pitchFamily="34" charset="0"/>
              </a:rPr>
              <a:t>b) Afet ve acil durum birimlerinin müdahale faaliyetleri. </a:t>
            </a:r>
          </a:p>
          <a:p>
            <a:r>
              <a:rPr lang="tr-TR" dirty="0">
                <a:latin typeface="Arial" panose="020B0604020202020204" pitchFamily="34" charset="0"/>
                <a:cs typeface="Arial" panose="020B0604020202020204" pitchFamily="34" charset="0"/>
              </a:rPr>
              <a:t>c) Ev hizmetleri. </a:t>
            </a:r>
          </a:p>
          <a:p>
            <a:r>
              <a:rPr lang="tr-TR" dirty="0">
                <a:latin typeface="Arial" panose="020B0604020202020204" pitchFamily="34" charset="0"/>
                <a:cs typeface="Arial" panose="020B0604020202020204" pitchFamily="34" charset="0"/>
              </a:rPr>
              <a:t>ç) Çalışan istihdam etmeksizin kendi nam ve hesabına mal ve hizmet üretimi yapanlar. </a:t>
            </a:r>
          </a:p>
          <a:p>
            <a:r>
              <a:rPr lang="tr-TR" dirty="0">
                <a:latin typeface="Arial" panose="020B0604020202020204" pitchFamily="34" charset="0"/>
                <a:cs typeface="Arial" panose="020B0604020202020204" pitchFamily="34" charset="0"/>
              </a:rPr>
              <a:t>d) Hükümlü ve tutuklulara yönelik infaz hizmetleri sırasında, iyileştirme kapsamında yapılan iş yurdu, eğitim, güvenlik ve meslek edindirme faaliyetleri. </a:t>
            </a:r>
          </a:p>
        </p:txBody>
      </p:sp>
    </p:spTree>
    <p:extLst>
      <p:ext uri="{BB962C8B-B14F-4D97-AF65-F5344CB8AC3E}">
        <p14:creationId xmlns:p14="http://schemas.microsoft.com/office/powerpoint/2010/main" val="1842161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8994" y="976114"/>
            <a:ext cx="7010400"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r>
              <a:rPr lang="tr-TR" altLang="tr-TR" sz="1600" dirty="0">
                <a:solidFill>
                  <a:srgbClr val="FF0000"/>
                </a:solidFill>
                <a:latin typeface="Tahoma" pitchFamily="34" charset="0"/>
              </a:rPr>
              <a:t>YANGIN ANINDA YAPILMASI GEREKENLER</a:t>
            </a:r>
          </a:p>
          <a:p>
            <a:r>
              <a:rPr lang="tr-TR" altLang="tr-TR" sz="1600" dirty="0">
                <a:latin typeface="Tahoma" pitchFamily="34" charset="0"/>
              </a:rPr>
              <a:t>1. Telaşlanmayınız.</a:t>
            </a:r>
          </a:p>
          <a:p>
            <a:r>
              <a:rPr lang="tr-TR" altLang="tr-TR" sz="1600" dirty="0">
                <a:latin typeface="Tahoma" pitchFamily="34" charset="0"/>
              </a:rPr>
              <a:t>2. Bulunduğunuz yere en yakın yangın ihbar düğmesine basınız.</a:t>
            </a:r>
          </a:p>
          <a:p>
            <a:r>
              <a:rPr lang="tr-TR" altLang="tr-TR" sz="1600" dirty="0">
                <a:latin typeface="Tahoma" pitchFamily="34" charset="0"/>
              </a:rPr>
              <a:t>4. </a:t>
            </a:r>
            <a:r>
              <a:rPr lang="tr-TR" altLang="tr-TR" sz="1600" b="1" dirty="0">
                <a:latin typeface="Tahoma" pitchFamily="34" charset="0"/>
              </a:rPr>
              <a:t>İTFAİYE TEŞKİLATINA</a:t>
            </a:r>
            <a:r>
              <a:rPr lang="tr-TR" altLang="tr-TR" sz="1600" dirty="0">
                <a:latin typeface="Tahoma" pitchFamily="34" charset="0"/>
              </a:rPr>
              <a:t> </a:t>
            </a:r>
            <a:r>
              <a:rPr lang="tr-TR" altLang="tr-TR" sz="1600" b="1" dirty="0">
                <a:latin typeface="Tahoma" pitchFamily="34" charset="0"/>
              </a:rPr>
              <a:t>( </a:t>
            </a:r>
            <a:r>
              <a:rPr lang="tr-TR" altLang="tr-TR" sz="1600" b="1" dirty="0">
                <a:solidFill>
                  <a:srgbClr val="FF0000"/>
                </a:solidFill>
                <a:latin typeface="Tahoma" pitchFamily="34" charset="0"/>
              </a:rPr>
              <a:t>110  </a:t>
            </a:r>
            <a:r>
              <a:rPr lang="tr-TR" altLang="tr-TR" sz="1600" b="1" dirty="0">
                <a:latin typeface="Tahoma" pitchFamily="34" charset="0"/>
              </a:rPr>
              <a:t> )</a:t>
            </a:r>
            <a:r>
              <a:rPr lang="tr-TR" altLang="tr-TR" sz="1600" dirty="0">
                <a:latin typeface="Tahoma" pitchFamily="34" charset="0"/>
              </a:rPr>
              <a:t> telefon ediniz.</a:t>
            </a:r>
          </a:p>
          <a:p>
            <a:r>
              <a:rPr lang="tr-TR" altLang="tr-TR" sz="1600" dirty="0">
                <a:latin typeface="Tahoma" pitchFamily="34" charset="0"/>
              </a:rPr>
              <a:t>5. Yangın yerinin adresini, yangının cinsini en kısa ve doğru şekilde bildiriniz.</a:t>
            </a:r>
          </a:p>
          <a:p>
            <a:r>
              <a:rPr lang="tr-TR" altLang="tr-TR" sz="1600" dirty="0">
                <a:latin typeface="Tahoma" pitchFamily="34" charset="0"/>
              </a:rPr>
              <a:t>6. Yangını çevrenizdekilere duyurunuz.</a:t>
            </a:r>
          </a:p>
          <a:p>
            <a:r>
              <a:rPr lang="tr-TR" altLang="tr-TR" sz="1600" dirty="0">
                <a:latin typeface="Tahoma" pitchFamily="34" charset="0"/>
              </a:rPr>
              <a:t>7. Yangının yayılmasını önlemek için kapı ve pencereleri kapatınız.</a:t>
            </a:r>
          </a:p>
          <a:p>
            <a:r>
              <a:rPr lang="tr-TR" altLang="tr-TR" sz="1600" dirty="0">
                <a:latin typeface="Tahoma" pitchFamily="34" charset="0"/>
              </a:rPr>
              <a:t>8. Elektrik akımını kesmeden su ile müdahalede bulunmayınız.</a:t>
            </a:r>
          </a:p>
          <a:p>
            <a:r>
              <a:rPr lang="tr-TR" altLang="tr-TR" sz="1600" dirty="0">
                <a:latin typeface="Tahoma" pitchFamily="34" charset="0"/>
              </a:rPr>
              <a:t>9.Bulunduğunuz yerde mevcut  gaz vanalarını kapatınız</a:t>
            </a:r>
            <a:r>
              <a:rPr lang="tr-TR" altLang="tr-TR" dirty="0">
                <a:latin typeface="Tahoma" pitchFamily="34" charset="0"/>
              </a:rPr>
              <a:t>.</a:t>
            </a:r>
          </a:p>
          <a:p>
            <a:r>
              <a:rPr lang="tr-TR" altLang="tr-TR" sz="1600" dirty="0">
                <a:latin typeface="Tahoma" pitchFamily="34" charset="0"/>
              </a:rPr>
              <a:t>10.Tehlikeli maddeleri çevreden (yanıcı, parlayıcı) uzaklaştırınız.</a:t>
            </a:r>
          </a:p>
          <a:p>
            <a:r>
              <a:rPr lang="tr-TR" altLang="tr-TR" sz="1600" dirty="0">
                <a:latin typeface="Tahoma" pitchFamily="34" charset="0"/>
              </a:rPr>
              <a:t>11. Görevliler gelinceye kadar yangını söndürmek için elinizdeki mevcut   imkanlardan yararlanınız.</a:t>
            </a:r>
          </a:p>
          <a:p>
            <a:r>
              <a:rPr lang="tr-TR" altLang="tr-TR" sz="1600" dirty="0">
                <a:latin typeface="Tahoma" pitchFamily="34" charset="0"/>
              </a:rPr>
              <a:t>12. Yangından ilk önce canlıları, sonra kurtarılması gerekli kıymetli evrak, eşya ve cihazları kurtarınız ve emniyetinizi sağlayınız.</a:t>
            </a:r>
          </a:p>
          <a:p>
            <a:r>
              <a:rPr lang="tr-TR" altLang="tr-TR" sz="1600" dirty="0">
                <a:latin typeface="Tahoma" pitchFamily="34" charset="0"/>
              </a:rPr>
              <a:t>13.Yangın yerine görevlilerden başkasının girmesine engel olunuz. </a:t>
            </a:r>
          </a:p>
          <a:p>
            <a:r>
              <a:rPr lang="tr-TR" altLang="tr-TR" sz="1600" dirty="0">
                <a:latin typeface="Tahoma" pitchFamily="34" charset="0"/>
              </a:rPr>
              <a:t>14. Bunları yaparken kendinizin ve başkalarının hayatını tehlikeye atmayınız</a:t>
            </a:r>
          </a:p>
          <a:p>
            <a:pPr eaLnBrk="0" hangingPunct="0"/>
            <a:endParaRPr lang="tr-TR" altLang="tr-TR" sz="1600"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2057400" cy="671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479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http://www.kurtarir.com/images/dy_yanlis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38200" y="4268788"/>
            <a:ext cx="3352800" cy="1217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0" descr="http://www.kurtarir.com/images/dy_dogru1.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105400" y="4346575"/>
            <a:ext cx="3505200" cy="1216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2"/>
          <p:cNvSpPr txBox="1">
            <a:spLocks noChangeArrowheads="1"/>
          </p:cNvSpPr>
          <p:nvPr/>
        </p:nvSpPr>
        <p:spPr bwMode="auto">
          <a:xfrm>
            <a:off x="647700" y="838200"/>
            <a:ext cx="7620000"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tr-TR" altLang="tr-TR" sz="2400" dirty="0">
                <a:solidFill>
                  <a:schemeClr val="bg1"/>
                </a:solidFill>
              </a:rPr>
              <a:t>7- SÖNDÜRME KURALLARI</a:t>
            </a:r>
          </a:p>
          <a:p>
            <a:pPr>
              <a:buFontTx/>
              <a:buChar char="•"/>
            </a:pPr>
            <a:r>
              <a:rPr lang="tr-TR" altLang="tr-TR" sz="2400" b="1" dirty="0">
                <a:solidFill>
                  <a:schemeClr val="bg1"/>
                </a:solidFill>
              </a:rPr>
              <a:t>Dışarıda isen rüzgarı arkana al.</a:t>
            </a:r>
          </a:p>
          <a:p>
            <a:pPr>
              <a:buFontTx/>
              <a:buChar char="•"/>
            </a:pPr>
            <a:r>
              <a:rPr lang="tr-TR" altLang="tr-TR" sz="2400" b="1" dirty="0">
                <a:solidFill>
                  <a:schemeClr val="bg1"/>
                </a:solidFill>
              </a:rPr>
              <a:t>Hortumu alevin dibine tut</a:t>
            </a:r>
          </a:p>
          <a:p>
            <a:pPr>
              <a:buFontTx/>
              <a:buChar char="•"/>
            </a:pPr>
            <a:r>
              <a:rPr lang="tr-TR" altLang="tr-TR" sz="2400" b="1" dirty="0">
                <a:solidFill>
                  <a:schemeClr val="bg1"/>
                </a:solidFill>
              </a:rPr>
              <a:t> Tetiğe bas</a:t>
            </a:r>
          </a:p>
        </p:txBody>
      </p:sp>
      <p:sp>
        <p:nvSpPr>
          <p:cNvPr id="8" name="Rectangle 48"/>
          <p:cNvSpPr>
            <a:spLocks noChangeArrowheads="1"/>
          </p:cNvSpPr>
          <p:nvPr/>
        </p:nvSpPr>
        <p:spPr bwMode="auto">
          <a:xfrm>
            <a:off x="4572000" y="3333135"/>
            <a:ext cx="4152900" cy="6858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tr-TR" altLang="tr-TR" sz="1800" b="1" dirty="0">
                <a:solidFill>
                  <a:schemeClr val="bg1"/>
                </a:solidFill>
              </a:rPr>
              <a:t/>
            </a:r>
            <a:br>
              <a:rPr lang="tr-TR" altLang="tr-TR" sz="1800" b="1" dirty="0">
                <a:solidFill>
                  <a:schemeClr val="bg1"/>
                </a:solidFill>
              </a:rPr>
            </a:br>
            <a:r>
              <a:rPr lang="tr-TR" altLang="tr-TR" sz="2400" dirty="0">
                <a:solidFill>
                  <a:schemeClr val="bg1"/>
                </a:solidFill>
              </a:rPr>
              <a:t>        Doğru</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
        <p:nvSpPr>
          <p:cNvPr id="9" name="Rectangle 48"/>
          <p:cNvSpPr>
            <a:spLocks noChangeArrowheads="1"/>
          </p:cNvSpPr>
          <p:nvPr/>
        </p:nvSpPr>
        <p:spPr bwMode="auto">
          <a:xfrm>
            <a:off x="304800" y="3333135"/>
            <a:ext cx="3962400" cy="685800"/>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tabLst>
                <a:tab pos="2595563" algn="l"/>
              </a:tabLst>
            </a:pPr>
            <a:r>
              <a:rPr lang="tr-TR" altLang="tr-TR" sz="1800" b="1" dirty="0">
                <a:solidFill>
                  <a:schemeClr val="bg1"/>
                </a:solidFill>
              </a:rPr>
              <a:t/>
            </a:r>
            <a:br>
              <a:rPr lang="tr-TR" altLang="tr-TR" sz="1800" b="1" dirty="0">
                <a:solidFill>
                  <a:schemeClr val="bg1"/>
                </a:solidFill>
              </a:rPr>
            </a:br>
            <a:r>
              <a:rPr lang="tr-TR" altLang="tr-TR" sz="1800" b="1" dirty="0">
                <a:solidFill>
                  <a:schemeClr val="bg1"/>
                </a:solidFill>
              </a:rPr>
              <a:t>           </a:t>
            </a:r>
            <a:r>
              <a:rPr lang="tr-TR" altLang="tr-TR" sz="2400" dirty="0">
                <a:solidFill>
                  <a:schemeClr val="bg1"/>
                </a:solidFill>
              </a:rPr>
              <a:t>Yanlış</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Tree>
    <p:extLst>
      <p:ext uri="{BB962C8B-B14F-4D97-AF65-F5344CB8AC3E}">
        <p14:creationId xmlns:p14="http://schemas.microsoft.com/office/powerpoint/2010/main" val="12538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http://www.kurtarir.com/images/dy_yanlis2.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476568" y="2384195"/>
            <a:ext cx="3062288" cy="1311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0" descr="http://www.kurtarir.com/images/dy_dogru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8368" y="2384195"/>
            <a:ext cx="2895600" cy="1214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8"/>
          <p:cNvSpPr>
            <a:spLocks noChangeArrowheads="1"/>
          </p:cNvSpPr>
          <p:nvPr/>
        </p:nvSpPr>
        <p:spPr bwMode="auto">
          <a:xfrm>
            <a:off x="523568" y="1545995"/>
            <a:ext cx="4152900" cy="6858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tr-TR" altLang="tr-TR" sz="1800" b="1" dirty="0">
                <a:solidFill>
                  <a:schemeClr val="bg1"/>
                </a:solidFill>
              </a:rPr>
              <a:t/>
            </a:r>
            <a:br>
              <a:rPr lang="tr-TR" altLang="tr-TR" sz="1800" b="1" dirty="0">
                <a:solidFill>
                  <a:schemeClr val="bg1"/>
                </a:solidFill>
              </a:rPr>
            </a:br>
            <a:r>
              <a:rPr lang="tr-TR" altLang="tr-TR" sz="2400" dirty="0">
                <a:solidFill>
                  <a:schemeClr val="bg1"/>
                </a:solidFill>
              </a:rPr>
              <a:t>        Doğru</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
        <p:nvSpPr>
          <p:cNvPr id="7" name="Rectangle 55"/>
          <p:cNvSpPr>
            <a:spLocks noChangeArrowheads="1"/>
          </p:cNvSpPr>
          <p:nvPr/>
        </p:nvSpPr>
        <p:spPr bwMode="auto">
          <a:xfrm>
            <a:off x="104468" y="3708426"/>
            <a:ext cx="4572000" cy="1200329"/>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r>
              <a:rPr lang="tr-TR" altLang="tr-TR" sz="2400" dirty="0">
                <a:solidFill>
                  <a:schemeClr val="tx1"/>
                </a:solidFill>
              </a:rPr>
              <a:t>Önden tarayarak, yangının çıkış noktası, yani dip kısmına müdahale etmek.</a:t>
            </a:r>
          </a:p>
        </p:txBody>
      </p:sp>
      <p:sp>
        <p:nvSpPr>
          <p:cNvPr id="8" name="Rectangle 57"/>
          <p:cNvSpPr>
            <a:spLocks noChangeArrowheads="1"/>
          </p:cNvSpPr>
          <p:nvPr/>
        </p:nvSpPr>
        <p:spPr bwMode="auto">
          <a:xfrm>
            <a:off x="5019368" y="3831995"/>
            <a:ext cx="4114800" cy="83099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r>
              <a:rPr lang="tr-TR" altLang="tr-TR" sz="2400">
                <a:solidFill>
                  <a:schemeClr val="tx1"/>
                </a:solidFill>
              </a:rPr>
              <a:t>Yanan yere üstten ve arkadan müdahale etmek.</a:t>
            </a:r>
          </a:p>
        </p:txBody>
      </p:sp>
      <p:sp>
        <p:nvSpPr>
          <p:cNvPr id="9" name="Rectangle 48"/>
          <p:cNvSpPr>
            <a:spLocks noChangeArrowheads="1"/>
          </p:cNvSpPr>
          <p:nvPr/>
        </p:nvSpPr>
        <p:spPr bwMode="auto">
          <a:xfrm>
            <a:off x="5095568" y="1545995"/>
            <a:ext cx="3962400" cy="685800"/>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tabLst>
                <a:tab pos="2595563" algn="l"/>
              </a:tabLst>
            </a:pPr>
            <a:r>
              <a:rPr lang="tr-TR" altLang="tr-TR" sz="1800" b="1" dirty="0">
                <a:solidFill>
                  <a:schemeClr val="bg1"/>
                </a:solidFill>
              </a:rPr>
              <a:t/>
            </a:r>
            <a:br>
              <a:rPr lang="tr-TR" altLang="tr-TR" sz="1800" b="1" dirty="0">
                <a:solidFill>
                  <a:schemeClr val="bg1"/>
                </a:solidFill>
              </a:rPr>
            </a:br>
            <a:r>
              <a:rPr lang="tr-TR" altLang="tr-TR" sz="1800" b="1" dirty="0">
                <a:solidFill>
                  <a:schemeClr val="bg1"/>
                </a:solidFill>
              </a:rPr>
              <a:t>           </a:t>
            </a:r>
            <a:r>
              <a:rPr lang="tr-TR" altLang="tr-TR" sz="2400" dirty="0">
                <a:solidFill>
                  <a:schemeClr val="bg1"/>
                </a:solidFill>
              </a:rPr>
              <a:t>Yanlış</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Tree>
    <p:extLst>
      <p:ext uri="{BB962C8B-B14F-4D97-AF65-F5344CB8AC3E}">
        <p14:creationId xmlns:p14="http://schemas.microsoft.com/office/powerpoint/2010/main" val="23021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http://www.kurtarir.com/images/dy_yanlis5.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943600" y="2705100"/>
            <a:ext cx="2743200" cy="1379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9" descr="http://www.kurtarir.com/images/dy_dogru5.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90600" y="2743200"/>
            <a:ext cx="3276600" cy="12811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0"/>
          <p:cNvSpPr>
            <a:spLocks noChangeArrowheads="1"/>
          </p:cNvSpPr>
          <p:nvPr/>
        </p:nvSpPr>
        <p:spPr bwMode="auto">
          <a:xfrm>
            <a:off x="304800" y="4114800"/>
            <a:ext cx="4876800" cy="12192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spcBef>
                <a:spcPct val="0"/>
              </a:spcBef>
              <a:buFont typeface="Wingdings" pitchFamily="2" charset="2"/>
              <a:buNone/>
            </a:pPr>
            <a:r>
              <a:rPr lang="tr-TR" altLang="tr-TR" sz="2400" dirty="0">
                <a:solidFill>
                  <a:schemeClr val="folHlink"/>
                </a:solidFill>
                <a:latin typeface="Verdana" pitchFamily="34" charset="0"/>
                <a:cs typeface="Times New Roman" pitchFamily="18" charset="0"/>
              </a:rPr>
              <a:t>Yangının tamamen söndüğüne emin olmadan yangın mahallini </a:t>
            </a:r>
            <a:r>
              <a:rPr lang="tr-TR" altLang="tr-TR" sz="2400" dirty="0" err="1">
                <a:solidFill>
                  <a:schemeClr val="folHlink"/>
                </a:solidFill>
                <a:latin typeface="Verdana" pitchFamily="34" charset="0"/>
                <a:cs typeface="Times New Roman" pitchFamily="18" charset="0"/>
              </a:rPr>
              <a:t>terketmemek</a:t>
            </a:r>
            <a:r>
              <a:rPr lang="tr-TR" altLang="tr-TR" sz="2400" dirty="0">
                <a:solidFill>
                  <a:schemeClr val="folHlink"/>
                </a:solidFill>
                <a:latin typeface="Verdana" pitchFamily="34" charset="0"/>
                <a:cs typeface="Times New Roman" pitchFamily="18" charset="0"/>
              </a:rPr>
              <a:t>.</a:t>
            </a:r>
            <a:endParaRPr lang="tr-TR" altLang="tr-TR" sz="2400" dirty="0">
              <a:solidFill>
                <a:schemeClr val="folHlink"/>
              </a:solidFill>
            </a:endParaRPr>
          </a:p>
        </p:txBody>
      </p:sp>
      <p:sp>
        <p:nvSpPr>
          <p:cNvPr id="7" name="Rectangle 51"/>
          <p:cNvSpPr>
            <a:spLocks noChangeArrowheads="1"/>
          </p:cNvSpPr>
          <p:nvPr/>
        </p:nvSpPr>
        <p:spPr bwMode="auto">
          <a:xfrm>
            <a:off x="5715000" y="4060825"/>
            <a:ext cx="3048000" cy="1044575"/>
          </a:xfrm>
          <a:prstGeom prst="rect">
            <a:avLst/>
          </a:prstGeom>
          <a:ln/>
        </p:spPr>
        <p:style>
          <a:lnRef idx="2">
            <a:schemeClr val="accent2"/>
          </a:lnRef>
          <a:fillRef idx="1">
            <a:schemeClr val="lt1"/>
          </a:fillRef>
          <a:effectRef idx="0">
            <a:schemeClr val="accent2"/>
          </a:effectRef>
          <a:fontRef idx="minor">
            <a:schemeClr val="dk1"/>
          </a:fontRef>
        </p:style>
        <p:txBody>
          <a:bodyPr/>
          <a:lstStyle>
            <a:lvl1pPr>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lgn="just">
              <a:spcBef>
                <a:spcPct val="0"/>
              </a:spcBef>
              <a:buFont typeface="Wingdings" pitchFamily="2" charset="2"/>
              <a:buNone/>
            </a:pPr>
            <a:r>
              <a:rPr lang="tr-TR" altLang="tr-TR" sz="2400" dirty="0">
                <a:solidFill>
                  <a:schemeClr val="folHlink"/>
                </a:solidFill>
                <a:latin typeface="Verdana" pitchFamily="34" charset="0"/>
                <a:cs typeface="Times New Roman" pitchFamily="18" charset="0"/>
              </a:rPr>
              <a:t>Yangın mahallini </a:t>
            </a:r>
            <a:r>
              <a:rPr lang="tr-TR" altLang="tr-TR" sz="2400" dirty="0" err="1">
                <a:solidFill>
                  <a:schemeClr val="folHlink"/>
                </a:solidFill>
                <a:latin typeface="Verdana" pitchFamily="34" charset="0"/>
                <a:cs typeface="Times New Roman" pitchFamily="18" charset="0"/>
              </a:rPr>
              <a:t>terketmek</a:t>
            </a:r>
            <a:r>
              <a:rPr lang="tr-TR" altLang="tr-TR" sz="2400" dirty="0">
                <a:solidFill>
                  <a:schemeClr val="folHlink"/>
                </a:solidFill>
                <a:latin typeface="Verdana" pitchFamily="34" charset="0"/>
                <a:cs typeface="Times New Roman" pitchFamily="18" charset="0"/>
              </a:rPr>
              <a:t>.</a:t>
            </a:r>
            <a:endParaRPr lang="tr-TR" altLang="tr-TR" sz="2400" dirty="0">
              <a:solidFill>
                <a:schemeClr val="folHlink"/>
              </a:solidFill>
            </a:endParaRPr>
          </a:p>
        </p:txBody>
      </p:sp>
      <p:sp>
        <p:nvSpPr>
          <p:cNvPr id="8" name="Rectangle 48"/>
          <p:cNvSpPr>
            <a:spLocks noChangeArrowheads="1"/>
          </p:cNvSpPr>
          <p:nvPr/>
        </p:nvSpPr>
        <p:spPr bwMode="auto">
          <a:xfrm>
            <a:off x="552450" y="1752600"/>
            <a:ext cx="4152900" cy="6858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tr-TR" altLang="tr-TR" sz="1800" b="1" dirty="0">
                <a:solidFill>
                  <a:schemeClr val="bg1"/>
                </a:solidFill>
              </a:rPr>
              <a:t/>
            </a:r>
            <a:br>
              <a:rPr lang="tr-TR" altLang="tr-TR" sz="1800" b="1" dirty="0">
                <a:solidFill>
                  <a:schemeClr val="bg1"/>
                </a:solidFill>
              </a:rPr>
            </a:br>
            <a:r>
              <a:rPr lang="tr-TR" altLang="tr-TR" sz="2400" dirty="0">
                <a:solidFill>
                  <a:schemeClr val="bg1"/>
                </a:solidFill>
              </a:rPr>
              <a:t>        Doğru</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
        <p:nvSpPr>
          <p:cNvPr id="9" name="Rectangle 48"/>
          <p:cNvSpPr>
            <a:spLocks noChangeArrowheads="1"/>
          </p:cNvSpPr>
          <p:nvPr/>
        </p:nvSpPr>
        <p:spPr bwMode="auto">
          <a:xfrm>
            <a:off x="5104171" y="1752600"/>
            <a:ext cx="3962400" cy="685800"/>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tabLst>
                <a:tab pos="2595563" algn="l"/>
              </a:tabLst>
            </a:pPr>
            <a:r>
              <a:rPr lang="tr-TR" altLang="tr-TR" sz="1800" b="1" dirty="0">
                <a:solidFill>
                  <a:schemeClr val="bg1"/>
                </a:solidFill>
              </a:rPr>
              <a:t/>
            </a:r>
            <a:br>
              <a:rPr lang="tr-TR" altLang="tr-TR" sz="1800" b="1" dirty="0">
                <a:solidFill>
                  <a:schemeClr val="bg1"/>
                </a:solidFill>
              </a:rPr>
            </a:br>
            <a:r>
              <a:rPr lang="tr-TR" altLang="tr-TR" sz="1800" b="1" dirty="0">
                <a:solidFill>
                  <a:schemeClr val="bg1"/>
                </a:solidFill>
              </a:rPr>
              <a:t>           </a:t>
            </a:r>
            <a:r>
              <a:rPr lang="tr-TR" altLang="tr-TR" sz="2400" dirty="0">
                <a:solidFill>
                  <a:schemeClr val="bg1"/>
                </a:solidFill>
              </a:rPr>
              <a:t>Yanlış</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
        <p:nvSpPr>
          <p:cNvPr id="10" name="Rectangle 58"/>
          <p:cNvSpPr>
            <a:spLocks noChangeArrowheads="1"/>
          </p:cNvSpPr>
          <p:nvPr/>
        </p:nvSpPr>
        <p:spPr bwMode="auto">
          <a:xfrm>
            <a:off x="762000" y="228600"/>
            <a:ext cx="7391400" cy="88178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eaLnBrk="0" hangingPunct="0">
              <a:lnSpc>
                <a:spcPct val="95000"/>
              </a:lnSpc>
              <a:buClr>
                <a:srgbClr val="000000"/>
              </a:buClr>
              <a:buSzPct val="100000"/>
              <a:buFont typeface="Times New Roman" pitchFamily="18" charset="0"/>
              <a:buChar char="•"/>
            </a:pPr>
            <a:r>
              <a:rPr lang="tr-TR" altLang="tr-TR" b="1">
                <a:solidFill>
                  <a:schemeClr val="tx1"/>
                </a:solidFill>
              </a:rPr>
              <a:t>Yangın körelmişse devam et, </a:t>
            </a:r>
          </a:p>
          <a:p>
            <a:pPr eaLnBrk="0" hangingPunct="0">
              <a:lnSpc>
                <a:spcPct val="95000"/>
              </a:lnSpc>
              <a:buClr>
                <a:srgbClr val="000000"/>
              </a:buClr>
              <a:buSzPct val="100000"/>
              <a:buFont typeface="Times New Roman" pitchFamily="18" charset="0"/>
              <a:buChar char="•"/>
            </a:pPr>
            <a:r>
              <a:rPr lang="tr-TR" altLang="tr-TR" b="1">
                <a:solidFill>
                  <a:schemeClr val="tx1"/>
                </a:solidFill>
              </a:rPr>
              <a:t>gerekiyorsa ikinci cihazı kullan.</a:t>
            </a:r>
          </a:p>
          <a:p>
            <a:pPr eaLnBrk="0" hangingPunct="0">
              <a:lnSpc>
                <a:spcPct val="95000"/>
              </a:lnSpc>
              <a:buClr>
                <a:srgbClr val="000000"/>
              </a:buClr>
              <a:buSzPct val="100000"/>
              <a:buFont typeface="Times New Roman" pitchFamily="18" charset="0"/>
              <a:buChar char="•"/>
            </a:pPr>
            <a:r>
              <a:rPr lang="tr-TR" altLang="tr-TR" b="1">
                <a:solidFill>
                  <a:schemeClr val="tx1"/>
                </a:solidFill>
              </a:rPr>
              <a:t>Bir kaç yerden yangına müdahale edilebilir.</a:t>
            </a:r>
          </a:p>
        </p:txBody>
      </p:sp>
    </p:spTree>
    <p:extLst>
      <p:ext uri="{BB962C8B-B14F-4D97-AF65-F5344CB8AC3E}">
        <p14:creationId xmlns:p14="http://schemas.microsoft.com/office/powerpoint/2010/main" val="35078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www.kurtarir.com/images/dy_yanlis3.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00112" y="3218656"/>
            <a:ext cx="300037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http://www.kurtarir.com/images/dy_dogru3.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786312" y="3382169"/>
            <a:ext cx="3429000" cy="12493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4379963" y="4818241"/>
            <a:ext cx="4495800" cy="1219200"/>
          </a:xfrm>
          <a:prstGeom prst="rect">
            <a:avLst/>
          </a:prstGeom>
          <a:ln/>
        </p:spPr>
        <p:style>
          <a:lnRef idx="2">
            <a:schemeClr val="accent2"/>
          </a:lnRef>
          <a:fillRef idx="1">
            <a:schemeClr val="lt1"/>
          </a:fillRef>
          <a:effectRef idx="0">
            <a:schemeClr val="accent2"/>
          </a:effectRef>
          <a:fontRef idx="minor">
            <a:schemeClr val="dk1"/>
          </a:fontRef>
        </p:style>
        <p:txBody>
          <a:bodyPr/>
          <a:lstStyle>
            <a:lvl1pPr>
              <a:spcBef>
                <a:spcPct val="20000"/>
              </a:spcBef>
              <a:buClr>
                <a:schemeClr val="folHlink"/>
              </a:buClr>
              <a:buSzPct val="60000"/>
              <a:buFont typeface="Wingdings" pitchFamily="2" charset="2"/>
              <a:buChar char="n"/>
              <a:defRPr sz="2800">
                <a:solidFill>
                  <a:schemeClr val="tx1"/>
                </a:solidFill>
                <a:latin typeface="Tahoma" pitchFamily="34" charset="0"/>
              </a:defRPr>
            </a:lvl1pPr>
            <a:lvl2pPr>
              <a:spcBef>
                <a:spcPct val="20000"/>
              </a:spcBef>
              <a:buClr>
                <a:schemeClr val="hlink"/>
              </a:buClr>
              <a:buSzPct val="55000"/>
              <a:buFont typeface="Wingdings" pitchFamily="2" charset="2"/>
              <a:buChar char="n"/>
              <a:defRPr sz="2400">
                <a:solidFill>
                  <a:schemeClr val="tx1"/>
                </a:solidFill>
                <a:latin typeface="Tahoma" pitchFamily="34" charset="0"/>
              </a:defRPr>
            </a:lvl2pPr>
            <a:lvl3pPr>
              <a:spcBef>
                <a:spcPct val="20000"/>
              </a:spcBef>
              <a:buClr>
                <a:schemeClr val="folHlink"/>
              </a:buClr>
              <a:buSzPct val="50000"/>
              <a:buFont typeface="Wingdings" pitchFamily="2" charset="2"/>
              <a:buChar char="n"/>
              <a:defRPr sz="2000">
                <a:solidFill>
                  <a:schemeClr val="tx1"/>
                </a:solidFill>
                <a:latin typeface="Tahoma" pitchFamily="34" charset="0"/>
              </a:defRPr>
            </a:lvl3pPr>
            <a:lvl4pPr>
              <a:spcBef>
                <a:spcPct val="20000"/>
              </a:spcBef>
              <a:buClr>
                <a:schemeClr val="accent2"/>
              </a:buClr>
              <a:buSzPct val="55000"/>
              <a:buFont typeface="Wingdings" pitchFamily="2" charset="2"/>
              <a:buChar char="n"/>
              <a:defRPr>
                <a:solidFill>
                  <a:schemeClr val="tx1"/>
                </a:solidFill>
                <a:latin typeface="Tahoma" pitchFamily="34" charset="0"/>
              </a:defRPr>
            </a:lvl4pPr>
            <a:lvl5pPr>
              <a:spcBef>
                <a:spcPct val="20000"/>
              </a:spcBef>
              <a:buClr>
                <a:schemeClr val="accent1"/>
              </a:buClr>
              <a:buSzPct val="50000"/>
              <a:buFont typeface="Wingdings" pitchFamily="2" charset="2"/>
              <a:buChar char="n"/>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lgn="just">
              <a:spcBef>
                <a:spcPct val="0"/>
              </a:spcBef>
              <a:buFont typeface="Wingdings" pitchFamily="2" charset="2"/>
              <a:buNone/>
            </a:pPr>
            <a:r>
              <a:rPr lang="tr-TR" altLang="tr-TR" sz="2400">
                <a:solidFill>
                  <a:schemeClr val="folHlink"/>
                </a:solidFill>
                <a:latin typeface="Verdana" pitchFamily="34" charset="0"/>
                <a:cs typeface="Times New Roman" pitchFamily="18" charset="0"/>
              </a:rPr>
              <a:t>Damlama veya sızıntı noktasından,yani yukarıdan müdahele etmek.</a:t>
            </a:r>
            <a:endParaRPr lang="tr-TR" altLang="tr-TR" sz="2400">
              <a:solidFill>
                <a:schemeClr val="folHlink"/>
              </a:solidFill>
            </a:endParaRPr>
          </a:p>
        </p:txBody>
      </p:sp>
      <p:sp>
        <p:nvSpPr>
          <p:cNvPr id="7" name="Rectangle 17"/>
          <p:cNvSpPr>
            <a:spLocks noChangeArrowheads="1"/>
          </p:cNvSpPr>
          <p:nvPr/>
        </p:nvSpPr>
        <p:spPr bwMode="auto">
          <a:xfrm>
            <a:off x="519112" y="4800600"/>
            <a:ext cx="3581400" cy="13716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lr>
                <a:schemeClr val="folHlink"/>
              </a:buClr>
              <a:buSzPct val="60000"/>
              <a:buFont typeface="Wingdings" pitchFamily="2" charset="2"/>
              <a:buChar char="n"/>
              <a:defRPr sz="2800">
                <a:solidFill>
                  <a:schemeClr val="tx1"/>
                </a:solidFill>
                <a:latin typeface="Tahoma" pitchFamily="34" charset="0"/>
              </a:defRPr>
            </a:lvl1pPr>
            <a:lvl2pPr>
              <a:spcBef>
                <a:spcPct val="20000"/>
              </a:spcBef>
              <a:buClr>
                <a:schemeClr val="hlink"/>
              </a:buClr>
              <a:buSzPct val="55000"/>
              <a:buFont typeface="Wingdings" pitchFamily="2" charset="2"/>
              <a:buChar char="n"/>
              <a:defRPr sz="2400">
                <a:solidFill>
                  <a:schemeClr val="tx1"/>
                </a:solidFill>
                <a:latin typeface="Tahoma" pitchFamily="34" charset="0"/>
              </a:defRPr>
            </a:lvl2pPr>
            <a:lvl3pPr>
              <a:spcBef>
                <a:spcPct val="20000"/>
              </a:spcBef>
              <a:buClr>
                <a:schemeClr val="folHlink"/>
              </a:buClr>
              <a:buSzPct val="50000"/>
              <a:buFont typeface="Wingdings" pitchFamily="2" charset="2"/>
              <a:buChar char="n"/>
              <a:defRPr sz="2000">
                <a:solidFill>
                  <a:schemeClr val="tx1"/>
                </a:solidFill>
                <a:latin typeface="Tahoma" pitchFamily="34" charset="0"/>
              </a:defRPr>
            </a:lvl3pPr>
            <a:lvl4pPr>
              <a:spcBef>
                <a:spcPct val="20000"/>
              </a:spcBef>
              <a:buClr>
                <a:schemeClr val="accent2"/>
              </a:buClr>
              <a:buSzPct val="55000"/>
              <a:buFont typeface="Wingdings" pitchFamily="2" charset="2"/>
              <a:buChar char="n"/>
              <a:defRPr>
                <a:solidFill>
                  <a:schemeClr val="tx1"/>
                </a:solidFill>
                <a:latin typeface="Tahoma" pitchFamily="34" charset="0"/>
              </a:defRPr>
            </a:lvl4pPr>
            <a:lvl5pPr>
              <a:spcBef>
                <a:spcPct val="20000"/>
              </a:spcBef>
              <a:buClr>
                <a:schemeClr val="accent1"/>
              </a:buClr>
              <a:buSzPct val="50000"/>
              <a:buFont typeface="Wingdings" pitchFamily="2" charset="2"/>
              <a:buChar char="n"/>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lgn="just">
              <a:spcBef>
                <a:spcPct val="0"/>
              </a:spcBef>
              <a:buFont typeface="Wingdings" pitchFamily="2" charset="2"/>
              <a:buNone/>
            </a:pPr>
            <a:r>
              <a:rPr lang="tr-TR" altLang="tr-TR" sz="2400" dirty="0">
                <a:solidFill>
                  <a:schemeClr val="folHlink"/>
                </a:solidFill>
                <a:latin typeface="Verdana" pitchFamily="34" charset="0"/>
                <a:cs typeface="Times New Roman" pitchFamily="18" charset="0"/>
              </a:rPr>
              <a:t>Yukarıdan damlayan yanıcı ve parlayıcı maddelere, </a:t>
            </a:r>
            <a:r>
              <a:rPr lang="tr-TR" altLang="tr-TR" sz="2400" dirty="0">
                <a:solidFill>
                  <a:schemeClr val="folHlink"/>
                </a:solidFill>
                <a:cs typeface="Times New Roman" pitchFamily="18" charset="0"/>
              </a:rPr>
              <a:t>aşağıdan</a:t>
            </a:r>
            <a:r>
              <a:rPr lang="tr-TR" altLang="tr-TR" sz="2400" dirty="0">
                <a:solidFill>
                  <a:schemeClr val="folHlink"/>
                </a:solidFill>
                <a:latin typeface="Verdana" pitchFamily="34" charset="0"/>
                <a:cs typeface="Times New Roman" pitchFamily="18" charset="0"/>
              </a:rPr>
              <a:t> </a:t>
            </a:r>
            <a:r>
              <a:rPr lang="tr-TR" altLang="tr-TR" sz="2400" dirty="0" err="1">
                <a:solidFill>
                  <a:schemeClr val="folHlink"/>
                </a:solidFill>
                <a:latin typeface="Verdana" pitchFamily="34" charset="0"/>
                <a:cs typeface="Times New Roman" pitchFamily="18" charset="0"/>
              </a:rPr>
              <a:t>müdahele</a:t>
            </a:r>
            <a:r>
              <a:rPr lang="tr-TR" altLang="tr-TR" sz="2400" dirty="0">
                <a:solidFill>
                  <a:schemeClr val="folHlink"/>
                </a:solidFill>
                <a:latin typeface="Verdana" pitchFamily="34" charset="0"/>
                <a:cs typeface="Times New Roman" pitchFamily="18" charset="0"/>
              </a:rPr>
              <a:t>  etmek.</a:t>
            </a:r>
            <a:endParaRPr lang="tr-TR" altLang="tr-TR" sz="2400" dirty="0">
              <a:solidFill>
                <a:schemeClr val="folHlink"/>
              </a:solidFill>
            </a:endParaRPr>
          </a:p>
        </p:txBody>
      </p:sp>
      <p:sp>
        <p:nvSpPr>
          <p:cNvPr id="8" name="Line 27"/>
          <p:cNvSpPr>
            <a:spLocks noChangeShapeType="1"/>
          </p:cNvSpPr>
          <p:nvPr/>
        </p:nvSpPr>
        <p:spPr bwMode="auto">
          <a:xfrm>
            <a:off x="1128712" y="3085306"/>
            <a:ext cx="716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 name="Rectangle 48"/>
          <p:cNvSpPr>
            <a:spLocks noChangeArrowheads="1"/>
          </p:cNvSpPr>
          <p:nvPr/>
        </p:nvSpPr>
        <p:spPr bwMode="auto">
          <a:xfrm>
            <a:off x="4722863" y="1963738"/>
            <a:ext cx="4152900" cy="6858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tr-TR" altLang="tr-TR" sz="1800" b="1" dirty="0">
                <a:solidFill>
                  <a:schemeClr val="bg1"/>
                </a:solidFill>
              </a:rPr>
              <a:t/>
            </a:r>
            <a:br>
              <a:rPr lang="tr-TR" altLang="tr-TR" sz="1800" b="1" dirty="0">
                <a:solidFill>
                  <a:schemeClr val="bg1"/>
                </a:solidFill>
              </a:rPr>
            </a:br>
            <a:r>
              <a:rPr lang="tr-TR" altLang="tr-TR" sz="2400" dirty="0">
                <a:solidFill>
                  <a:schemeClr val="bg1"/>
                </a:solidFill>
              </a:rPr>
              <a:t>        Doğru</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
        <p:nvSpPr>
          <p:cNvPr id="11" name="Rectangle 48"/>
          <p:cNvSpPr>
            <a:spLocks noChangeArrowheads="1"/>
          </p:cNvSpPr>
          <p:nvPr/>
        </p:nvSpPr>
        <p:spPr bwMode="auto">
          <a:xfrm>
            <a:off x="519112" y="1963738"/>
            <a:ext cx="3962400" cy="685800"/>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838200" indent="-838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tabLst>
                <a:tab pos="2595563" algn="l"/>
              </a:tabLst>
            </a:pPr>
            <a:r>
              <a:rPr lang="tr-TR" altLang="tr-TR" sz="1800" b="1" dirty="0">
                <a:solidFill>
                  <a:schemeClr val="bg1"/>
                </a:solidFill>
              </a:rPr>
              <a:t/>
            </a:r>
            <a:br>
              <a:rPr lang="tr-TR" altLang="tr-TR" sz="1800" b="1" dirty="0">
                <a:solidFill>
                  <a:schemeClr val="bg1"/>
                </a:solidFill>
              </a:rPr>
            </a:br>
            <a:r>
              <a:rPr lang="tr-TR" altLang="tr-TR" sz="1800" b="1" dirty="0">
                <a:solidFill>
                  <a:schemeClr val="bg1"/>
                </a:solidFill>
              </a:rPr>
              <a:t>           </a:t>
            </a:r>
            <a:r>
              <a:rPr lang="tr-TR" altLang="tr-TR" sz="2400" dirty="0">
                <a:solidFill>
                  <a:schemeClr val="bg1"/>
                </a:solidFill>
              </a:rPr>
              <a:t>Yanlış</a:t>
            </a:r>
            <a:r>
              <a:rPr lang="en-US" altLang="tr-TR" sz="2400" dirty="0">
                <a:solidFill>
                  <a:schemeClr val="bg1"/>
                </a:solidFill>
              </a:rPr>
              <a:t/>
            </a:r>
            <a:br>
              <a:rPr lang="en-US" altLang="tr-TR" sz="2400" dirty="0">
                <a:solidFill>
                  <a:schemeClr val="bg1"/>
                </a:solidFill>
              </a:rPr>
            </a:br>
            <a:r>
              <a:rPr lang="tr-TR" altLang="tr-TR" sz="2400" dirty="0">
                <a:solidFill>
                  <a:schemeClr val="bg1"/>
                </a:solidFill>
              </a:rPr>
              <a:t>                                                       </a:t>
            </a:r>
            <a:endParaRPr lang="en-US" altLang="tr-TR" sz="2400" dirty="0">
              <a:solidFill>
                <a:schemeClr val="bg1"/>
              </a:solidFill>
            </a:endParaRPr>
          </a:p>
        </p:txBody>
      </p:sp>
    </p:spTree>
    <p:extLst>
      <p:ext uri="{BB962C8B-B14F-4D97-AF65-F5344CB8AC3E}">
        <p14:creationId xmlns:p14="http://schemas.microsoft.com/office/powerpoint/2010/main" val="23664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1955"/>
            <a:ext cx="9067800" cy="380411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charset="0"/>
              </a:defRPr>
            </a:lvl1pPr>
            <a:lvl2pPr marL="890588" indent="-342900">
              <a:defRPr>
                <a:solidFill>
                  <a:schemeClr val="tx1"/>
                </a:solidFill>
                <a:latin typeface="Arial" charset="0"/>
              </a:defRPr>
            </a:lvl2pPr>
            <a:lvl3pPr marL="1412875" indent="-342900">
              <a:defRPr>
                <a:solidFill>
                  <a:schemeClr val="tx1"/>
                </a:solidFill>
                <a:latin typeface="Arial" charset="0"/>
              </a:defRPr>
            </a:lvl3pPr>
            <a:lvl4pPr marL="1935163" indent="-342900">
              <a:defRPr>
                <a:solidFill>
                  <a:schemeClr val="tx1"/>
                </a:solidFill>
                <a:latin typeface="Arial" charset="0"/>
              </a:defRPr>
            </a:lvl4pPr>
            <a:lvl5pPr marL="2457450" indent="-342900">
              <a:defRPr>
                <a:solidFill>
                  <a:schemeClr val="tx1"/>
                </a:solidFill>
                <a:latin typeface="Arial" charset="0"/>
              </a:defRPr>
            </a:lvl5pPr>
            <a:lvl6pPr marL="2914650" indent="-342900" fontAlgn="base">
              <a:spcBef>
                <a:spcPct val="0"/>
              </a:spcBef>
              <a:spcAft>
                <a:spcPct val="0"/>
              </a:spcAft>
              <a:defRPr>
                <a:solidFill>
                  <a:schemeClr val="tx1"/>
                </a:solidFill>
                <a:latin typeface="Arial" charset="0"/>
              </a:defRPr>
            </a:lvl6pPr>
            <a:lvl7pPr marL="3371850" indent="-342900" fontAlgn="base">
              <a:spcBef>
                <a:spcPct val="0"/>
              </a:spcBef>
              <a:spcAft>
                <a:spcPct val="0"/>
              </a:spcAft>
              <a:defRPr>
                <a:solidFill>
                  <a:schemeClr val="tx1"/>
                </a:solidFill>
                <a:latin typeface="Arial" charset="0"/>
              </a:defRPr>
            </a:lvl7pPr>
            <a:lvl8pPr marL="3829050" indent="-342900" fontAlgn="base">
              <a:spcBef>
                <a:spcPct val="0"/>
              </a:spcBef>
              <a:spcAft>
                <a:spcPct val="0"/>
              </a:spcAft>
              <a:defRPr>
                <a:solidFill>
                  <a:schemeClr val="tx1"/>
                </a:solidFill>
                <a:latin typeface="Arial" charset="0"/>
              </a:defRPr>
            </a:lvl8pPr>
            <a:lvl9pPr marL="4286250" indent="-342900" fontAlgn="base">
              <a:spcBef>
                <a:spcPct val="0"/>
              </a:spcBef>
              <a:spcAft>
                <a:spcPct val="0"/>
              </a:spcAft>
              <a:defRPr>
                <a:solidFill>
                  <a:schemeClr val="tx1"/>
                </a:solidFill>
                <a:latin typeface="Arial" charset="0"/>
              </a:defRPr>
            </a:lvl9pPr>
          </a:lstStyle>
          <a:p>
            <a:pPr>
              <a:lnSpc>
                <a:spcPct val="80000"/>
              </a:lnSpc>
              <a:spcBef>
                <a:spcPct val="20000"/>
              </a:spcBef>
            </a:pPr>
            <a:r>
              <a:rPr lang="tr-TR" altLang="tr-TR" b="1" dirty="0">
                <a:solidFill>
                  <a:schemeClr val="tx2"/>
                </a:solidFill>
                <a:latin typeface="Tahoma" pitchFamily="34" charset="0"/>
              </a:rPr>
              <a:t>   </a:t>
            </a:r>
            <a:r>
              <a:rPr lang="tr-TR" altLang="tr-TR" b="1" dirty="0">
                <a:solidFill>
                  <a:srgbClr val="FF0000"/>
                </a:solidFill>
                <a:latin typeface="Tahoma" pitchFamily="34" charset="0"/>
              </a:rPr>
              <a:t>YANGIN BÜYÜYORSA ORTAMI TERKET</a:t>
            </a:r>
          </a:p>
          <a:p>
            <a:pPr>
              <a:lnSpc>
                <a:spcPct val="80000"/>
              </a:lnSpc>
              <a:spcBef>
                <a:spcPct val="20000"/>
              </a:spcBef>
              <a:buFontTx/>
              <a:buChar char="•"/>
            </a:pPr>
            <a:r>
              <a:rPr lang="tr-TR" altLang="tr-TR" b="1" dirty="0">
                <a:solidFill>
                  <a:schemeClr val="tx2"/>
                </a:solidFill>
                <a:latin typeface="Tahoma" pitchFamily="34" charset="0"/>
              </a:rPr>
              <a:t> Eğer alevler çoğalmışsa ve binadan çıkış olanaksızsa, yatak altlarına dolaplara saklanılmamalı, pencereden dışarıdakilerle iletişim kurulmaya çalışılmalıdır,</a:t>
            </a:r>
            <a:r>
              <a:rPr lang="tr-TR" altLang="tr-TR" dirty="0">
                <a:solidFill>
                  <a:schemeClr val="tx2"/>
                </a:solidFill>
                <a:latin typeface="Tahoma" pitchFamily="34" charset="0"/>
              </a:rPr>
              <a:t> </a:t>
            </a:r>
          </a:p>
          <a:p>
            <a:pPr>
              <a:buFontTx/>
              <a:buChar char="•"/>
            </a:pPr>
            <a:r>
              <a:rPr lang="tr-TR" altLang="tr-TR" b="1" dirty="0">
                <a:solidFill>
                  <a:schemeClr val="tx2"/>
                </a:solidFill>
                <a:latin typeface="Tahoma" pitchFamily="34" charset="0"/>
              </a:rPr>
              <a:t>    Dumandan boğulmamak için yardım gelene kadar eğilerek ve sürünerek                  hareket edilmeli, ağız ve burun ıslak bez ya da mendille kapatılarak nefes alınmalıdır, </a:t>
            </a:r>
          </a:p>
          <a:p>
            <a:endParaRPr lang="tr-TR" altLang="tr-TR" b="1" dirty="0">
              <a:solidFill>
                <a:schemeClr val="tx2"/>
              </a:solidFill>
              <a:latin typeface="Tahoma" pitchFamily="34" charset="0"/>
            </a:endParaRPr>
          </a:p>
          <a:p>
            <a:pPr>
              <a:buFontTx/>
              <a:buChar char="•"/>
            </a:pPr>
            <a:r>
              <a:rPr lang="tr-TR" altLang="tr-TR" b="1" dirty="0">
                <a:solidFill>
                  <a:schemeClr val="tx2"/>
                </a:solidFill>
                <a:latin typeface="Tahoma" pitchFamily="34" charset="0"/>
              </a:rPr>
              <a:t>   Duman ve yanık kokusu başka odadan geliyorsa kapılar açılmamalı, kapıya dokunulmamalıdır. </a:t>
            </a:r>
          </a:p>
          <a:p>
            <a:pPr>
              <a:buFontTx/>
              <a:buChar char="•"/>
            </a:pPr>
            <a:r>
              <a:rPr lang="tr-TR" altLang="tr-TR" b="1" dirty="0">
                <a:solidFill>
                  <a:schemeClr val="tx2"/>
                </a:solidFill>
                <a:latin typeface="Tahoma" pitchFamily="34" charset="0"/>
              </a:rPr>
              <a:t>    Kıyafetiniz alev almışsa; koşmadan durup yere yatarak yuvarlanılmalıdır. </a:t>
            </a:r>
          </a:p>
          <a:p>
            <a:pPr>
              <a:buFontTx/>
              <a:buChar char="•"/>
            </a:pPr>
            <a:r>
              <a:rPr lang="tr-TR" altLang="tr-TR" b="1" dirty="0">
                <a:solidFill>
                  <a:schemeClr val="tx2"/>
                </a:solidFill>
                <a:latin typeface="Tahoma" pitchFamily="34" charset="0"/>
              </a:rPr>
              <a:t>    Battaniye türü örtüler alınarak alevler boğulmaya çalışılmalıdır. </a:t>
            </a:r>
          </a:p>
          <a:p>
            <a:pPr>
              <a:buFontTx/>
              <a:buChar char="•"/>
            </a:pPr>
            <a:r>
              <a:rPr lang="tr-TR" altLang="tr-TR" b="1" dirty="0">
                <a:solidFill>
                  <a:schemeClr val="tx2"/>
                </a:solidFill>
                <a:latin typeface="Tahoma" pitchFamily="34" charset="0"/>
              </a:rPr>
              <a:t>    Eğer vücudumuzda yanık varsa, mümkünse hemen soğuk suya tutulmalıdır</a:t>
            </a:r>
          </a:p>
        </p:txBody>
      </p:sp>
      <p:sp>
        <p:nvSpPr>
          <p:cNvPr id="5" name="Metin kutusu 4"/>
          <p:cNvSpPr txBox="1"/>
          <p:nvPr/>
        </p:nvSpPr>
        <p:spPr>
          <a:xfrm>
            <a:off x="-27040" y="4006645"/>
            <a:ext cx="9171039"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8800" dirty="0"/>
              <a:t>ALO İTFAİYE</a:t>
            </a:r>
          </a:p>
          <a:p>
            <a:pPr algn="ctr"/>
            <a:r>
              <a:rPr lang="tr-TR" sz="8800" dirty="0"/>
              <a:t> 110</a:t>
            </a:r>
          </a:p>
        </p:txBody>
      </p:sp>
    </p:spTree>
    <p:extLst>
      <p:ext uri="{BB962C8B-B14F-4D97-AF65-F5344CB8AC3E}">
        <p14:creationId xmlns:p14="http://schemas.microsoft.com/office/powerpoint/2010/main" val="22734969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style>
          <a:lnRef idx="0">
            <a:schemeClr val="accent2"/>
          </a:lnRef>
          <a:fillRef idx="3">
            <a:schemeClr val="accent2"/>
          </a:fillRef>
          <a:effectRef idx="3">
            <a:schemeClr val="accent2"/>
          </a:effectRef>
          <a:fontRef idx="minor">
            <a:schemeClr val="lt1"/>
          </a:fontRef>
        </p:style>
        <p:txBody>
          <a:bodyPr>
            <a:noAutofit/>
          </a:bodyPr>
          <a:lstStyle/>
          <a:p>
            <a:r>
              <a:rPr lang="tr-TR" sz="2400" dirty="0"/>
              <a:t>İş kazası ve meslek hastalıklarını önlemede yasal yükümlülükler.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167" y="1923843"/>
            <a:ext cx="1524998" cy="9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167" y="2884823"/>
            <a:ext cx="1524998" cy="10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124607" y="1295400"/>
            <a:ext cx="104469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2000" b="1" dirty="0"/>
              <a:t>DEVLET</a:t>
            </a:r>
            <a:endParaRPr lang="tr-TR" sz="2000" dirty="0"/>
          </a:p>
        </p:txBody>
      </p:sp>
      <p:sp>
        <p:nvSpPr>
          <p:cNvPr id="5" name="Dikdörtgen 4"/>
          <p:cNvSpPr/>
          <p:nvPr/>
        </p:nvSpPr>
        <p:spPr>
          <a:xfrm>
            <a:off x="514466" y="4137740"/>
            <a:ext cx="2438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000" dirty="0"/>
              <a:t>• Yasalar Çıkarmak</a:t>
            </a:r>
          </a:p>
          <a:p>
            <a:r>
              <a:rPr lang="tr-TR" sz="2000" dirty="0"/>
              <a:t>• Denetlemek</a:t>
            </a:r>
          </a:p>
          <a:p>
            <a:r>
              <a:rPr lang="tr-TR" sz="2000" dirty="0"/>
              <a:t>• Alt yapı oluşturmak</a:t>
            </a:r>
          </a:p>
        </p:txBody>
      </p:sp>
      <p:sp>
        <p:nvSpPr>
          <p:cNvPr id="8" name="Dikdörtgen 7"/>
          <p:cNvSpPr/>
          <p:nvPr/>
        </p:nvSpPr>
        <p:spPr>
          <a:xfrm>
            <a:off x="4038600" y="1295400"/>
            <a:ext cx="12954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tr-TR" sz="2000" b="1" dirty="0"/>
              <a:t>İŞVEREN</a:t>
            </a:r>
            <a:endParaRPr lang="tr-TR" sz="20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2" y="1913558"/>
            <a:ext cx="2200275" cy="194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042746" y="3996116"/>
            <a:ext cx="3434254"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1600" dirty="0"/>
              <a:t>• Gerekli her türlü önlemi almak,</a:t>
            </a:r>
          </a:p>
          <a:p>
            <a:r>
              <a:rPr lang="tr-TR" sz="1600" dirty="0"/>
              <a:t>• Araç ve gereçleri noksansız bulundurmak,</a:t>
            </a:r>
          </a:p>
          <a:p>
            <a:r>
              <a:rPr lang="tr-TR" sz="1600" dirty="0"/>
              <a:t>• </a:t>
            </a:r>
            <a:r>
              <a:rPr lang="tr-TR" sz="1600" dirty="0" err="1"/>
              <a:t>İsg</a:t>
            </a:r>
            <a:r>
              <a:rPr lang="tr-TR" sz="1600" dirty="0"/>
              <a:t> önlemlerine uyulup uyulmadığını</a:t>
            </a:r>
          </a:p>
          <a:p>
            <a:r>
              <a:rPr lang="tr-TR" sz="1600" dirty="0"/>
              <a:t>denetlemek,</a:t>
            </a:r>
          </a:p>
          <a:p>
            <a:r>
              <a:rPr lang="tr-TR" sz="1600" dirty="0"/>
              <a:t>• İşçileri karşı karşıya bulundukları mesleki riskler, alınması gerekli tedbirler, yasal hak ve sorumlulukları konusunda bilgilendirmek,</a:t>
            </a:r>
          </a:p>
          <a:p>
            <a:r>
              <a:rPr lang="tr-TR" sz="1600" dirty="0"/>
              <a:t>• Gerekli iş sağlığı ve güvenliği eğitimini vermek zorundadırlar.</a:t>
            </a:r>
          </a:p>
        </p:txBody>
      </p:sp>
      <p:sp>
        <p:nvSpPr>
          <p:cNvPr id="11" name="Dikdörtgen 10"/>
          <p:cNvSpPr/>
          <p:nvPr/>
        </p:nvSpPr>
        <p:spPr>
          <a:xfrm>
            <a:off x="7239000" y="1295400"/>
            <a:ext cx="12954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2000" b="1" dirty="0"/>
              <a:t>ÇALIŞAN</a:t>
            </a:r>
            <a:endParaRPr lang="tr-TR" sz="2000"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300" y="1985756"/>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6667500" y="3996116"/>
            <a:ext cx="23241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dirty="0"/>
              <a:t>İşçiler de iş sağlığı ve güvenliği </a:t>
            </a:r>
            <a:r>
              <a:rPr lang="nn-NO" dirty="0"/>
              <a:t>konusunda alınan her türlü </a:t>
            </a:r>
            <a:r>
              <a:rPr lang="tr-TR" dirty="0"/>
              <a:t>ö</a:t>
            </a:r>
            <a:r>
              <a:rPr lang="nn-NO" dirty="0"/>
              <a:t>nleme</a:t>
            </a:r>
            <a:r>
              <a:rPr lang="tr-TR" dirty="0"/>
              <a:t> uymakla yükümlüdürler.</a:t>
            </a:r>
          </a:p>
        </p:txBody>
      </p:sp>
    </p:spTree>
    <p:extLst>
      <p:ext uri="{BB962C8B-B14F-4D97-AF65-F5344CB8AC3E}">
        <p14:creationId xmlns:p14="http://schemas.microsoft.com/office/powerpoint/2010/main" val="35871409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ASBÜ TOPLANMA ALANLARI</a:t>
            </a:r>
            <a:endParaRPr lang="tr-TR" b="1" dirty="0"/>
          </a:p>
        </p:txBody>
      </p:sp>
      <p:sp>
        <p:nvSpPr>
          <p:cNvPr id="3" name="İçerik Yer Tutucusu 2"/>
          <p:cNvSpPr>
            <a:spLocks noGrp="1"/>
          </p:cNvSpPr>
          <p:nvPr>
            <p:ph idx="1"/>
          </p:nvPr>
        </p:nvSpPr>
        <p:spPr>
          <a:xfrm>
            <a:off x="628650" y="1825625"/>
            <a:ext cx="4171950" cy="4351338"/>
          </a:xfrm>
        </p:spPr>
        <p:txBody>
          <a:bodyPr/>
          <a:lstStyle/>
          <a:p>
            <a:r>
              <a:rPr lang="tr-TR" dirty="0"/>
              <a:t>R</a:t>
            </a:r>
            <a:r>
              <a:rPr lang="tr-TR" dirty="0" smtClean="0"/>
              <a:t>ektörlük </a:t>
            </a:r>
            <a:r>
              <a:rPr lang="tr-TR" dirty="0"/>
              <a:t>Ana Hizmet Binası</a:t>
            </a:r>
          </a:p>
          <a:p>
            <a:r>
              <a:rPr lang="tr-TR" b="1" dirty="0"/>
              <a:t>Rektörlük Binası Arka Bahçe - L Blok Ön Bahçe</a:t>
            </a:r>
            <a:endParaRPr lang="tr-TR" dirty="0"/>
          </a:p>
          <a:p>
            <a:r>
              <a:rPr lang="tr-TR" dirty="0"/>
              <a:t>Valilik Ana Hizmet Binası ve Valilik Ek Hizmet Binası-Yapı işleri ve Teknik Daire Başkanlığı Binaları</a:t>
            </a:r>
          </a:p>
          <a:p>
            <a:r>
              <a:rPr lang="tr-TR" b="1" dirty="0"/>
              <a:t>Valilik Arka Bahçe</a:t>
            </a:r>
            <a:endParaRPr lang="tr-TR" dirty="0"/>
          </a:p>
          <a:p>
            <a:r>
              <a:rPr lang="tr-TR" dirty="0"/>
              <a:t>Sümer Binası- I ve L Bloklar  </a:t>
            </a:r>
          </a:p>
          <a:p>
            <a:r>
              <a:rPr lang="tr-TR" b="1" dirty="0"/>
              <a:t>L Blok Ön Bahçe</a:t>
            </a:r>
            <a:endParaRPr lang="tr-TR" dirty="0"/>
          </a:p>
          <a:p>
            <a:r>
              <a:rPr lang="tr-TR" dirty="0"/>
              <a:t>Yabancı Diller Fakültesi - Ziraat Binası – DÖSİMM Binaları</a:t>
            </a:r>
          </a:p>
          <a:p>
            <a:r>
              <a:rPr lang="tr-TR" b="1" dirty="0"/>
              <a:t> </a:t>
            </a:r>
            <a:r>
              <a:rPr lang="tr-TR" b="1" dirty="0" err="1"/>
              <a:t>Anfi</a:t>
            </a:r>
            <a:r>
              <a:rPr lang="tr-TR" b="1" dirty="0"/>
              <a:t> Tiyatro Önü</a:t>
            </a:r>
            <a:endParaRPr lang="tr-TR" dirty="0"/>
          </a:p>
          <a:p>
            <a:endParaRPr lang="tr-TR" dirty="0"/>
          </a:p>
        </p:txBody>
      </p:sp>
      <p:sp>
        <p:nvSpPr>
          <p:cNvPr id="4" name="Çapraz Köşesi Kesik Dikdörtgen 3"/>
          <p:cNvSpPr/>
          <p:nvPr/>
        </p:nvSpPr>
        <p:spPr>
          <a:xfrm>
            <a:off x="0" y="6205050"/>
            <a:ext cx="9144000" cy="600075"/>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b="1" dirty="0" smtClean="0">
                <a:ln w="0"/>
                <a:solidFill>
                  <a:srgbClr val="781E46"/>
                </a:solidFill>
                <a:effectLst>
                  <a:outerShdw blurRad="38100" dist="25400" dir="5400000" algn="ctr" rotWithShape="0">
                    <a:srgbClr val="6E747A">
                      <a:alpha val="43000"/>
                    </a:srgbClr>
                  </a:outerShdw>
                </a:effectLst>
                <a:latin typeface="Calibri" panose="020F0502020204030204"/>
              </a:rPr>
              <a:t>İş Sağlığı ve Güvenliği Birimi</a:t>
            </a:r>
            <a:endParaRPr lang="tr-TR" sz="135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5" name="Resim 4"/>
          <p:cNvPicPr>
            <a:picLocks noChangeAspect="1"/>
          </p:cNvPicPr>
          <p:nvPr/>
        </p:nvPicPr>
        <p:blipFill>
          <a:blip r:embed="rId2"/>
          <a:stretch>
            <a:fillRect/>
          </a:stretch>
        </p:blipFill>
        <p:spPr>
          <a:xfrm>
            <a:off x="3429000" y="6176963"/>
            <a:ext cx="1889924" cy="617414"/>
          </a:xfrm>
          <a:prstGeom prst="rect">
            <a:avLst/>
          </a:prstGeom>
        </p:spPr>
      </p:pic>
      <p:pic>
        <p:nvPicPr>
          <p:cNvPr id="6" name="Resim 5"/>
          <p:cNvPicPr>
            <a:picLocks noChangeAspect="1"/>
          </p:cNvPicPr>
          <p:nvPr/>
        </p:nvPicPr>
        <p:blipFill>
          <a:blip r:embed="rId3"/>
          <a:stretch>
            <a:fillRect/>
          </a:stretch>
        </p:blipFill>
        <p:spPr>
          <a:xfrm>
            <a:off x="6781800" y="6176963"/>
            <a:ext cx="2145978" cy="63403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718776"/>
            <a:ext cx="4355778" cy="4458187"/>
          </a:xfrm>
          <a:prstGeom prst="rect">
            <a:avLst/>
          </a:prstGeom>
        </p:spPr>
      </p:pic>
    </p:spTree>
    <p:extLst>
      <p:ext uri="{BB962C8B-B14F-4D97-AF65-F5344CB8AC3E}">
        <p14:creationId xmlns:p14="http://schemas.microsoft.com/office/powerpoint/2010/main" val="40559109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381000"/>
            <a:ext cx="8229600" cy="1143000"/>
          </a:xfrm>
        </p:spPr>
        <p:style>
          <a:lnRef idx="0">
            <a:schemeClr val="accent2"/>
          </a:lnRef>
          <a:fillRef idx="3">
            <a:schemeClr val="accent2"/>
          </a:fillRef>
          <a:effectRef idx="3">
            <a:schemeClr val="accent2"/>
          </a:effectRef>
          <a:fontRef idx="minor">
            <a:schemeClr val="lt1"/>
          </a:fontRef>
        </p:style>
        <p:txBody>
          <a:bodyPr/>
          <a:lstStyle/>
          <a:p>
            <a:pPr algn="ctr"/>
            <a:r>
              <a:rPr lang="tr-TR" dirty="0" smtClean="0"/>
              <a:t>TEŞEKKÜRLER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590800"/>
            <a:ext cx="2057400" cy="2057400"/>
          </a:xfrm>
          <a:prstGeom prst="rect">
            <a:avLst/>
          </a:prstGeom>
        </p:spPr>
      </p:pic>
      <p:sp>
        <p:nvSpPr>
          <p:cNvPr id="3" name="Metin kutusu 2"/>
          <p:cNvSpPr txBox="1"/>
          <p:nvPr/>
        </p:nvSpPr>
        <p:spPr>
          <a:xfrm>
            <a:off x="1905000" y="4648200"/>
            <a:ext cx="4876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dirty="0"/>
              <a:t>KAZASIZ SAĞLIKLI GÜNLER DİLERİM…</a:t>
            </a:r>
          </a:p>
        </p:txBody>
      </p:sp>
      <p:sp>
        <p:nvSpPr>
          <p:cNvPr id="6" name="Metin kutusu 5"/>
          <p:cNvSpPr txBox="1"/>
          <p:nvPr/>
        </p:nvSpPr>
        <p:spPr>
          <a:xfrm>
            <a:off x="762000" y="1676400"/>
            <a:ext cx="7543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2000" b="1" dirty="0"/>
              <a:t>ÖNLEMEK, ÖDEMEKTEN DAHA UCUZ VE KOLAYDIR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257800"/>
            <a:ext cx="1400174" cy="1143001"/>
          </a:xfrm>
          <a:prstGeom prst="rect">
            <a:avLst/>
          </a:prstGeom>
        </p:spPr>
      </p:pic>
    </p:spTree>
    <p:extLst>
      <p:ext uri="{BB962C8B-B14F-4D97-AF65-F5344CB8AC3E}">
        <p14:creationId xmlns:p14="http://schemas.microsoft.com/office/powerpoint/2010/main" val="3182891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17&quot;/&gt;&lt;lineCharCount val=&quot;7&quot;/&gt;&lt;lineCharCount val=&quot;9&quot;/&gt;&lt;lineCharCount val=&quot;24&quot;/&gt;&lt;lineCharCount val=&quot;16&quot;/&gt;&lt;lineCharCount val=&quot;25&quot;/&gt;&lt;lineCharCount val=&quot;8&quot;/&gt;&lt;lineCharCount val=&quot;15&quot;/&gt;&lt;lineCharCount val=&quot;14&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9&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5&quot;/&gt;&lt;lineCharCount val=&quot;12&quot;/&gt;&lt;lineCharCount val=&quot;1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517</TotalTime>
  <Words>3522</Words>
  <Application>Microsoft Office PowerPoint</Application>
  <PresentationFormat>Ekran Gösterisi (4:3)</PresentationFormat>
  <Paragraphs>650</Paragraphs>
  <Slides>98</Slides>
  <Notes>20</Notes>
  <HiddenSlides>0</HiddenSlides>
  <MMClips>0</MMClips>
  <ScaleCrop>false</ScaleCrop>
  <HeadingPairs>
    <vt:vector size="8" baseType="variant">
      <vt:variant>
        <vt:lpstr>Kullanılan Yazı Tipleri</vt:lpstr>
      </vt:variant>
      <vt:variant>
        <vt:i4>11</vt:i4>
      </vt:variant>
      <vt:variant>
        <vt:lpstr>Tema</vt:lpstr>
      </vt:variant>
      <vt:variant>
        <vt:i4>2</vt:i4>
      </vt:variant>
      <vt:variant>
        <vt:lpstr>Eklenmiş OLE Hizmet Programları</vt:lpstr>
      </vt:variant>
      <vt:variant>
        <vt:i4>4</vt:i4>
      </vt:variant>
      <vt:variant>
        <vt:lpstr>Slayt Başlıkları</vt:lpstr>
      </vt:variant>
      <vt:variant>
        <vt:i4>98</vt:i4>
      </vt:variant>
    </vt:vector>
  </HeadingPairs>
  <TitlesOfParts>
    <vt:vector size="115" baseType="lpstr">
      <vt:lpstr>Arial</vt:lpstr>
      <vt:lpstr>Calibri</vt:lpstr>
      <vt:lpstr>Calibri Light</vt:lpstr>
      <vt:lpstr>Comic Sans MS</vt:lpstr>
      <vt:lpstr>Impact</vt:lpstr>
      <vt:lpstr>Tahoma</vt:lpstr>
      <vt:lpstr>Times New Roman</vt:lpstr>
      <vt:lpstr>Verdana</vt:lpstr>
      <vt:lpstr>Wingdings</vt:lpstr>
      <vt:lpstr>Wingdings 2</vt:lpstr>
      <vt:lpstr>Wingdings 3</vt:lpstr>
      <vt:lpstr>Office Theme</vt:lpstr>
      <vt:lpstr>Office Teması</vt:lpstr>
      <vt:lpstr>Clip</vt:lpstr>
      <vt:lpstr>Grafik</vt:lpstr>
      <vt:lpstr>Küçük Resim Galerisi</vt:lpstr>
      <vt:lpstr>Bit Eşlem Resmi</vt:lpstr>
      <vt:lpstr>PowerPoint Sunusu</vt:lpstr>
      <vt:lpstr>PowerPoint Sunusu</vt:lpstr>
      <vt:lpstr>İÇERİK</vt:lpstr>
      <vt:lpstr>ASBÜ;</vt:lpstr>
      <vt:lpstr>PowerPoint Sunusu</vt:lpstr>
      <vt:lpstr>İŞ SAĞLIĞI VE GÜVENLİĞİ NEDİR?</vt:lpstr>
      <vt:lpstr>PowerPoint Sunusu</vt:lpstr>
      <vt:lpstr>PowerPoint Sunusu</vt:lpstr>
      <vt:lpstr>PowerPoint Sunusu</vt:lpstr>
      <vt:lpstr>  TEHLİKE</vt:lpstr>
      <vt:lpstr>ANAYASAMIZ (4857 İŞ KANUNU)</vt:lpstr>
      <vt:lpstr>Peki Nasıl Çalışmalıyız?</vt:lpstr>
      <vt:lpstr>PowerPoint Sunusu</vt:lpstr>
      <vt:lpstr>PowerPoint Sunusu</vt:lpstr>
      <vt:lpstr>Çalışma Süresi ve Ücret</vt:lpstr>
      <vt:lpstr>Yıllık Ücretli İzin Hakkı ve İzin Süreleri</vt:lpstr>
      <vt:lpstr>FESİH</vt:lpstr>
      <vt:lpstr>PowerPoint Sunusu</vt:lpstr>
      <vt:lpstr>KAZA NEDİR?</vt:lpstr>
      <vt:lpstr>HANGİ OLAYLAR İŞ KAZASI KAPSAMINA GİRER</vt:lpstr>
      <vt:lpstr>HANGİ OLAYLAR İŞ KAZASI KAPSAMINA GİRER</vt:lpstr>
      <vt:lpstr>HANGİ OLAYLAR İŞ KAZASI KAPSAMINA GİRER</vt:lpstr>
      <vt:lpstr>HANGİ OLAYLAR İŞ KAZASI KAPSAMINA GİRER</vt:lpstr>
      <vt:lpstr>MESLEK HASTALIĞI</vt:lpstr>
      <vt:lpstr>PowerPoint Sunusu</vt:lpstr>
      <vt:lpstr>PowerPoint Sunusu</vt:lpstr>
      <vt:lpstr>PowerPoint Sunusu</vt:lpstr>
      <vt:lpstr>PowerPoint Sunusu</vt:lpstr>
      <vt:lpstr>PowerPoint Sunusu</vt:lpstr>
      <vt:lpstr>KALDIRMA VE TAŞIMA</vt:lpstr>
      <vt:lpstr>SIRT AĞRILARINDAN VE BELKEMİĞİ YARALANMALARINDAN KORUNMAK İÇİN BASİT KURALLAR</vt:lpstr>
      <vt:lpstr>PowerPoint Sunusu</vt:lpstr>
      <vt:lpstr>PowerPoint Sunusu</vt:lpstr>
      <vt:lpstr>PowerPoint Sunusu</vt:lpstr>
      <vt:lpstr>PowerPoint Sunusu</vt:lpstr>
      <vt:lpstr>PowerPoint Sunusu</vt:lpstr>
      <vt:lpstr>PowerPoint Sunusu</vt:lpstr>
      <vt:lpstr>PowerPoint Sunusu</vt:lpstr>
      <vt:lpstr>İŞ KAZALARININ SEBEPLERİ</vt:lpstr>
      <vt:lpstr>KAZALARIN MALİYETLERİ</vt:lpstr>
      <vt:lpstr>PowerPoint Sunusu</vt:lpstr>
      <vt:lpstr>İŞ KAZALARININ ARTMASINDA ROL OYNAYAN TEMEL ETKENLER</vt:lpstr>
      <vt:lpstr>Kazalar;</vt:lpstr>
      <vt:lpstr>PowerPoint Sunusu</vt:lpstr>
      <vt:lpstr>PowerPoint Sunusu</vt:lpstr>
      <vt:lpstr>PowerPoint Sunusu</vt:lpstr>
      <vt:lpstr>PowerPoint Sunusu</vt:lpstr>
      <vt:lpstr>KAZA SONRASI SÖYLENENLER</vt:lpstr>
      <vt:lpstr>SONUÇ</vt:lpstr>
      <vt:lpstr>PowerPoint Sunusu</vt:lpstr>
      <vt:lpstr>PowerPoint Sunusu</vt:lpstr>
      <vt:lpstr>İŞ SAĞLIĞI VE GÜVENLİĞİ FOTOĞRAF YARIŞMASI</vt:lpstr>
      <vt:lpstr>5. SEÇİLEN  </vt:lpstr>
      <vt:lpstr>4. SEÇİLEN</vt:lpstr>
      <vt:lpstr>3. SEÇİLEN</vt:lpstr>
      <vt:lpstr>2. SEÇİLEN</vt:lpstr>
      <vt:lpstr>VE KAZANAN</vt:lpstr>
      <vt:lpstr>YARIŞMA HARİCİ ÖZEL ÖDÜL</vt:lpstr>
      <vt:lpstr>KİŞİSEL KORUYUCULAR</vt:lpstr>
      <vt:lpstr>CEZALAR</vt:lpstr>
      <vt:lpstr>TAZMİNAT DAVALARI</vt:lpstr>
      <vt:lpstr>MADDİ TAZMİNAT</vt:lpstr>
      <vt:lpstr>İŞ EKİPMANLARININ GÜVENLİ KULLANIMI</vt:lpstr>
      <vt:lpstr>İŞ EKİPMANLARININ GÜVENLİ KULLANIMI</vt:lpstr>
      <vt:lpstr>İŞ EKİPMANLARININ GÜVENLİ KULLANIMI</vt:lpstr>
      <vt:lpstr>İŞ EKİPMANLARININ GÜVENLİ KULLANIMI</vt:lpstr>
      <vt:lpstr>İŞ EKİPMANLARININ GÜVENLİ KULLANIMI</vt:lpstr>
      <vt:lpstr>İŞ EKİPMANLARININ GÜVENLİ KULLANIMI</vt:lpstr>
      <vt:lpstr>ELEKTRİKTE İŞ GÜVENLİĞİ</vt:lpstr>
      <vt:lpstr>3. ELEKTRİK ÇARPMASI DURUMUNDA YAPILMASI GEREKENLER</vt:lpstr>
      <vt:lpstr>4. ELEKTRİK ÇARPMASI DURUMUNDA YAPILMAMASI GEREKENLER</vt:lpstr>
      <vt:lpstr>GÜVENLİK LEVHALARI</vt:lpstr>
      <vt:lpstr>KIRMIZI</vt:lpstr>
      <vt:lpstr>SARI</vt:lpstr>
      <vt:lpstr>MAVİ</vt:lpstr>
      <vt:lpstr>YEŞİL</vt:lpstr>
      <vt:lpstr>PowerPoint Sunusu</vt:lpstr>
      <vt:lpstr>PowerPoint Sunusu</vt:lpstr>
      <vt:lpstr>YANGIN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kazası ve meslek hastalıklarını önlemede yasal yükümlülükler.</vt:lpstr>
      <vt:lpstr>ASBÜ TOPLANMA ALANLARI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GÜVENLİĞİ EĞİTİMİ 1. BÖLÜM</dc:title>
  <dc:creator>Polçev1</dc:creator>
  <cp:lastModifiedBy>Meryem BAYSAL KÜÇÜK</cp:lastModifiedBy>
  <cp:revision>57</cp:revision>
  <dcterms:created xsi:type="dcterms:W3CDTF">2006-08-16T00:00:00Z</dcterms:created>
  <dcterms:modified xsi:type="dcterms:W3CDTF">2021-10-19T11:18:02Z</dcterms:modified>
</cp:coreProperties>
</file>